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1"/>
  </p:notesMasterIdLst>
  <p:sldIdLst>
    <p:sldId id="256" r:id="rId2"/>
    <p:sldId id="257" r:id="rId3"/>
    <p:sldId id="264" r:id="rId4"/>
    <p:sldId id="265" r:id="rId5"/>
    <p:sldId id="267" r:id="rId6"/>
    <p:sldId id="268" r:id="rId7"/>
    <p:sldId id="269" r:id="rId8"/>
    <p:sldId id="270" r:id="rId9"/>
    <p:sldId id="262" r:id="rId1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6061" autoAdjust="0"/>
  </p:normalViewPr>
  <p:slideViewPr>
    <p:cSldViewPr snapToGrid="0">
      <p:cViewPr>
        <p:scale>
          <a:sx n="80" d="100"/>
          <a:sy n="80" d="100"/>
        </p:scale>
        <p:origin x="-80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F6309B9-31C8-4FEB-90ED-6877B52F2F35}" type="datetimeFigureOut">
              <a:rPr lang="en-US" smtClean="0"/>
              <a:t>12/4/2023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797DCF3-388E-4784-81A0-322BB6F66719}" type="slidenum">
              <a:rPr lang="en-US" smtClean="0"/>
              <a:t>‹#›</a:t>
            </a:fld>
            <a:endParaRPr lang="en-US"/>
          </a:p>
        </p:txBody>
      </p:sp>
    </p:spTree>
    <p:extLst>
      <p:ext uri="{BB962C8B-B14F-4D97-AF65-F5344CB8AC3E}">
        <p14:creationId xmlns:p14="http://schemas.microsoft.com/office/powerpoint/2010/main" val="289753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97DCF3-388E-4784-81A0-322BB6F66719}" type="slidenum">
              <a:rPr lang="en-US" smtClean="0"/>
              <a:t>2</a:t>
            </a:fld>
            <a:endParaRPr lang="en-US"/>
          </a:p>
        </p:txBody>
      </p:sp>
    </p:spTree>
    <p:extLst>
      <p:ext uri="{BB962C8B-B14F-4D97-AF65-F5344CB8AC3E}">
        <p14:creationId xmlns:p14="http://schemas.microsoft.com/office/powerpoint/2010/main" val="351052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97DCF3-388E-4784-81A0-322BB6F66719}" type="slidenum">
              <a:rPr lang="en-US" smtClean="0"/>
              <a:t>3</a:t>
            </a:fld>
            <a:endParaRPr lang="en-US"/>
          </a:p>
        </p:txBody>
      </p:sp>
    </p:spTree>
    <p:extLst>
      <p:ext uri="{BB962C8B-B14F-4D97-AF65-F5344CB8AC3E}">
        <p14:creationId xmlns:p14="http://schemas.microsoft.com/office/powerpoint/2010/main" val="412121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97DCF3-388E-4784-81A0-322BB6F66719}" type="slidenum">
              <a:rPr lang="en-US" smtClean="0"/>
              <a:t>4</a:t>
            </a:fld>
            <a:endParaRPr lang="en-US"/>
          </a:p>
        </p:txBody>
      </p:sp>
    </p:spTree>
    <p:extLst>
      <p:ext uri="{BB962C8B-B14F-4D97-AF65-F5344CB8AC3E}">
        <p14:creationId xmlns:p14="http://schemas.microsoft.com/office/powerpoint/2010/main" val="22500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97DCF3-388E-4784-81A0-322BB6F66719}" type="slidenum">
              <a:rPr lang="en-US" smtClean="0"/>
              <a:t>5</a:t>
            </a:fld>
            <a:endParaRPr lang="en-US"/>
          </a:p>
        </p:txBody>
      </p:sp>
    </p:spTree>
    <p:extLst>
      <p:ext uri="{BB962C8B-B14F-4D97-AF65-F5344CB8AC3E}">
        <p14:creationId xmlns:p14="http://schemas.microsoft.com/office/powerpoint/2010/main" val="371255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11906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01809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4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83513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545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3048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461950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8155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96225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69238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368350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4778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20921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326447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44262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12/4/2023</a:t>
            </a:fld>
            <a:endParaRPr lang="en-US" dirty="0"/>
          </a:p>
        </p:txBody>
      </p:sp>
    </p:spTree>
    <p:extLst>
      <p:ext uri="{BB962C8B-B14F-4D97-AF65-F5344CB8AC3E}">
        <p14:creationId xmlns:p14="http://schemas.microsoft.com/office/powerpoint/2010/main" val="369298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C743F4-8769-40B4-85DF-6CB8DE9F66AA}" type="datetimeFigureOut">
              <a:rPr lang="en-US" smtClean="0"/>
              <a:pPr/>
              <a:t>12/4/2023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2365931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AF10D-6702-4DA1-A59D-8AAD4E42FC99}"/>
              </a:ext>
            </a:extLst>
          </p:cNvPr>
          <p:cNvSpPr>
            <a:spLocks noGrp="1"/>
          </p:cNvSpPr>
          <p:nvPr>
            <p:ph type="ctrTitle"/>
          </p:nvPr>
        </p:nvSpPr>
        <p:spPr>
          <a:xfrm>
            <a:off x="-156410" y="1397000"/>
            <a:ext cx="11237494" cy="2653836"/>
          </a:xfrm>
        </p:spPr>
        <p:txBody>
          <a:bodyPr>
            <a:normAutofit/>
          </a:bodyPr>
          <a:lstStyle/>
          <a:p>
            <a:pPr algn="ctr"/>
            <a:r>
              <a:rPr lang="en-US" sz="4800" b="1" dirty="0"/>
              <a:t>PROPOSITION 56 GUIDELINES- PROHEALTH PHYSICIANS </a:t>
            </a:r>
            <a:r>
              <a:rPr lang="en-US" b="1" dirty="0"/>
              <a:t> </a:t>
            </a:r>
          </a:p>
        </p:txBody>
      </p:sp>
      <p:sp>
        <p:nvSpPr>
          <p:cNvPr id="3" name="Subtitle 2">
            <a:extLst>
              <a:ext uri="{FF2B5EF4-FFF2-40B4-BE49-F238E27FC236}">
                <a16:creationId xmlns:a16="http://schemas.microsoft.com/office/drawing/2014/main" xmlns="" id="{C2009A20-6052-4390-9EC3-BCB0D80EC9E7}"/>
              </a:ext>
            </a:extLst>
          </p:cNvPr>
          <p:cNvSpPr>
            <a:spLocks noGrp="1"/>
          </p:cNvSpPr>
          <p:nvPr>
            <p:ph type="subTitle" idx="1"/>
          </p:nvPr>
        </p:nvSpPr>
        <p:spPr/>
        <p:txBody>
          <a:bodyPr>
            <a:normAutofit/>
          </a:bodyPr>
          <a:lstStyle/>
          <a:p>
            <a:pPr algn="ctr"/>
            <a:r>
              <a:rPr lang="en-US" dirty="0"/>
              <a:t>Guidelines as of 11—29-2023</a:t>
            </a:r>
          </a:p>
        </p:txBody>
      </p:sp>
    </p:spTree>
    <p:extLst>
      <p:ext uri="{BB962C8B-B14F-4D97-AF65-F5344CB8AC3E}">
        <p14:creationId xmlns:p14="http://schemas.microsoft.com/office/powerpoint/2010/main" val="131030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3593C-9004-464D-868D-02EDBBB36992}"/>
              </a:ext>
            </a:extLst>
          </p:cNvPr>
          <p:cNvSpPr>
            <a:spLocks noGrp="1"/>
          </p:cNvSpPr>
          <p:nvPr>
            <p:ph type="title"/>
          </p:nvPr>
        </p:nvSpPr>
        <p:spPr/>
        <p:txBody>
          <a:bodyPr/>
          <a:lstStyle/>
          <a:p>
            <a:pPr algn="ctr"/>
            <a:r>
              <a:rPr lang="en-US" dirty="0"/>
              <a:t>Proposition 56 – Overview </a:t>
            </a:r>
          </a:p>
        </p:txBody>
      </p:sp>
      <p:sp>
        <p:nvSpPr>
          <p:cNvPr id="3" name="Content Placeholder 2">
            <a:extLst>
              <a:ext uri="{FF2B5EF4-FFF2-40B4-BE49-F238E27FC236}">
                <a16:creationId xmlns:a16="http://schemas.microsoft.com/office/drawing/2014/main" xmlns="" id="{03EAD3BF-E517-4B06-B538-18FFB1E0C06C}"/>
              </a:ext>
            </a:extLst>
          </p:cNvPr>
          <p:cNvSpPr>
            <a:spLocks noGrp="1"/>
          </p:cNvSpPr>
          <p:nvPr>
            <p:ph idx="1"/>
          </p:nvPr>
        </p:nvSpPr>
        <p:spPr>
          <a:xfrm>
            <a:off x="677334" y="1501423"/>
            <a:ext cx="8596668" cy="4910666"/>
          </a:xfrm>
        </p:spPr>
        <p:txBody>
          <a:bodyPr/>
          <a:lstStyle/>
          <a:p>
            <a:pPr marL="0" indent="0">
              <a:buNone/>
            </a:pPr>
            <a:endParaRPr lang="en-US" u="sng" dirty="0">
              <a:solidFill>
                <a:srgbClr val="1A0DAB"/>
              </a:solidFill>
            </a:endParaRPr>
          </a:p>
          <a:p>
            <a:pPr marL="0" indent="0">
              <a:buNone/>
            </a:pPr>
            <a:r>
              <a:rPr lang="en-US" u="sng" dirty="0">
                <a:solidFill>
                  <a:srgbClr val="1A0DAB"/>
                </a:solidFill>
              </a:rPr>
              <a:t>What is Proposition 56</a:t>
            </a:r>
            <a:r>
              <a:rPr lang="en-US" sz="1800" u="sng" dirty="0">
                <a:solidFill>
                  <a:srgbClr val="1A0DAB"/>
                </a:solidFill>
              </a:rPr>
              <a:t>?</a:t>
            </a:r>
          </a:p>
          <a:p>
            <a:pPr marL="0" indent="0">
              <a:buNone/>
            </a:pPr>
            <a:r>
              <a:rPr lang="en-US" b="1" dirty="0"/>
              <a:t>	Answer:  </a:t>
            </a:r>
            <a:r>
              <a:rPr lang="en-US" dirty="0"/>
              <a:t>Proposition 56 was approved by State of California in 2016.  The program pays additional reimbursement to providers treating Medi-</a:t>
            </a:r>
            <a:r>
              <a:rPr lang="en-US" dirty="0" err="1"/>
              <a:t>cal</a:t>
            </a:r>
            <a:r>
              <a:rPr lang="en-US" dirty="0"/>
              <a:t> and Medi-</a:t>
            </a:r>
            <a:r>
              <a:rPr lang="en-US" dirty="0" err="1"/>
              <a:t>cal</a:t>
            </a:r>
            <a:r>
              <a:rPr lang="en-US" dirty="0"/>
              <a:t> HMO Members. The program only pays for services rendered in the “office”.  They program only pays for some CPT codes not all.     </a:t>
            </a:r>
          </a:p>
          <a:p>
            <a:pPr marL="0" indent="0">
              <a:buNone/>
            </a:pPr>
            <a:endParaRPr lang="en-US" sz="1600" u="sng" dirty="0">
              <a:solidFill>
                <a:srgbClr val="1A0DAB"/>
              </a:solidFill>
            </a:endParaRPr>
          </a:p>
          <a:p>
            <a:pPr marL="0" indent="0">
              <a:buNone/>
            </a:pPr>
            <a:r>
              <a:rPr lang="en-US" sz="1600" u="sng" dirty="0">
                <a:solidFill>
                  <a:srgbClr val="1A0DAB"/>
                </a:solidFill>
              </a:rPr>
              <a:t>When do we get these payments?</a:t>
            </a:r>
          </a:p>
          <a:p>
            <a:pPr marL="0" indent="0">
              <a:buNone/>
            </a:pPr>
            <a:r>
              <a:rPr lang="en-US" sz="1600" dirty="0">
                <a:solidFill>
                  <a:srgbClr val="242424"/>
                </a:solidFill>
              </a:rPr>
              <a:t>	Answer:  These payments are paid out throughout the year.  They usually come from the Health Plans (Example: LA Care, Blue Cross MCL, Molina, HealthNet, </a:t>
            </a:r>
            <a:r>
              <a:rPr lang="en-US" sz="1600" dirty="0" err="1">
                <a:solidFill>
                  <a:srgbClr val="242424"/>
                </a:solidFill>
              </a:rPr>
              <a:t>etc</a:t>
            </a:r>
            <a:r>
              <a:rPr lang="en-US" sz="1600" dirty="0">
                <a:solidFill>
                  <a:srgbClr val="242424"/>
                </a:solidFill>
              </a:rPr>
              <a:t>)</a:t>
            </a:r>
          </a:p>
          <a:p>
            <a:pPr marL="0" indent="0">
              <a:buNone/>
            </a:pPr>
            <a:endParaRPr lang="en-US" sz="1600" dirty="0">
              <a:solidFill>
                <a:srgbClr val="242424"/>
              </a:solidFill>
            </a:endParaRPr>
          </a:p>
          <a:p>
            <a:pPr marL="0" indent="0">
              <a:buNone/>
            </a:pPr>
            <a:endParaRPr lang="en-US" sz="1600" dirty="0">
              <a:solidFill>
                <a:srgbClr val="242424"/>
              </a:solidFill>
            </a:endParaRPr>
          </a:p>
          <a:p>
            <a:pPr marL="0" indent="0">
              <a:buNone/>
            </a:pPr>
            <a:endParaRPr lang="en-US" sz="1600" u="sng" dirty="0">
              <a:solidFill>
                <a:srgbClr val="1A0DAB"/>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421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9EAC7A5-114B-3401-A1B8-749710BE56BB}"/>
              </a:ext>
            </a:extLst>
          </p:cNvPr>
          <p:cNvSpPr>
            <a:spLocks noGrp="1"/>
          </p:cNvSpPr>
          <p:nvPr>
            <p:ph type="title"/>
          </p:nvPr>
        </p:nvSpPr>
        <p:spPr>
          <a:xfrm>
            <a:off x="301181" y="324853"/>
            <a:ext cx="10791935" cy="649705"/>
          </a:xfrm>
        </p:spPr>
        <p:txBody>
          <a:bodyPr>
            <a:normAutofit/>
          </a:bodyPr>
          <a:lstStyle/>
          <a:p>
            <a:pPr algn="ctr"/>
            <a:r>
              <a:rPr lang="en-US" dirty="0"/>
              <a:t>Proposition 56 – Payable CPT codes  </a:t>
            </a:r>
          </a:p>
        </p:txBody>
      </p:sp>
      <p:pic>
        <p:nvPicPr>
          <p:cNvPr id="9" name="Content Placeholder 8">
            <a:extLst>
              <a:ext uri="{FF2B5EF4-FFF2-40B4-BE49-F238E27FC236}">
                <a16:creationId xmlns:a16="http://schemas.microsoft.com/office/drawing/2014/main" xmlns="" id="{279CED2E-7F85-B903-3BA3-51E848138B1C}"/>
              </a:ext>
            </a:extLst>
          </p:cNvPr>
          <p:cNvPicPr>
            <a:picLocks noGrp="1" noChangeAspect="1"/>
          </p:cNvPicPr>
          <p:nvPr>
            <p:ph idx="1"/>
          </p:nvPr>
        </p:nvPicPr>
        <p:blipFill>
          <a:blip r:embed="rId3"/>
          <a:stretch>
            <a:fillRect/>
          </a:stretch>
        </p:blipFill>
        <p:spPr>
          <a:xfrm>
            <a:off x="301181" y="974559"/>
            <a:ext cx="11589638" cy="5883441"/>
          </a:xfrm>
        </p:spPr>
      </p:pic>
    </p:spTree>
    <p:extLst>
      <p:ext uri="{BB962C8B-B14F-4D97-AF65-F5344CB8AC3E}">
        <p14:creationId xmlns:p14="http://schemas.microsoft.com/office/powerpoint/2010/main" val="121998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9EAC7A5-114B-3401-A1B8-749710BE56BB}"/>
              </a:ext>
            </a:extLst>
          </p:cNvPr>
          <p:cNvSpPr>
            <a:spLocks noGrp="1"/>
          </p:cNvSpPr>
          <p:nvPr>
            <p:ph type="title"/>
          </p:nvPr>
        </p:nvSpPr>
        <p:spPr>
          <a:xfrm>
            <a:off x="301181" y="324853"/>
            <a:ext cx="10791935" cy="649705"/>
          </a:xfrm>
        </p:spPr>
        <p:txBody>
          <a:bodyPr>
            <a:normAutofit/>
          </a:bodyPr>
          <a:lstStyle/>
          <a:p>
            <a:pPr algn="ctr"/>
            <a:r>
              <a:rPr lang="en-US"/>
              <a:t>POSTING PROCESS </a:t>
            </a:r>
            <a:endParaRPr lang="en-US" dirty="0"/>
          </a:p>
        </p:txBody>
      </p:sp>
      <p:sp>
        <p:nvSpPr>
          <p:cNvPr id="3" name="Content Placeholder 2">
            <a:extLst>
              <a:ext uri="{FF2B5EF4-FFF2-40B4-BE49-F238E27FC236}">
                <a16:creationId xmlns:a16="http://schemas.microsoft.com/office/drawing/2014/main" xmlns="" id="{EF91BC1B-38B0-C2D3-2BC4-2BB5BDDF11BC}"/>
              </a:ext>
            </a:extLst>
          </p:cNvPr>
          <p:cNvSpPr>
            <a:spLocks noGrp="1"/>
          </p:cNvSpPr>
          <p:nvPr>
            <p:ph idx="1"/>
          </p:nvPr>
        </p:nvSpPr>
        <p:spPr>
          <a:xfrm>
            <a:off x="677334" y="1335505"/>
            <a:ext cx="9850298" cy="4705857"/>
          </a:xfrm>
          <a:ln>
            <a:solidFill>
              <a:srgbClr val="00B0F0"/>
            </a:solidFill>
          </a:ln>
        </p:spPr>
        <p:txBody>
          <a:bodyPr>
            <a:normAutofit/>
          </a:bodyPr>
          <a:lstStyle/>
          <a:p>
            <a:r>
              <a:rPr lang="en-US" dirty="0"/>
              <a:t>When the payments come, the EOB should list the Providers and the amount each Provider is receiving. </a:t>
            </a:r>
          </a:p>
          <a:p>
            <a:r>
              <a:rPr lang="en-US" dirty="0"/>
              <a:t>If we get a payment and we are not able to obtain the “back-up” EOB from the payer, you will need to let the Argus Payments team know (Martha or Janett).  These payments can not be posted in “suspense” </a:t>
            </a:r>
          </a:p>
          <a:p>
            <a:pPr marL="0" indent="0">
              <a:buNone/>
            </a:pPr>
            <a:r>
              <a:rPr lang="en-US" b="1" u="sng" dirty="0"/>
              <a:t>How are these payments posted?: </a:t>
            </a:r>
          </a:p>
          <a:p>
            <a:pPr>
              <a:buFont typeface="Wingdings" panose="05000000000000000000" pitchFamily="2" charset="2"/>
              <a:buChar char="Ø"/>
            </a:pPr>
            <a:r>
              <a:rPr lang="en-US" dirty="0"/>
              <a:t>They should be posted into the Medical ACA account.  See below.  We should have one account per year. Example,  Prop. 56 payments coming in 2024, should be posted into a new account called Medical 2024, ACA, etc.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xmlns="" id="{7BA3A526-47AB-BB5D-0D37-971871C54D2B}"/>
              </a:ext>
            </a:extLst>
          </p:cNvPr>
          <p:cNvPicPr>
            <a:picLocks noChangeAspect="1"/>
          </p:cNvPicPr>
          <p:nvPr/>
        </p:nvPicPr>
        <p:blipFill>
          <a:blip r:embed="rId3"/>
          <a:stretch>
            <a:fillRect/>
          </a:stretch>
        </p:blipFill>
        <p:spPr>
          <a:xfrm>
            <a:off x="1664368" y="4324098"/>
            <a:ext cx="6886575" cy="1362075"/>
          </a:xfrm>
          <a:prstGeom prst="rect">
            <a:avLst/>
          </a:prstGeom>
        </p:spPr>
      </p:pic>
    </p:spTree>
    <p:extLst>
      <p:ext uri="{BB962C8B-B14F-4D97-AF65-F5344CB8AC3E}">
        <p14:creationId xmlns:p14="http://schemas.microsoft.com/office/powerpoint/2010/main" val="298146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9EAC7A5-114B-3401-A1B8-749710BE56BB}"/>
              </a:ext>
            </a:extLst>
          </p:cNvPr>
          <p:cNvSpPr>
            <a:spLocks noGrp="1"/>
          </p:cNvSpPr>
          <p:nvPr>
            <p:ph type="title"/>
          </p:nvPr>
        </p:nvSpPr>
        <p:spPr>
          <a:xfrm>
            <a:off x="301181" y="324853"/>
            <a:ext cx="10791935" cy="649705"/>
          </a:xfrm>
        </p:spPr>
        <p:txBody>
          <a:bodyPr>
            <a:normAutofit/>
          </a:bodyPr>
          <a:lstStyle/>
          <a:p>
            <a:pPr algn="ctr"/>
            <a:r>
              <a:rPr lang="en-US" dirty="0"/>
              <a:t>POSTING PROCESS </a:t>
            </a:r>
          </a:p>
        </p:txBody>
      </p:sp>
      <p:sp>
        <p:nvSpPr>
          <p:cNvPr id="3" name="Content Placeholder 2">
            <a:extLst>
              <a:ext uri="{FF2B5EF4-FFF2-40B4-BE49-F238E27FC236}">
                <a16:creationId xmlns:a16="http://schemas.microsoft.com/office/drawing/2014/main" xmlns="" id="{EF91BC1B-38B0-C2D3-2BC4-2BB5BDDF11BC}"/>
              </a:ext>
            </a:extLst>
          </p:cNvPr>
          <p:cNvSpPr>
            <a:spLocks noGrp="1"/>
          </p:cNvSpPr>
          <p:nvPr>
            <p:ph idx="1"/>
          </p:nvPr>
        </p:nvSpPr>
        <p:spPr>
          <a:xfrm>
            <a:off x="677334" y="974559"/>
            <a:ext cx="9850298" cy="5066804"/>
          </a:xfrm>
          <a:ln>
            <a:solidFill>
              <a:srgbClr val="00B0F0"/>
            </a:solidFill>
          </a:ln>
        </p:spPr>
        <p:txBody>
          <a:bodyPr>
            <a:normAutofit fontScale="92500"/>
          </a:bodyPr>
          <a:lstStyle/>
          <a:p>
            <a:r>
              <a:rPr lang="en-US" dirty="0"/>
              <a:t>The allocation of these proposition 56 payments is  critical.  </a:t>
            </a:r>
          </a:p>
          <a:p>
            <a:r>
              <a:rPr lang="en-US" dirty="0"/>
              <a:t>When keying the charge to post the payments, the staff must: </a:t>
            </a:r>
          </a:p>
          <a:p>
            <a:pPr lvl="1"/>
            <a:r>
              <a:rPr lang="en-US" dirty="0"/>
              <a:t>Make sure they are under the correct group of the provider.  </a:t>
            </a:r>
          </a:p>
          <a:p>
            <a:pPr lvl="1"/>
            <a:r>
              <a:rPr lang="en-US" dirty="0"/>
              <a:t>If the provider is in multiple groups, they need to reach out to Janett, Martha or Eva and ask for Help.  We must key the charge and post the payment using the correct group, the correct provider and the correct location.  </a:t>
            </a:r>
          </a:p>
          <a:p>
            <a:pPr lvl="1"/>
            <a:r>
              <a:rPr lang="en-US" dirty="0"/>
              <a:t>For Providers with Nurse Practitioners, working on what we called “eat what you catch”, we have to allocate some of the Prop. 56 payments to these mid levels.  Eat what you catch means that they don’t get paid a salary. They </a:t>
            </a:r>
            <a:r>
              <a:rPr lang="en-US" b="1" i="1" dirty="0"/>
              <a:t>get paid based on the collections for seeing the patients</a:t>
            </a:r>
            <a:r>
              <a:rPr lang="en-US" dirty="0"/>
              <a:t>.  (See next slide for a list of these providers). </a:t>
            </a:r>
          </a:p>
          <a:p>
            <a:pPr lvl="1"/>
            <a:r>
              <a:rPr lang="en-US" dirty="0"/>
              <a:t>Term Clients:  Providers who are receiving proposition 56 payments after the 6 months deadline, we can not post these payments to the “Term Client Account”.  See slide regarding this guideline on how to post Prop. 56 clients on term Clients. </a:t>
            </a:r>
          </a:p>
          <a:p>
            <a:pPr lvl="2"/>
            <a:r>
              <a:rPr lang="en-US" dirty="0"/>
              <a:t>Example:   Dr. Hosseini left on 10-31-2023.  </a:t>
            </a:r>
          </a:p>
          <a:p>
            <a:pPr lvl="2"/>
            <a:r>
              <a:rPr lang="en-US" dirty="0"/>
              <a:t>Per guideline, we will continue to post payments under his group in CT for 6 months.  </a:t>
            </a:r>
          </a:p>
          <a:p>
            <a:pPr lvl="2"/>
            <a:r>
              <a:rPr lang="en-US" dirty="0"/>
              <a:t>As of  4-30-24, we will be closing his database. </a:t>
            </a:r>
          </a:p>
          <a:p>
            <a:pPr lvl="2"/>
            <a:r>
              <a:rPr lang="en-US" dirty="0"/>
              <a:t>If a Prop. 56 payment comes in July of 2024, we can not post this payment to the “term client account number”.  See slide # 8 for instructions on how to allocate this money. </a:t>
            </a:r>
          </a:p>
          <a:p>
            <a:pPr marL="457200" lvl="1" indent="0">
              <a:buNone/>
            </a:pPr>
            <a:endParaRPr lang="en-US" dirty="0"/>
          </a:p>
          <a:p>
            <a:pPr lvl="1"/>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176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02726-1572-3004-9ABE-C39C58401BDB}"/>
              </a:ext>
            </a:extLst>
          </p:cNvPr>
          <p:cNvSpPr>
            <a:spLocks noGrp="1"/>
          </p:cNvSpPr>
          <p:nvPr>
            <p:ph type="title"/>
          </p:nvPr>
        </p:nvSpPr>
        <p:spPr>
          <a:xfrm>
            <a:off x="701396" y="116305"/>
            <a:ext cx="10560162" cy="918411"/>
          </a:xfrm>
        </p:spPr>
        <p:txBody>
          <a:bodyPr>
            <a:normAutofit fontScale="90000"/>
          </a:bodyPr>
          <a:lstStyle/>
          <a:p>
            <a:pPr algn="ctr"/>
            <a:r>
              <a:rPr lang="en-US" b="1" dirty="0"/>
              <a:t>NURSE PRACTITIONERS (NP’s) OR </a:t>
            </a:r>
            <a:br>
              <a:rPr lang="en-US" b="1" dirty="0"/>
            </a:br>
            <a:r>
              <a:rPr lang="en-US" b="1" dirty="0"/>
              <a:t>PHYSICIAN ASSISTANT (PA’s) </a:t>
            </a:r>
          </a:p>
        </p:txBody>
      </p:sp>
      <p:sp>
        <p:nvSpPr>
          <p:cNvPr id="3" name="Content Placeholder 2">
            <a:extLst>
              <a:ext uri="{FF2B5EF4-FFF2-40B4-BE49-F238E27FC236}">
                <a16:creationId xmlns:a16="http://schemas.microsoft.com/office/drawing/2014/main" xmlns="" id="{5963B1E3-C47C-2F9B-2714-7F7001B573E3}"/>
              </a:ext>
            </a:extLst>
          </p:cNvPr>
          <p:cNvSpPr>
            <a:spLocks noGrp="1"/>
          </p:cNvSpPr>
          <p:nvPr>
            <p:ph idx="1"/>
          </p:nvPr>
        </p:nvSpPr>
        <p:spPr>
          <a:xfrm>
            <a:off x="108284" y="1034716"/>
            <a:ext cx="12083716" cy="5474368"/>
          </a:xfrm>
        </p:spPr>
        <p:txBody>
          <a:bodyPr/>
          <a:lstStyle/>
          <a:p>
            <a:pPr>
              <a:buFont typeface="Wingdings" panose="05000000000000000000" pitchFamily="2" charset="2"/>
              <a:buChar char="Ø"/>
            </a:pPr>
            <a:r>
              <a:rPr lang="en-US" dirty="0"/>
              <a:t>NP’S OR PA’S WITH A PRACTICE ON WHAT WE CALLED “EAT WHAT YOU CATCH”. </a:t>
            </a:r>
          </a:p>
          <a:p>
            <a:pPr>
              <a:buFont typeface="Wingdings" panose="05000000000000000000" pitchFamily="2" charset="2"/>
              <a:buChar char="Ø"/>
            </a:pPr>
            <a:r>
              <a:rPr lang="en-US" dirty="0"/>
              <a:t>The payments will come under the name of the supervising physician.  </a:t>
            </a:r>
          </a:p>
          <a:p>
            <a:pPr>
              <a:buFont typeface="Wingdings" panose="05000000000000000000" pitchFamily="2" charset="2"/>
              <a:buChar char="Ø"/>
            </a:pPr>
            <a:r>
              <a:rPr lang="en-US" dirty="0"/>
              <a:t>This is because when we do the charge entry and the billing, we don’t bill using the PA or the NP as the billing Provider. Therefore, when the payments come, they will come under the name of the doctor (the doctor that is supervising the NP or the PA). </a:t>
            </a:r>
          </a:p>
          <a:p>
            <a:pPr>
              <a:buFont typeface="Wingdings" panose="05000000000000000000" pitchFamily="2" charset="2"/>
              <a:buChar char="Ø"/>
            </a:pPr>
            <a:r>
              <a:rPr lang="en-US" dirty="0"/>
              <a:t> Payments have to be allocated correctly. </a:t>
            </a:r>
          </a:p>
          <a:p>
            <a:pPr marL="0" indent="0">
              <a:buNone/>
            </a:pPr>
            <a:endParaRPr lang="en-US" dirty="0"/>
          </a:p>
        </p:txBody>
      </p:sp>
      <p:pic>
        <p:nvPicPr>
          <p:cNvPr id="6" name="Picture 5">
            <a:extLst>
              <a:ext uri="{FF2B5EF4-FFF2-40B4-BE49-F238E27FC236}">
                <a16:creationId xmlns:a16="http://schemas.microsoft.com/office/drawing/2014/main" xmlns="" id="{A55F9B07-475B-3914-F51B-4B4AA9380F48}"/>
              </a:ext>
            </a:extLst>
          </p:cNvPr>
          <p:cNvPicPr>
            <a:picLocks noChangeAspect="1"/>
          </p:cNvPicPr>
          <p:nvPr/>
        </p:nvPicPr>
        <p:blipFill>
          <a:blip r:embed="rId2"/>
          <a:stretch>
            <a:fillRect/>
          </a:stretch>
        </p:blipFill>
        <p:spPr>
          <a:xfrm>
            <a:off x="306806" y="3224463"/>
            <a:ext cx="11994678" cy="3429000"/>
          </a:xfrm>
          <a:prstGeom prst="rect">
            <a:avLst/>
          </a:prstGeom>
        </p:spPr>
      </p:pic>
    </p:spTree>
    <p:extLst>
      <p:ext uri="{BB962C8B-B14F-4D97-AF65-F5344CB8AC3E}">
        <p14:creationId xmlns:p14="http://schemas.microsoft.com/office/powerpoint/2010/main" val="307605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02726-1572-3004-9ABE-C39C58401BDB}"/>
              </a:ext>
            </a:extLst>
          </p:cNvPr>
          <p:cNvSpPr>
            <a:spLocks noGrp="1"/>
          </p:cNvSpPr>
          <p:nvPr>
            <p:ph type="title"/>
          </p:nvPr>
        </p:nvSpPr>
        <p:spPr>
          <a:xfrm>
            <a:off x="677333" y="236621"/>
            <a:ext cx="10560162" cy="918411"/>
          </a:xfrm>
        </p:spPr>
        <p:txBody>
          <a:bodyPr>
            <a:noAutofit/>
          </a:bodyPr>
          <a:lstStyle/>
          <a:p>
            <a:pPr algn="ctr"/>
            <a:r>
              <a:rPr lang="en-US" sz="2800" b="1" dirty="0"/>
              <a:t>RUNNING THE REPORT TO COME UP WITH </a:t>
            </a:r>
            <a:br>
              <a:rPr lang="en-US" sz="2800" b="1" dirty="0"/>
            </a:br>
            <a:r>
              <a:rPr lang="en-US" sz="2800" b="1" dirty="0"/>
              <a:t>ALLOCATION </a:t>
            </a:r>
          </a:p>
        </p:txBody>
      </p:sp>
      <p:sp>
        <p:nvSpPr>
          <p:cNvPr id="3" name="Content Placeholder 2">
            <a:extLst>
              <a:ext uri="{FF2B5EF4-FFF2-40B4-BE49-F238E27FC236}">
                <a16:creationId xmlns:a16="http://schemas.microsoft.com/office/drawing/2014/main" xmlns="" id="{5963B1E3-C47C-2F9B-2714-7F7001B573E3}"/>
              </a:ext>
            </a:extLst>
          </p:cNvPr>
          <p:cNvSpPr>
            <a:spLocks noGrp="1"/>
          </p:cNvSpPr>
          <p:nvPr>
            <p:ph idx="1"/>
          </p:nvPr>
        </p:nvSpPr>
        <p:spPr>
          <a:xfrm>
            <a:off x="108284" y="1155032"/>
            <a:ext cx="12083716" cy="5354052"/>
          </a:xfrm>
        </p:spPr>
        <p:txBody>
          <a:bodyPr/>
          <a:lstStyle/>
          <a:p>
            <a:pPr>
              <a:buAutoNum type="arabicPeriod"/>
            </a:pPr>
            <a:r>
              <a:rPr lang="en-US" dirty="0"/>
              <a:t>First look at the payments and look at the date of services  getting paid. Example: If the payment is for services between 9-1-2022 to 12-31-2023, and you are trying to obtain the distribution for Dr. Sheppard and Godoy, you will run the report as follow: </a:t>
            </a:r>
          </a:p>
          <a:p>
            <a:pPr marL="0" indent="0">
              <a:buNone/>
            </a:pPr>
            <a:endParaRPr lang="en-US" dirty="0"/>
          </a:p>
          <a:p>
            <a:pPr>
              <a:buAutoNum type="arabicPeriod"/>
            </a:pPr>
            <a:endParaRPr lang="en-US" dirty="0"/>
          </a:p>
          <a:p>
            <a:pPr marL="0" indent="0">
              <a:buNone/>
            </a:pPr>
            <a:endParaRPr lang="en-US" dirty="0"/>
          </a:p>
        </p:txBody>
      </p:sp>
      <p:pic>
        <p:nvPicPr>
          <p:cNvPr id="6" name="Picture 5">
            <a:extLst>
              <a:ext uri="{FF2B5EF4-FFF2-40B4-BE49-F238E27FC236}">
                <a16:creationId xmlns:a16="http://schemas.microsoft.com/office/drawing/2014/main" xmlns="" id="{2AAD787A-5E9B-A707-05AF-3BC966388970}"/>
              </a:ext>
            </a:extLst>
          </p:cNvPr>
          <p:cNvPicPr>
            <a:picLocks noChangeAspect="1"/>
          </p:cNvPicPr>
          <p:nvPr/>
        </p:nvPicPr>
        <p:blipFill>
          <a:blip r:embed="rId2"/>
          <a:stretch>
            <a:fillRect/>
          </a:stretch>
        </p:blipFill>
        <p:spPr>
          <a:xfrm>
            <a:off x="357466" y="2073443"/>
            <a:ext cx="11199896" cy="2990850"/>
          </a:xfrm>
          <a:prstGeom prst="rect">
            <a:avLst/>
          </a:prstGeom>
        </p:spPr>
      </p:pic>
      <p:sp>
        <p:nvSpPr>
          <p:cNvPr id="7" name="TextBox 6">
            <a:extLst>
              <a:ext uri="{FF2B5EF4-FFF2-40B4-BE49-F238E27FC236}">
                <a16:creationId xmlns:a16="http://schemas.microsoft.com/office/drawing/2014/main" xmlns="" id="{A7A730E5-B99B-0023-7FF2-92BE8DAED073}"/>
              </a:ext>
            </a:extLst>
          </p:cNvPr>
          <p:cNvSpPr txBox="1"/>
          <p:nvPr/>
        </p:nvSpPr>
        <p:spPr>
          <a:xfrm>
            <a:off x="357466" y="5308482"/>
            <a:ext cx="9845313" cy="1477328"/>
          </a:xfrm>
          <a:prstGeom prst="rect">
            <a:avLst/>
          </a:prstGeom>
          <a:noFill/>
        </p:spPr>
        <p:txBody>
          <a:bodyPr wrap="square" rtlCol="0">
            <a:spAutoFit/>
          </a:bodyPr>
          <a:lstStyle/>
          <a:p>
            <a:r>
              <a:rPr lang="en-US" dirty="0"/>
              <a:t>2. Once the report runs, you will delete all locations, except for the ones related to office. </a:t>
            </a:r>
          </a:p>
          <a:p>
            <a:r>
              <a:rPr lang="en-US" dirty="0"/>
              <a:t>    You will delete all insurance plans, except for the ones related to Medi-</a:t>
            </a:r>
            <a:r>
              <a:rPr lang="en-US" dirty="0" err="1"/>
              <a:t>cal</a:t>
            </a:r>
            <a:r>
              <a:rPr lang="en-US" dirty="0"/>
              <a:t> or Medi-</a:t>
            </a:r>
            <a:r>
              <a:rPr lang="en-US" dirty="0" err="1"/>
              <a:t>cal</a:t>
            </a:r>
            <a:r>
              <a:rPr lang="en-US" dirty="0"/>
              <a:t> HMO’s.</a:t>
            </a:r>
          </a:p>
          <a:p>
            <a:r>
              <a:rPr lang="en-US" dirty="0"/>
              <a:t>     You will delete all CPT codes Except the ones related to Prop 56. </a:t>
            </a:r>
          </a:p>
          <a:p>
            <a:r>
              <a:rPr lang="en-US" dirty="0"/>
              <a:t>     Then,  calculate the data.  What is the % of these patients treated by Sheppard and Godoy. </a:t>
            </a:r>
          </a:p>
          <a:p>
            <a:r>
              <a:rPr lang="en-US" dirty="0"/>
              <a:t>     Then, allocate the Prop. 56 payments accordingly. </a:t>
            </a:r>
          </a:p>
        </p:txBody>
      </p:sp>
    </p:spTree>
    <p:extLst>
      <p:ext uri="{BB962C8B-B14F-4D97-AF65-F5344CB8AC3E}">
        <p14:creationId xmlns:p14="http://schemas.microsoft.com/office/powerpoint/2010/main" val="202824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02726-1572-3004-9ABE-C39C58401BDB}"/>
              </a:ext>
            </a:extLst>
          </p:cNvPr>
          <p:cNvSpPr>
            <a:spLocks noGrp="1"/>
          </p:cNvSpPr>
          <p:nvPr>
            <p:ph type="title"/>
          </p:nvPr>
        </p:nvSpPr>
        <p:spPr>
          <a:xfrm>
            <a:off x="677333" y="236621"/>
            <a:ext cx="10560162" cy="918411"/>
          </a:xfrm>
        </p:spPr>
        <p:txBody>
          <a:bodyPr>
            <a:noAutofit/>
          </a:bodyPr>
          <a:lstStyle/>
          <a:p>
            <a:pPr algn="ctr"/>
            <a:r>
              <a:rPr lang="en-US" sz="2800" b="1" dirty="0"/>
              <a:t>Prop. 56 payments for Term Clients </a:t>
            </a:r>
          </a:p>
        </p:txBody>
      </p:sp>
      <p:sp>
        <p:nvSpPr>
          <p:cNvPr id="3" name="Content Placeholder 2">
            <a:extLst>
              <a:ext uri="{FF2B5EF4-FFF2-40B4-BE49-F238E27FC236}">
                <a16:creationId xmlns:a16="http://schemas.microsoft.com/office/drawing/2014/main" xmlns="" id="{5963B1E3-C47C-2F9B-2714-7F7001B573E3}"/>
              </a:ext>
            </a:extLst>
          </p:cNvPr>
          <p:cNvSpPr>
            <a:spLocks noGrp="1"/>
          </p:cNvSpPr>
          <p:nvPr>
            <p:ph idx="1"/>
          </p:nvPr>
        </p:nvSpPr>
        <p:spPr>
          <a:xfrm>
            <a:off x="108284" y="818147"/>
            <a:ext cx="12083716" cy="5690937"/>
          </a:xfrm>
        </p:spPr>
        <p:txBody>
          <a:bodyPr/>
          <a:lstStyle/>
          <a:p>
            <a:pPr>
              <a:buAutoNum type="arabicPeriod"/>
            </a:pPr>
            <a:r>
              <a:rPr lang="en-US" dirty="0"/>
              <a:t>When a provider leaves ProHealth, we usually continue to post payments in the CT system for 6 months </a:t>
            </a:r>
          </a:p>
          <a:p>
            <a:pPr>
              <a:buAutoNum type="arabicPeriod"/>
            </a:pPr>
            <a:r>
              <a:rPr lang="en-US" dirty="0"/>
              <a:t>What if we get a payment for Prop. 56 and it has been longer than 6 months. The group in CT is no longer active.  What do we do?</a:t>
            </a:r>
          </a:p>
          <a:p>
            <a:pPr lvl="1">
              <a:buAutoNum type="arabicPeriod"/>
            </a:pPr>
            <a:r>
              <a:rPr lang="en-US" dirty="0"/>
              <a:t>Answer:  We can not post Prop. 56 payments to the “term doctor” account number in CT. </a:t>
            </a:r>
          </a:p>
          <a:p>
            <a:pPr lvl="1">
              <a:buAutoNum type="arabicPeriod"/>
            </a:pPr>
            <a:r>
              <a:rPr lang="en-US" dirty="0"/>
              <a:t>If # 2 above happens, we will do the following. </a:t>
            </a:r>
          </a:p>
          <a:p>
            <a:pPr lvl="2">
              <a:buAutoNum type="arabicPeriod"/>
            </a:pPr>
            <a:r>
              <a:rPr lang="en-US" dirty="0"/>
              <a:t>We will post the payment in Argus Core. </a:t>
            </a:r>
          </a:p>
          <a:p>
            <a:pPr lvl="2">
              <a:buAutoNum type="arabicPeriod"/>
            </a:pPr>
            <a:r>
              <a:rPr lang="en-US" dirty="0"/>
              <a:t>We select  1. Payment Type:  FFS </a:t>
            </a:r>
          </a:p>
          <a:p>
            <a:pPr lvl="2">
              <a:buAutoNum type="arabicPeriod"/>
            </a:pPr>
            <a:r>
              <a:rPr lang="en-US" dirty="0"/>
              <a:t>We will select Revenue type:  Proposition 56. </a:t>
            </a:r>
          </a:p>
          <a:p>
            <a:pPr lvl="2">
              <a:buAutoNum type="arabicPeriod"/>
            </a:pPr>
            <a:r>
              <a:rPr lang="en-US" dirty="0"/>
              <a:t>Christina in Accounting will be pulling this revenue. She will be given the payments to the doctors and keeping a billing and a management fee. </a:t>
            </a:r>
          </a:p>
          <a:p>
            <a:pPr lvl="2">
              <a:buAutoNum type="arabicPeriod"/>
            </a:pPr>
            <a:endParaRPr lang="en-US" dirty="0"/>
          </a:p>
          <a:p>
            <a:pPr lvl="2">
              <a:buAutoNum type="arabicPeriod"/>
            </a:pPr>
            <a:endParaRPr lang="en-US" dirty="0"/>
          </a:p>
          <a:p>
            <a:pPr>
              <a:buAutoNum type="arabicPeriod"/>
            </a:pPr>
            <a:endParaRPr lang="en-US" dirty="0"/>
          </a:p>
          <a:p>
            <a:pPr marL="0" indent="0">
              <a:buNone/>
            </a:pPr>
            <a:endParaRPr lang="en-US" dirty="0"/>
          </a:p>
        </p:txBody>
      </p:sp>
      <p:pic>
        <p:nvPicPr>
          <p:cNvPr id="9" name="Picture 8">
            <a:extLst>
              <a:ext uri="{FF2B5EF4-FFF2-40B4-BE49-F238E27FC236}">
                <a16:creationId xmlns:a16="http://schemas.microsoft.com/office/drawing/2014/main" xmlns="" id="{07077949-148A-4716-1ED5-752B17FC9CFD}"/>
              </a:ext>
            </a:extLst>
          </p:cNvPr>
          <p:cNvPicPr>
            <a:picLocks noChangeAspect="1"/>
          </p:cNvPicPr>
          <p:nvPr/>
        </p:nvPicPr>
        <p:blipFill>
          <a:blip r:embed="rId2"/>
          <a:stretch>
            <a:fillRect/>
          </a:stretch>
        </p:blipFill>
        <p:spPr>
          <a:xfrm>
            <a:off x="108284" y="4235116"/>
            <a:ext cx="12192000" cy="2386263"/>
          </a:xfrm>
          <a:prstGeom prst="rect">
            <a:avLst/>
          </a:prstGeom>
        </p:spPr>
      </p:pic>
    </p:spTree>
    <p:extLst>
      <p:ext uri="{BB962C8B-B14F-4D97-AF65-F5344CB8AC3E}">
        <p14:creationId xmlns:p14="http://schemas.microsoft.com/office/powerpoint/2010/main" val="356392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0DBF0-D7DF-4236-8768-C9BB0CEF009D}"/>
              </a:ext>
            </a:extLst>
          </p:cNvPr>
          <p:cNvSpPr>
            <a:spLocks noGrp="1"/>
          </p:cNvSpPr>
          <p:nvPr>
            <p:ph type="title"/>
          </p:nvPr>
        </p:nvSpPr>
        <p:spPr>
          <a:xfrm>
            <a:off x="1097280" y="286604"/>
            <a:ext cx="10058400" cy="837522"/>
          </a:xfrm>
        </p:spPr>
        <p:txBody>
          <a:bodyPr>
            <a:normAutofit/>
          </a:bodyPr>
          <a:lstStyle/>
          <a:p>
            <a:pPr algn="ctr"/>
            <a:r>
              <a:rPr lang="en-US" sz="2800" b="1" dirty="0"/>
              <a:t>Other: </a:t>
            </a:r>
          </a:p>
        </p:txBody>
      </p:sp>
      <p:sp>
        <p:nvSpPr>
          <p:cNvPr id="3" name="Content Placeholder 2">
            <a:extLst>
              <a:ext uri="{FF2B5EF4-FFF2-40B4-BE49-F238E27FC236}">
                <a16:creationId xmlns:a16="http://schemas.microsoft.com/office/drawing/2014/main" xmlns="" id="{3C5E07FA-D20F-4C3C-8AA3-FB9AB580AEAB}"/>
              </a:ext>
            </a:extLst>
          </p:cNvPr>
          <p:cNvSpPr>
            <a:spLocks noGrp="1"/>
          </p:cNvSpPr>
          <p:nvPr>
            <p:ph idx="1"/>
          </p:nvPr>
        </p:nvSpPr>
        <p:spPr>
          <a:xfrm>
            <a:off x="755780" y="1427584"/>
            <a:ext cx="10524930" cy="4713157"/>
          </a:xfrm>
        </p:spPr>
        <p:txBody>
          <a:bodyPr/>
          <a:lstStyle/>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p:txBody>
      </p:sp>
    </p:spTree>
    <p:extLst>
      <p:ext uri="{BB962C8B-B14F-4D97-AF65-F5344CB8AC3E}">
        <p14:creationId xmlns:p14="http://schemas.microsoft.com/office/powerpoint/2010/main" val="4104235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3714</TotalTime>
  <Words>810</Words>
  <Application>Microsoft Office PowerPoint</Application>
  <PresentationFormat>Custom</PresentationFormat>
  <Paragraphs>61</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PROPOSITION 56 GUIDELINES- PROHEALTH PHYSICIANS  </vt:lpstr>
      <vt:lpstr>Proposition 56 – Overview </vt:lpstr>
      <vt:lpstr>Proposition 56 – Payable CPT codes  </vt:lpstr>
      <vt:lpstr>POSTING PROCESS </vt:lpstr>
      <vt:lpstr>POSTING PROCESS </vt:lpstr>
      <vt:lpstr>NURSE PRACTITIONERS (NP’s) OR  PHYSICIAN ASSISTANT (PA’s) </vt:lpstr>
      <vt:lpstr>RUNNING THE REPORT TO COME UP WITH  ALLOCATION </vt:lpstr>
      <vt:lpstr>Prop. 56 payments for Term Clients </vt:lpstr>
      <vt:lpstr>Other: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 Only Group – ProHealth ONLY</dc:title>
  <dc:creator>Eva Pleitez</dc:creator>
  <cp:lastModifiedBy>Ritu Chauhan</cp:lastModifiedBy>
  <cp:revision>14</cp:revision>
  <cp:lastPrinted>2021-11-30T21:21:41Z</cp:lastPrinted>
  <dcterms:created xsi:type="dcterms:W3CDTF">2021-11-10T19:32:16Z</dcterms:created>
  <dcterms:modified xsi:type="dcterms:W3CDTF">2023-12-04T08:53:34Z</dcterms:modified>
</cp:coreProperties>
</file>