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4023" r:id="rId2"/>
    <p:sldMasterId id="2147484594" r:id="rId3"/>
  </p:sldMasterIdLst>
  <p:notesMasterIdLst>
    <p:notesMasterId r:id="rId55"/>
  </p:notesMasterIdLst>
  <p:handoutMasterIdLst>
    <p:handoutMasterId r:id="rId56"/>
  </p:handoutMasterIdLst>
  <p:sldIdLst>
    <p:sldId id="565" r:id="rId4"/>
    <p:sldId id="257" r:id="rId5"/>
    <p:sldId id="393" r:id="rId6"/>
    <p:sldId id="509" r:id="rId7"/>
    <p:sldId id="510" r:id="rId8"/>
    <p:sldId id="511" r:id="rId9"/>
    <p:sldId id="512" r:id="rId10"/>
    <p:sldId id="494" r:id="rId11"/>
    <p:sldId id="539" r:id="rId12"/>
    <p:sldId id="513" r:id="rId13"/>
    <p:sldId id="495" r:id="rId14"/>
    <p:sldId id="394" r:id="rId15"/>
    <p:sldId id="514" r:id="rId16"/>
    <p:sldId id="515" r:id="rId17"/>
    <p:sldId id="525" r:id="rId18"/>
    <p:sldId id="496" r:id="rId19"/>
    <p:sldId id="527" r:id="rId20"/>
    <p:sldId id="526" r:id="rId21"/>
    <p:sldId id="517" r:id="rId22"/>
    <p:sldId id="540" r:id="rId23"/>
    <p:sldId id="500" r:id="rId24"/>
    <p:sldId id="518" r:id="rId25"/>
    <p:sldId id="528" r:id="rId26"/>
    <p:sldId id="529" r:id="rId27"/>
    <p:sldId id="530" r:id="rId28"/>
    <p:sldId id="541" r:id="rId29"/>
    <p:sldId id="549" r:id="rId30"/>
    <p:sldId id="562" r:id="rId31"/>
    <p:sldId id="531" r:id="rId32"/>
    <p:sldId id="519" r:id="rId33"/>
    <p:sldId id="397" r:id="rId34"/>
    <p:sldId id="542" r:id="rId35"/>
    <p:sldId id="554" r:id="rId36"/>
    <p:sldId id="504" r:id="rId37"/>
    <p:sldId id="502" r:id="rId38"/>
    <p:sldId id="533" r:id="rId39"/>
    <p:sldId id="543" r:id="rId40"/>
    <p:sldId id="563" r:id="rId41"/>
    <p:sldId id="556" r:id="rId42"/>
    <p:sldId id="557" r:id="rId43"/>
    <p:sldId id="558" r:id="rId44"/>
    <p:sldId id="559" r:id="rId45"/>
    <p:sldId id="560" r:id="rId46"/>
    <p:sldId id="503" r:id="rId47"/>
    <p:sldId id="534" r:id="rId48"/>
    <p:sldId id="564" r:id="rId49"/>
    <p:sldId id="544" r:id="rId50"/>
    <p:sldId id="545" r:id="rId51"/>
    <p:sldId id="524" r:id="rId52"/>
    <p:sldId id="535" r:id="rId53"/>
    <p:sldId id="536" r:id="rId54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4531" autoAdjust="0"/>
  </p:normalViewPr>
  <p:slideViewPr>
    <p:cSldViewPr>
      <p:cViewPr>
        <p:scale>
          <a:sx n="66" d="100"/>
          <a:sy n="66" d="100"/>
        </p:scale>
        <p:origin x="-643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25747C-57BE-4149-8FC0-3A6F9A1B8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0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D3F291-0BA4-4475-8A1C-7D101EE830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8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6A9C7F-BA99-492B-942A-74DEC197197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9A6D4D-6450-4843-A93B-EB23E6B0F8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C9ECF1-D73A-4A98-B963-0C419184923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D7C940-2499-4B10-AFD3-BB732BE92E6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E568E4-35A8-489D-9A08-5F3B5A49EE3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12DCC1-6489-4C71-A444-229EE845CCF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7EC20C-BD85-4433-B4EF-142ACD80B95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F59EA9-2AAB-4129-BACB-D76F4A3F544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3C644F-51BF-4B8E-A82E-5733BBA2706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6D6AA6-4D69-4D1A-A813-CD712041BAA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E15AFE-B6D0-4B85-B2E9-68EAB91F190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0E28B5-E6F8-43FB-AA51-FF39DA2E77E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029FF5-523C-447D-9BDD-6B9317E0F21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521D28-0F14-4A9C-B1E0-3029D3591B6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DEFC40-5FCF-468C-A1A4-C1649D32E70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E191FA-1C4F-449C-BBAA-9F41AC27F2E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B93975-A913-4609-B82A-7304781FCC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E43294-1C10-4CA6-B8BA-77DC8F135F8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A2A8FA-A30D-4EE1-AEF3-E3253B0BAB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AE39B4-9639-4298-8BAA-A97B71A1EC3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8D3A9-B00C-4CBF-ACFB-24DCE94F729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1A5E5-B8CF-4E8E-9EEF-1201181B55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7F6EFE-6088-4572-B6CA-E2350C3783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F8EDCA-9FE2-471A-8A0C-CF7C68B7FDA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E28C6-2FB2-4101-97A9-8FB5F6CF530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1A3AF7-C1BE-495D-A8AC-CBA844B5B40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891531-E950-46F5-8757-C9892E33144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7804DC-EFBD-4C8E-AAF6-D0976294B6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55BBF1-B045-4D65-9E20-AA079AEC56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6B5317-D7A5-4C85-BEAF-D33C5E36945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9BB343-3AEC-407D-B36A-E4BC90E2D8C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ADCA93-D488-42BA-AEBD-3A348D61278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6E26CA-720E-4C0A-AC45-274DB1AE1A5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B7B129-0E14-4CB3-8DD9-76C724FB6B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528A19-8731-4BCC-AA13-611DED5CD7B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87846A-D47D-4AE1-8A62-ECC016F50DB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964AE2-9E3E-442E-9AD7-2365942032C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AFF9E5-9566-49BA-9916-0C6F3FC5B0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9FB9ED-159B-495D-90EC-F8A9DD1BAF7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25A776-F485-48F2-9C70-924F0557122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CF270F-AC69-4648-B035-F09757B4D5F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4B667A-8A0A-42AD-9AD8-8BC228E18FE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42F516-8C30-4D30-B376-883A35AE0DA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F3D01B-1F3A-4F07-A614-0F846985673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7670D6-10B8-4698-862A-60C7CD7A995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37F1EF-7912-444A-B529-F573F6EC5AE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D3899C-BBEF-42F0-8355-199494AFBD2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4BE933-C957-44AE-98E1-FA200EEFE54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495B2B-F3C3-49F5-9F1E-B04FA28C92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263871-1439-49FC-9941-535EE7583BA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59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6C20-422F-40E0-B4AB-32D537DA51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FC15-AA0A-4E08-8321-323DEF8CF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85508-1AA9-4CA7-A308-DE95914BC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5020-A00D-420A-8DC0-8F72E3197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0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3D59-24DF-4533-9A61-1AA1639E2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D62E-8E74-4658-BBD7-B2B500647B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0C14-CB57-4600-9CBB-D0EE5A3B0E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4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27F96-FAF7-45A4-B923-FFE67946BE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2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5638-2CB4-4A75-AA32-91FB2D3EBE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5E08-67B3-4A28-B034-C638D68440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4BF3-AA83-490C-8E28-D8DD5F87E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3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6AA5-1E94-40D1-B090-46CCCDC3D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5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5FCE-D33E-41A0-9E87-64EDA65B9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6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24" y="986671"/>
            <a:ext cx="7747000" cy="1908929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7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6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6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377C-68BF-4755-904A-8507D9153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5D82-79F6-462B-AA19-786E4D3AF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64C1-524D-45EC-A621-70EFD11FF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4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5D756-5BC7-484F-86C4-742C526A9D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93E4-3146-4D49-8600-3E1D565732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69175-30D4-45BB-AFCF-623AA3263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B8C1-9104-4A56-8098-94DE2AF9B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603F9C86-D0D2-4DBD-9F6D-ABD201D26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7CC5DF-3110-4E29-B420-21E97CA76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4" r:id="rId1"/>
    <p:sldLayoutId id="2147484572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8B40067-BD2A-418A-98BB-08A98047DC47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tint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93454"/>
            <a:ext cx="8415338" cy="470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400" dirty="0"/>
              <a:t>Chapter 1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400" dirty="0">
                <a:solidFill>
                  <a:schemeClr val="tx1"/>
                </a:solidFill>
              </a:rPr>
              <a:t>Creating  Java Programs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Method </a:t>
            </a:r>
          </a:p>
          <a:p>
            <a:pPr lvl="1" eaLnBrk="1" hangingPunct="1"/>
            <a:r>
              <a:rPr lang="en-US" altLang="en-US" dirty="0" smtClean="0"/>
              <a:t>A self-contained block of program code that carries out an action</a:t>
            </a:r>
          </a:p>
          <a:p>
            <a:pPr lvl="1" eaLnBrk="1" hangingPunct="1"/>
            <a:r>
              <a:rPr lang="en-US" altLang="en-US" dirty="0" smtClean="0"/>
              <a:t>Similar to a procedure</a:t>
            </a:r>
          </a:p>
          <a:p>
            <a:pPr eaLnBrk="1" hangingPunct="1"/>
            <a:r>
              <a:rPr lang="en-US" altLang="en-US" b="1" dirty="0" smtClean="0"/>
              <a:t>Encapsulation </a:t>
            </a:r>
          </a:p>
          <a:p>
            <a:pPr lvl="1" eaLnBrk="1" hangingPunct="1"/>
            <a:r>
              <a:rPr lang="en-US" altLang="en-US" dirty="0" smtClean="0"/>
              <a:t>Conceals internal values and methods from outside sources</a:t>
            </a:r>
          </a:p>
          <a:p>
            <a:pPr lvl="1" eaLnBrk="1" hangingPunct="1"/>
            <a:r>
              <a:rPr lang="en-US" altLang="en-US" dirty="0" smtClean="0"/>
              <a:t>Provides security </a:t>
            </a:r>
          </a:p>
          <a:p>
            <a:pPr lvl="1" eaLnBrk="1" hangingPunct="1"/>
            <a:r>
              <a:rPr lang="en-US" altLang="en-US" dirty="0" smtClean="0"/>
              <a:t>Keeps data and methods safe from inadvertent changes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Classes, Objects, and Encapsulation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Inheritance</a:t>
            </a:r>
          </a:p>
          <a:p>
            <a:pPr lvl="1" eaLnBrk="1" hangingPunct="1"/>
            <a:r>
              <a:rPr lang="en-US" altLang="en-US" dirty="0" smtClean="0"/>
              <a:t>An important feature of object-oriented programs</a:t>
            </a:r>
          </a:p>
          <a:p>
            <a:pPr lvl="1" eaLnBrk="1" hangingPunct="1"/>
            <a:r>
              <a:rPr lang="en-US" altLang="en-US" dirty="0" smtClean="0"/>
              <a:t>Classes share attributes and methods of existing classes but with more specific features</a:t>
            </a:r>
          </a:p>
          <a:p>
            <a:pPr lvl="1" eaLnBrk="1" hangingPunct="1"/>
            <a:r>
              <a:rPr lang="en-US" altLang="en-US" dirty="0" smtClean="0"/>
              <a:t>Helps you understand real-world objects</a:t>
            </a:r>
          </a:p>
          <a:p>
            <a:pPr eaLnBrk="1" hangingPunct="1"/>
            <a:r>
              <a:rPr lang="en-US" altLang="en-US" b="1" dirty="0" smtClean="0"/>
              <a:t>Polymorphism</a:t>
            </a:r>
          </a:p>
          <a:p>
            <a:pPr lvl="1" eaLnBrk="1" hangingPunct="1"/>
            <a:r>
              <a:rPr lang="en-US" altLang="en-US" dirty="0" smtClean="0"/>
              <a:t>Means “many forms” </a:t>
            </a:r>
          </a:p>
          <a:p>
            <a:pPr lvl="1" eaLnBrk="1" hangingPunct="1"/>
            <a:r>
              <a:rPr lang="en-US" altLang="en-US" dirty="0" smtClean="0"/>
              <a:t>Allows the same word to be interpreted correctly in different situations based on context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Inheritance and Polymorphism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Java</a:t>
            </a:r>
          </a:p>
          <a:p>
            <a:pPr lvl="1" eaLnBrk="1" hangingPunct="1"/>
            <a:r>
              <a:rPr lang="en-US" altLang="en-US" dirty="0" smtClean="0"/>
              <a:t>Developed by Sun Microsystems </a:t>
            </a:r>
          </a:p>
          <a:p>
            <a:pPr lvl="1" eaLnBrk="1" hangingPunct="1"/>
            <a:r>
              <a:rPr lang="en-US" altLang="en-US" dirty="0" smtClean="0"/>
              <a:t>An object-oriented language </a:t>
            </a:r>
          </a:p>
          <a:p>
            <a:pPr lvl="1" eaLnBrk="1" hangingPunct="1"/>
            <a:r>
              <a:rPr lang="en-US" altLang="en-US" dirty="0" smtClean="0"/>
              <a:t>General-purpose</a:t>
            </a:r>
          </a:p>
          <a:p>
            <a:pPr lvl="1" eaLnBrk="1" hangingPunct="1"/>
            <a:r>
              <a:rPr lang="en-US" altLang="en-US" dirty="0" smtClean="0"/>
              <a:t>Advantages </a:t>
            </a:r>
          </a:p>
          <a:p>
            <a:pPr lvl="2" eaLnBrk="1" hangingPunct="1"/>
            <a:r>
              <a:rPr lang="en-US" altLang="en-US" dirty="0" smtClean="0"/>
              <a:t>Security features</a:t>
            </a:r>
          </a:p>
          <a:p>
            <a:pPr lvl="2" eaLnBrk="1" hangingPunct="1"/>
            <a:r>
              <a:rPr lang="en-US" altLang="en-US" b="1" dirty="0" smtClean="0"/>
              <a:t>Architecturally neutral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Features of the Java Programming Language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18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Java</a:t>
            </a:r>
            <a:r>
              <a:rPr lang="en-US" altLang="en-US" dirty="0" smtClean="0"/>
              <a:t> (cont’d.) </a:t>
            </a:r>
          </a:p>
          <a:p>
            <a:pPr lvl="1" eaLnBrk="1" hangingPunct="1"/>
            <a:r>
              <a:rPr lang="en-US" altLang="en-US" dirty="0" smtClean="0"/>
              <a:t>Can be run on a wide variety of computers </a:t>
            </a:r>
          </a:p>
          <a:p>
            <a:pPr lvl="1" eaLnBrk="1" hangingPunct="1"/>
            <a:r>
              <a:rPr lang="en-US" altLang="en-US" dirty="0" smtClean="0"/>
              <a:t>Does not execute instructions on the computer directly</a:t>
            </a:r>
          </a:p>
          <a:p>
            <a:pPr lvl="1" eaLnBrk="1" hangingPunct="1"/>
            <a:r>
              <a:rPr lang="en-US" altLang="en-US" dirty="0" smtClean="0"/>
              <a:t>Runs on a hypothetical computer known as a </a:t>
            </a:r>
            <a:r>
              <a:rPr lang="en-US" altLang="en-US" b="1" dirty="0" smtClean="0"/>
              <a:t>Java Virtual Machine (JVM)</a:t>
            </a:r>
          </a:p>
          <a:p>
            <a:pPr eaLnBrk="1" hangingPunct="1"/>
            <a:r>
              <a:rPr lang="en-US" altLang="en-US" b="1" dirty="0" smtClean="0"/>
              <a:t>Source code </a:t>
            </a:r>
          </a:p>
          <a:p>
            <a:pPr lvl="1" eaLnBrk="1" hangingPunct="1"/>
            <a:r>
              <a:rPr lang="en-US" altLang="en-US" dirty="0" smtClean="0"/>
              <a:t>Programming statements written in high-level programming language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Features of the Java Programming Language (2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Development environment</a:t>
            </a:r>
          </a:p>
          <a:p>
            <a:pPr lvl="1" eaLnBrk="1" hangingPunct="1"/>
            <a:r>
              <a:rPr lang="en-US" altLang="en-US" dirty="0" smtClean="0"/>
              <a:t>A set of tools used to write programs</a:t>
            </a:r>
          </a:p>
          <a:p>
            <a:pPr eaLnBrk="1" hangingPunct="1"/>
            <a:r>
              <a:rPr lang="en-US" altLang="en-US" b="1" dirty="0" smtClean="0"/>
              <a:t>Bytecode</a:t>
            </a:r>
          </a:p>
          <a:p>
            <a:pPr lvl="1" eaLnBrk="1" hangingPunct="1"/>
            <a:r>
              <a:rPr lang="en-US" altLang="en-US" dirty="0" smtClean="0"/>
              <a:t>Statements saved in a file</a:t>
            </a:r>
          </a:p>
          <a:p>
            <a:pPr lvl="1" eaLnBrk="1" hangingPunct="1"/>
            <a:r>
              <a:rPr lang="en-US" altLang="en-US" dirty="0" smtClean="0"/>
              <a:t>A binary program into which the Java compiler converts source code </a:t>
            </a:r>
          </a:p>
          <a:p>
            <a:pPr eaLnBrk="1" hangingPunct="1"/>
            <a:r>
              <a:rPr lang="en-US" altLang="en-US" b="1" dirty="0" smtClean="0"/>
              <a:t>Java interpreter</a:t>
            </a:r>
            <a:r>
              <a:rPr lang="en-US" altLang="en-US" dirty="0" smtClean="0"/>
              <a:t>  </a:t>
            </a:r>
          </a:p>
          <a:p>
            <a:pPr lvl="1" eaLnBrk="1" hangingPunct="1"/>
            <a:r>
              <a:rPr lang="en-US" altLang="en-US" dirty="0" smtClean="0"/>
              <a:t>Checks bytecode and communicates with the operating system</a:t>
            </a:r>
          </a:p>
          <a:p>
            <a:pPr lvl="1" eaLnBrk="1" hangingPunct="1"/>
            <a:r>
              <a:rPr lang="en-US" altLang="en-US" dirty="0" smtClean="0"/>
              <a:t>Executes bytecode instructions line by line within the Java Virtual Machine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Features of the Java Programming Language (3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3: The Java environ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3628469" cy="4423590"/>
          </a:xfr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Features of the Java Programming Language (4 of 5)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7651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WORA</a:t>
            </a:r>
          </a:p>
          <a:p>
            <a:pPr lvl="1" eaLnBrk="1" hangingPunct="1"/>
            <a:r>
              <a:rPr lang="en-US" altLang="en-US" dirty="0" smtClean="0"/>
              <a:t>Write once, run anywhere</a:t>
            </a:r>
          </a:p>
          <a:p>
            <a:r>
              <a:rPr lang="en-US" altLang="en-US" b="1" dirty="0" smtClean="0"/>
              <a:t>Console applications</a:t>
            </a:r>
          </a:p>
          <a:p>
            <a:pPr lvl="2" eaLnBrk="1" hangingPunct="1"/>
            <a:r>
              <a:rPr lang="en-US" altLang="en-US" dirty="0" smtClean="0"/>
              <a:t>Support character output</a:t>
            </a:r>
          </a:p>
          <a:p>
            <a:r>
              <a:rPr lang="en-US" altLang="en-US" b="1" dirty="0" smtClean="0"/>
              <a:t>Windowed applications</a:t>
            </a:r>
          </a:p>
          <a:p>
            <a:pPr lvl="2" eaLnBrk="1" hangingPunct="1"/>
            <a:r>
              <a:rPr lang="en-US" altLang="en-US" dirty="0" smtClean="0"/>
              <a:t>Menus</a:t>
            </a:r>
          </a:p>
          <a:p>
            <a:pPr lvl="2" eaLnBrk="1" hangingPunct="1"/>
            <a:r>
              <a:rPr lang="en-US" altLang="en-US" dirty="0" smtClean="0"/>
              <a:t>Toolbars</a:t>
            </a:r>
          </a:p>
          <a:p>
            <a:pPr lvl="2" eaLnBrk="1" hangingPunct="1"/>
            <a:r>
              <a:rPr lang="en-US" altLang="en-US" dirty="0" smtClean="0"/>
              <a:t>Dialog boxes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of the Java Programming Language </a:t>
            </a:r>
            <a:r>
              <a:rPr lang="en-US" altLang="en-US" dirty="0" smtClean="0"/>
              <a:t>(5 </a:t>
            </a:r>
            <a:r>
              <a:rPr lang="en-US" altLang="en-US" dirty="0"/>
              <a:t>of </a:t>
            </a:r>
            <a:r>
              <a:rPr lang="en-US" altLang="en-US" dirty="0" smtClean="0"/>
              <a:t>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Even the simplest Java application involves a fair amount of confusing syntax</a:t>
            </a:r>
          </a:p>
          <a:p>
            <a:pPr eaLnBrk="1" hangingPunct="1"/>
            <a:r>
              <a:rPr lang="en-US" altLang="en-US" dirty="0" smtClean="0"/>
              <a:t>Print “First Java application” on the screen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Analyzing a Java Application that Produces Console Output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4: The First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84" y="2133600"/>
            <a:ext cx="6031833" cy="2590800"/>
          </a:xfrm>
        </p:spPr>
      </p:pic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Analyzing a Java Application that Produces Console Output (2 of 2)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379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Literal string</a:t>
            </a:r>
          </a:p>
          <a:p>
            <a:pPr lvl="1" eaLnBrk="1" hangingPunct="1"/>
            <a:r>
              <a:rPr lang="en-US" altLang="en-US" dirty="0" smtClean="0"/>
              <a:t>Will appear in output exactly as entered</a:t>
            </a:r>
          </a:p>
          <a:p>
            <a:pPr lvl="1" eaLnBrk="1" hangingPunct="1"/>
            <a:r>
              <a:rPr lang="en-US" altLang="en-US" dirty="0" smtClean="0"/>
              <a:t>Written between double quotation marks</a:t>
            </a:r>
          </a:p>
          <a:p>
            <a:pPr eaLnBrk="1" hangingPunct="1"/>
            <a:r>
              <a:rPr lang="en-US" altLang="en-US" b="1" dirty="0" smtClean="0"/>
              <a:t>Arguments</a:t>
            </a:r>
          </a:p>
          <a:p>
            <a:pPr lvl="1" eaLnBrk="1" hangingPunct="1"/>
            <a:r>
              <a:rPr lang="en-US" altLang="en-US" dirty="0" smtClean="0"/>
              <a:t>Pieces of information passed to a method</a:t>
            </a:r>
          </a:p>
          <a:p>
            <a:pPr eaLnBrk="1" hangingPunct="1"/>
            <a:r>
              <a:rPr lang="en-US" altLang="en-US" dirty="0" smtClean="0"/>
              <a:t>Method </a:t>
            </a:r>
          </a:p>
          <a:p>
            <a:pPr lvl="1" eaLnBrk="1" hangingPunct="1"/>
            <a:r>
              <a:rPr lang="en-US" altLang="en-US" dirty="0" smtClean="0"/>
              <a:t>Requires information to perform its task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System</a:t>
            </a:r>
            <a:r>
              <a:rPr lang="en-US" altLang="en-US" dirty="0" smtClean="0"/>
              <a:t> class </a:t>
            </a:r>
          </a:p>
          <a:p>
            <a:pPr lvl="1" eaLnBrk="1" hangingPunct="1"/>
            <a:r>
              <a:rPr lang="en-US" altLang="en-US" dirty="0" smtClean="0"/>
              <a:t>Refers to the standard output device for a system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6332"/>
            <a:ext cx="8026400" cy="29033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Understanding the Statement that Produces the Output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5322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Upon completion of this chapter you will be able to:</a:t>
            </a:r>
          </a:p>
          <a:p>
            <a:pPr lvl="1"/>
            <a:r>
              <a:rPr lang="en-US" altLang="en-US" dirty="0" smtClean="0"/>
              <a:t>Define basic programming terminology</a:t>
            </a:r>
          </a:p>
          <a:p>
            <a:pPr lvl="1"/>
            <a:r>
              <a:rPr lang="en-US" altLang="en-US" dirty="0" smtClean="0"/>
              <a:t>Compare procedural and object-oriented programming</a:t>
            </a:r>
          </a:p>
          <a:p>
            <a:pPr lvl="1"/>
            <a:r>
              <a:rPr lang="en-US" altLang="en-US" dirty="0" smtClean="0"/>
              <a:t>Describe the features of the Java programming language</a:t>
            </a:r>
          </a:p>
          <a:p>
            <a:pPr lvl="1"/>
            <a:r>
              <a:rPr lang="en-US" altLang="en-US" dirty="0" smtClean="0"/>
              <a:t>Analyze a Java application that produces console output</a:t>
            </a:r>
          </a:p>
          <a:p>
            <a:pPr lvl="1"/>
            <a:r>
              <a:rPr lang="en-US" altLang="en-US" dirty="0"/>
              <a:t>Compile a Java class and correct syntax errors</a:t>
            </a:r>
          </a:p>
          <a:p>
            <a:pPr lvl="1"/>
            <a:r>
              <a:rPr lang="en-US" altLang="en-US" dirty="0"/>
              <a:t>Run a Java application and correct logic errors</a:t>
            </a:r>
          </a:p>
          <a:p>
            <a:pPr lvl="1"/>
            <a:r>
              <a:rPr lang="en-US" altLang="en-US" dirty="0"/>
              <a:t>Add comments to a Java class</a:t>
            </a:r>
          </a:p>
          <a:p>
            <a:pPr lvl="1"/>
            <a:r>
              <a:rPr lang="en-US" altLang="en-US" dirty="0"/>
              <a:t>Create a Java application that produces GUI output</a:t>
            </a:r>
          </a:p>
          <a:p>
            <a:pPr lvl="1"/>
            <a:r>
              <a:rPr lang="en-US" altLang="en-US" dirty="0"/>
              <a:t>Find </a:t>
            </a:r>
            <a:r>
              <a:rPr lang="en-US" altLang="en-US" dirty="0" smtClean="0"/>
              <a:t>help</a:t>
            </a:r>
            <a:endParaRPr lang="en-US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5: Anatomy of a Java state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4" y="1884363"/>
            <a:ext cx="7168933" cy="3089275"/>
          </a:xfrm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Statement that Produces the Output (2 of 2)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9774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Everything used within a Java program must be part of a class</a:t>
            </a:r>
          </a:p>
          <a:p>
            <a:pPr eaLnBrk="1" hangingPunct="1"/>
            <a:r>
              <a:rPr lang="en-US" altLang="en-US" dirty="0" smtClean="0"/>
              <a:t>Define a Java class using any name or </a:t>
            </a:r>
            <a:r>
              <a:rPr lang="en-US" altLang="en-US" b="1" dirty="0" smtClean="0"/>
              <a:t>identifier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Requirements for identifiers</a:t>
            </a:r>
          </a:p>
          <a:p>
            <a:pPr lvl="1" eaLnBrk="1" hangingPunct="1"/>
            <a:r>
              <a:rPr lang="en-US" altLang="en-US" dirty="0" smtClean="0"/>
              <a:t>Must begin with one of the following:</a:t>
            </a:r>
          </a:p>
          <a:p>
            <a:pPr lvl="2" eaLnBrk="1" hangingPunct="1"/>
            <a:r>
              <a:rPr lang="en-US" altLang="en-US" dirty="0" smtClean="0"/>
              <a:t>Letter of the English alphabet </a:t>
            </a:r>
          </a:p>
          <a:p>
            <a:pPr lvl="2" eaLnBrk="1" hangingPunct="1"/>
            <a:r>
              <a:rPr lang="en-US" altLang="en-US" dirty="0" smtClean="0"/>
              <a:t>Non-English letter (such as α or π)</a:t>
            </a:r>
          </a:p>
          <a:p>
            <a:pPr lvl="2" eaLnBrk="1" hangingPunct="1"/>
            <a:r>
              <a:rPr lang="en-US" altLang="en-US" dirty="0" smtClean="0"/>
              <a:t>Underscore</a:t>
            </a:r>
          </a:p>
          <a:p>
            <a:pPr lvl="2" eaLnBrk="1" hangingPunct="1"/>
            <a:r>
              <a:rPr lang="en-US" altLang="en-US" dirty="0" smtClean="0"/>
              <a:t>Dollar sign</a:t>
            </a:r>
          </a:p>
          <a:p>
            <a:pPr lvl="1" eaLnBrk="1" hangingPunct="1"/>
            <a:r>
              <a:rPr lang="en-US" altLang="en-US" dirty="0" smtClean="0"/>
              <a:t>Cannot begin with a digit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First</a:t>
            </a:r>
            <a:r>
              <a:rPr lang="en-US" altLang="en-US" dirty="0" smtClean="0"/>
              <a:t> Class (1 of 6)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58433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Requirements for identifiers (cont’d.)</a:t>
            </a:r>
          </a:p>
          <a:p>
            <a:pPr lvl="1" eaLnBrk="1" hangingPunct="1"/>
            <a:r>
              <a:rPr lang="en-US" altLang="en-US" dirty="0" smtClean="0"/>
              <a:t>Can only contain:</a:t>
            </a:r>
          </a:p>
          <a:p>
            <a:pPr lvl="2" eaLnBrk="1" hangingPunct="1"/>
            <a:r>
              <a:rPr lang="en-US" altLang="en-US" dirty="0" smtClean="0"/>
              <a:t>Letters</a:t>
            </a:r>
          </a:p>
          <a:p>
            <a:pPr lvl="2" eaLnBrk="1" hangingPunct="1"/>
            <a:r>
              <a:rPr lang="en-US" altLang="en-US" dirty="0" smtClean="0"/>
              <a:t>Digits</a:t>
            </a:r>
          </a:p>
          <a:p>
            <a:pPr lvl="2" eaLnBrk="1" hangingPunct="1"/>
            <a:r>
              <a:rPr lang="en-US" altLang="en-US" dirty="0" smtClean="0"/>
              <a:t>Underscores</a:t>
            </a:r>
          </a:p>
          <a:p>
            <a:pPr lvl="2" eaLnBrk="1" hangingPunct="1"/>
            <a:r>
              <a:rPr lang="en-US" altLang="en-US" dirty="0" smtClean="0"/>
              <a:t>Dollar signs</a:t>
            </a:r>
          </a:p>
          <a:p>
            <a:pPr lvl="1" eaLnBrk="1" hangingPunct="1"/>
            <a:r>
              <a:rPr lang="en-US" altLang="en-US" dirty="0" smtClean="0"/>
              <a:t>Cannot be a Java reserved keyword</a:t>
            </a:r>
          </a:p>
          <a:p>
            <a:pPr lvl="1" eaLnBrk="1" hangingPunct="1"/>
            <a:r>
              <a:rPr lang="en-US" altLang="en-US" dirty="0" smtClean="0"/>
              <a:t>Cannot be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true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false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null</a:t>
            </a:r>
          </a:p>
          <a:p>
            <a:r>
              <a:rPr lang="en-US" altLang="en-US" b="1" dirty="0"/>
              <a:t>Upper Camel casing </a:t>
            </a:r>
            <a:r>
              <a:rPr lang="en-US" altLang="en-US" dirty="0"/>
              <a:t>(</a:t>
            </a:r>
            <a:r>
              <a:rPr lang="en-US" altLang="en-US" b="1" dirty="0"/>
              <a:t>Pascal casing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Each word of an identifier begins with uppercase letter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UnderGradStudent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InventoryItem</a:t>
            </a:r>
          </a:p>
          <a:p>
            <a:pPr eaLnBrk="1" hangingPunct="1"/>
            <a:r>
              <a:rPr lang="en-US" altLang="en-US" b="1" dirty="0" smtClean="0"/>
              <a:t>Access specifier</a:t>
            </a:r>
          </a:p>
          <a:p>
            <a:pPr lvl="1" eaLnBrk="1" hangingPunct="1"/>
            <a:r>
              <a:rPr lang="en-US" altLang="en-US" dirty="0" smtClean="0"/>
              <a:t> Defines how a class can be accessed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First</a:t>
            </a:r>
            <a:r>
              <a:rPr lang="en-US" altLang="en-US" dirty="0" smtClean="0"/>
              <a:t> Class  (2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49151"/>
              </p:ext>
            </p:extLst>
          </p:nvPr>
        </p:nvGraphicFramePr>
        <p:xfrm>
          <a:off x="365125" y="1538288"/>
          <a:ext cx="8415340" cy="46135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3068">
                  <a:extLst>
                    <a:ext uri="{9D8B030D-6E8A-4147-A177-3AD203B41FA5}">
                      <a16:colId xmlns="" xmlns:a16="http://schemas.microsoft.com/office/drawing/2014/main" val="670767855"/>
                    </a:ext>
                  </a:extLst>
                </a:gridCol>
                <a:gridCol w="1683068">
                  <a:extLst>
                    <a:ext uri="{9D8B030D-6E8A-4147-A177-3AD203B41FA5}">
                      <a16:colId xmlns="" xmlns:a16="http://schemas.microsoft.com/office/drawing/2014/main" val="202733777"/>
                    </a:ext>
                  </a:extLst>
                </a:gridCol>
                <a:gridCol w="1683068">
                  <a:extLst>
                    <a:ext uri="{9D8B030D-6E8A-4147-A177-3AD203B41FA5}">
                      <a16:colId xmlns="" xmlns:a16="http://schemas.microsoft.com/office/drawing/2014/main" val="3262983665"/>
                    </a:ext>
                  </a:extLst>
                </a:gridCol>
                <a:gridCol w="1683068">
                  <a:extLst>
                    <a:ext uri="{9D8B030D-6E8A-4147-A177-3AD203B41FA5}">
                      <a16:colId xmlns="" xmlns:a16="http://schemas.microsoft.com/office/drawing/2014/main" val="902584114"/>
                    </a:ext>
                  </a:extLst>
                </a:gridCol>
                <a:gridCol w="1683068">
                  <a:extLst>
                    <a:ext uri="{9D8B030D-6E8A-4147-A177-3AD203B41FA5}">
                      <a16:colId xmlns="" xmlns:a16="http://schemas.microsoft.com/office/drawing/2014/main" val="32474374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Table 1-1:</a:t>
                      </a:r>
                      <a:r>
                        <a:rPr lang="en-US" baseline="0" dirty="0" smtClean="0"/>
                        <a:t> Java reserved keywords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180788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385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850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95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18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832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924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572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4735671"/>
                  </a:ext>
                </a:extLst>
              </a:tr>
              <a:tr h="143192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strictfp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volatile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663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0249358"/>
                  </a:ext>
                </a:extLst>
              </a:tr>
            </a:tbl>
          </a:graphicData>
        </a:graphic>
      </p:graphicFrame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First Class  (3 of 6)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56324"/>
              </p:ext>
            </p:extLst>
          </p:nvPr>
        </p:nvGraphicFramePr>
        <p:xfrm>
          <a:off x="365125" y="1538288"/>
          <a:ext cx="841533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="" xmlns:a16="http://schemas.microsoft.com/office/drawing/2014/main" val="1697614055"/>
                    </a:ext>
                  </a:extLst>
                </a:gridCol>
                <a:gridCol w="4207669">
                  <a:extLst>
                    <a:ext uri="{9D8B030D-6E8A-4147-A177-3AD203B41FA5}">
                      <a16:colId xmlns="" xmlns:a16="http://schemas.microsoft.com/office/drawing/2014/main" val="54317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1-3: Legal but unconventional and nonrecommended class names in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073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818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Undergradstudent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words are not indicated with initial uppercase letters, making this</a:t>
                      </a:r>
                    </a:p>
                    <a:p>
                      <a:r>
                        <a:rPr lang="en-US" dirty="0" smtClean="0"/>
                        <a:t>identifier difficult to 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83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Inventory_Item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Underscore is not commonly used to indicate new words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78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all uppercase letters for class identifiers is not conventional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469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Conventionally, class names do not begin with a lowercase letter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7298514"/>
                  </a:ext>
                </a:extLst>
              </a:tr>
            </a:tbl>
          </a:graphicData>
        </a:graphic>
      </p:graphicFrame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First Class  (4 of 6)</a:t>
            </a: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460446"/>
              </p:ext>
            </p:extLst>
          </p:nvPr>
        </p:nvGraphicFramePr>
        <p:xfrm>
          <a:off x="365125" y="1538288"/>
          <a:ext cx="84153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/>
                <a:gridCol w="420766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 1-4: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Some illegal class names in Java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Inventory Item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character is illegal in an identifier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is a reserved word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names cannot begin with a digit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number symbol (#) is illegal in an identifier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First Class  (5 of 6)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6: The parts of a typical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733550"/>
            <a:ext cx="6781800" cy="3390901"/>
          </a:xfrm>
        </p:spPr>
      </p:pic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First Class  (6 of 6)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static</a:t>
            </a:r>
          </a:p>
          <a:p>
            <a:pPr lvl="1" eaLnBrk="1" hangingPunct="1"/>
            <a:r>
              <a:rPr lang="en-US" altLang="en-US" dirty="0" smtClean="0"/>
              <a:t>A reserved keyword </a:t>
            </a:r>
          </a:p>
          <a:p>
            <a:pPr lvl="1" eaLnBrk="1" hangingPunct="1"/>
            <a:r>
              <a:rPr lang="en-US" altLang="en-US" dirty="0" smtClean="0"/>
              <a:t>Means the method is accessible and usable even though no objects of the class exist </a:t>
            </a:r>
          </a:p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void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 </a:t>
            </a:r>
          </a:p>
          <a:p>
            <a:pPr lvl="1" eaLnBrk="1" hangingPunct="1"/>
            <a:r>
              <a:rPr lang="en-US" altLang="en-US" dirty="0" smtClean="0"/>
              <a:t>Use in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/>
              <a:t> method header</a:t>
            </a:r>
          </a:p>
          <a:p>
            <a:pPr lvl="1" eaLnBrk="1" hangingPunct="1"/>
            <a:r>
              <a:rPr lang="en-US" altLang="en-US" dirty="0" smtClean="0"/>
              <a:t>Does not indicate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>
                <a:cs typeface="Courier New" charset="0"/>
              </a:rPr>
              <a:t> </a:t>
            </a:r>
            <a:r>
              <a:rPr lang="en-US" altLang="en-US" dirty="0" smtClean="0"/>
              <a:t>method is empty</a:t>
            </a:r>
          </a:p>
          <a:p>
            <a:pPr lvl="1" eaLnBrk="1" hangingPunct="1"/>
            <a:r>
              <a:rPr lang="en-US" altLang="en-US" dirty="0" smtClean="0"/>
              <a:t>Indicates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/>
              <a:t> method does not return a value when called</a:t>
            </a:r>
          </a:p>
          <a:p>
            <a:pPr lvl="1" eaLnBrk="1" hangingPunct="1"/>
            <a:r>
              <a:rPr lang="en-US" altLang="en-US" dirty="0" smtClean="0"/>
              <a:t>Does not mean that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>
                <a:cs typeface="Courier New" charset="0"/>
              </a:rPr>
              <a:t> </a:t>
            </a:r>
            <a:r>
              <a:rPr lang="en-US" altLang="en-US" dirty="0" smtClean="0"/>
              <a:t>doesn’t produce output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258"/>
            <a:ext cx="8305800" cy="29623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  <a:r>
              <a:rPr lang="en-US" altLang="en-US" dirty="0" smtClean="0"/>
              <a:t> Method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7: The parts of a typical main() method&#10;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72434"/>
            <a:ext cx="6629400" cy="4113133"/>
          </a:xfrm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Understanding the main() Method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8: Shell cod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14310"/>
            <a:ext cx="7010400" cy="3429380"/>
          </a:xfrm>
        </p:spPr>
      </p:pic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the main() Method (3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37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Computer program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set of written instructions that tells the computer what to do</a:t>
            </a:r>
          </a:p>
          <a:p>
            <a:pPr eaLnBrk="1" hangingPunct="1"/>
            <a:r>
              <a:rPr lang="en-US" altLang="en-US" b="1" dirty="0" smtClean="0"/>
              <a:t>Machine language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The most basic circuitry-level language</a:t>
            </a:r>
          </a:p>
          <a:p>
            <a:pPr lvl="1"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low-level programming language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Learning Programming Terminology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</a:t>
            </a:r>
            <a:r>
              <a:rPr lang="en-US" altLang="en-US" b="1" dirty="0" smtClean="0"/>
              <a:t>whitespace</a:t>
            </a:r>
            <a:r>
              <a:rPr lang="en-US" altLang="en-US" dirty="0" smtClean="0"/>
              <a:t> to organize code and improve readability</a:t>
            </a:r>
          </a:p>
          <a:p>
            <a:pPr eaLnBrk="1" hangingPunct="1"/>
            <a:r>
              <a:rPr lang="en-US" altLang="en-US" dirty="0" smtClean="0"/>
              <a:t>For every opening curly brace ( { ) in a Java program, there must be a corresponding closing curly brace 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 smtClean="0"/>
              <a:t>	( } )</a:t>
            </a:r>
          </a:p>
          <a:p>
            <a:pPr eaLnBrk="1" hangingPunct="1"/>
            <a:r>
              <a:rPr lang="en-US" altLang="en-US" dirty="0" smtClean="0"/>
              <a:t>Placement of the opening and closing curly braces is not important to the compiler</a:t>
            </a:r>
          </a:p>
          <a:p>
            <a:pPr eaLnBrk="1" hangingPunct="1"/>
            <a:r>
              <a:rPr lang="en-US" altLang="en-US" b="1" dirty="0" smtClean="0"/>
              <a:t>Allman style</a:t>
            </a:r>
            <a:r>
              <a:rPr lang="en-US" altLang="en-US" dirty="0" smtClean="0"/>
              <a:t> used in text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Indent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Saving a Java class</a:t>
            </a:r>
          </a:p>
          <a:p>
            <a:pPr lvl="1" eaLnBrk="1" hangingPunct="1"/>
            <a:r>
              <a:rPr lang="en-US" altLang="en-US" dirty="0" smtClean="0"/>
              <a:t>Save the class in a file with exactly the same name and .java extension</a:t>
            </a:r>
          </a:p>
          <a:p>
            <a:pPr lvl="2" eaLnBrk="1" hangingPunct="1"/>
            <a:r>
              <a:rPr lang="en-US" altLang="en-US" dirty="0" smtClean="0"/>
              <a:t>For public classes, class name and filename must match exactly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63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Saving a Java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10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617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Compiling a Java class</a:t>
            </a:r>
          </a:p>
          <a:p>
            <a:pPr lvl="1" eaLnBrk="1" hangingPunct="1"/>
            <a:r>
              <a:rPr lang="en-US" altLang="en-US" dirty="0" smtClean="0"/>
              <a:t>Compile the source code into bytecode</a:t>
            </a:r>
          </a:p>
          <a:p>
            <a:pPr lvl="1" eaLnBrk="1" hangingPunct="1"/>
            <a:r>
              <a:rPr lang="en-US" altLang="en-US" dirty="0" smtClean="0"/>
              <a:t>Translate the bytecode into executable statements</a:t>
            </a:r>
          </a:p>
          <a:p>
            <a:pPr lvl="2" eaLnBrk="1" hangingPunct="1"/>
            <a:r>
              <a:rPr lang="en-US" altLang="en-US" dirty="0" smtClean="0"/>
              <a:t>Using a Java interpreter</a:t>
            </a:r>
          </a:p>
          <a:p>
            <a:pPr lvl="1" eaLnBrk="1" hangingPunct="1"/>
            <a:r>
              <a:rPr lang="en-US" altLang="en-US" dirty="0" smtClean="0"/>
              <a:t>Type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javac First.java</a:t>
            </a:r>
          </a:p>
          <a:p>
            <a:pPr eaLnBrk="1" hangingPunct="1"/>
            <a:r>
              <a:rPr lang="en-US" altLang="en-US" dirty="0" smtClean="0"/>
              <a:t>Compilation outcomes</a:t>
            </a:r>
          </a:p>
          <a:p>
            <a:pPr lvl="1"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javac</a:t>
            </a:r>
            <a:r>
              <a:rPr lang="en-US" altLang="en-US" dirty="0" smtClean="0"/>
              <a:t> is an unrecognized command</a:t>
            </a:r>
          </a:p>
          <a:p>
            <a:pPr lvl="1" eaLnBrk="1" hangingPunct="1"/>
            <a:r>
              <a:rPr lang="en-US" altLang="en-US" dirty="0" smtClean="0"/>
              <a:t>Program language error messages</a:t>
            </a:r>
          </a:p>
          <a:p>
            <a:pPr lvl="1" eaLnBrk="1" hangingPunct="1"/>
            <a:r>
              <a:rPr lang="en-US" altLang="en-US" dirty="0" smtClean="0"/>
              <a:t>No messages indicating successful completion</a:t>
            </a:r>
          </a:p>
        </p:txBody>
      </p:sp>
      <p:sp>
        <p:nvSpPr>
          <p:cNvPr id="573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Compiling a Java Class and Correcting Syntax Errors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Reasons for error messages</a:t>
            </a:r>
          </a:p>
          <a:p>
            <a:pPr lvl="1" eaLnBrk="1" hangingPunct="1"/>
            <a:r>
              <a:rPr lang="en-US" altLang="en-US" dirty="0" smtClean="0"/>
              <a:t>Misspelled the command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javac</a:t>
            </a:r>
          </a:p>
          <a:p>
            <a:pPr lvl="1" eaLnBrk="1" hangingPunct="1"/>
            <a:r>
              <a:rPr lang="en-US" altLang="en-US" dirty="0" smtClean="0"/>
              <a:t>A misspelled filename</a:t>
            </a:r>
          </a:p>
          <a:p>
            <a:pPr lvl="1" eaLnBrk="1" hangingPunct="1"/>
            <a:r>
              <a:rPr lang="en-US" altLang="en-US" dirty="0" smtClean="0"/>
              <a:t>Not within the correct subfolder or subdirectory on the command line</a:t>
            </a:r>
          </a:p>
          <a:p>
            <a:pPr lvl="1" eaLnBrk="1" hangingPunct="1"/>
            <a:r>
              <a:rPr lang="en-US" altLang="en-US" dirty="0" smtClean="0"/>
              <a:t>Improper installation of Java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Compiling a Java Class and Correcting Syntax Errors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404782"/>
          </a:xfrm>
        </p:spPr>
        <p:txBody>
          <a:bodyPr/>
          <a:lstStyle/>
          <a:p>
            <a:r>
              <a:rPr lang="en-US" dirty="0" smtClean="0"/>
              <a:t>The first line of the error message displays:</a:t>
            </a:r>
          </a:p>
          <a:p>
            <a:pPr lvl="1"/>
            <a:r>
              <a:rPr lang="en-US" dirty="0" smtClean="0"/>
              <a:t>The name of the file where the error was found</a:t>
            </a:r>
          </a:p>
          <a:p>
            <a:pPr lvl="1"/>
            <a:r>
              <a:rPr lang="en-US" dirty="0" smtClean="0"/>
              <a:t>The line number</a:t>
            </a:r>
          </a:p>
          <a:p>
            <a:pPr lvl="1"/>
            <a:r>
              <a:rPr lang="en-US" dirty="0" smtClean="0"/>
              <a:t>The nature of the error</a:t>
            </a:r>
          </a:p>
          <a:p>
            <a:r>
              <a:rPr lang="en-US" dirty="0" smtClean="0"/>
              <a:t>Next lines identify:</a:t>
            </a:r>
          </a:p>
          <a:p>
            <a:pPr lvl="1"/>
            <a:r>
              <a:rPr lang="en-US" dirty="0" smtClean="0"/>
              <a:t>The symbol </a:t>
            </a:r>
          </a:p>
          <a:p>
            <a:pPr lvl="1"/>
            <a:r>
              <a:rPr lang="en-US" dirty="0" smtClean="0"/>
              <a:t>The location </a:t>
            </a:r>
          </a:p>
          <a:p>
            <a:r>
              <a:rPr lang="en-US" b="1" dirty="0" smtClean="0"/>
              <a:t>Compile-time error</a:t>
            </a:r>
          </a:p>
          <a:p>
            <a:pPr lvl="1"/>
            <a:r>
              <a:rPr lang="en-US" dirty="0" smtClean="0"/>
              <a:t>The compiler detects a violation of language rules </a:t>
            </a:r>
          </a:p>
          <a:p>
            <a:pPr lvl="1"/>
            <a:r>
              <a:rPr lang="en-US" dirty="0" smtClean="0"/>
              <a:t>Refuses to translate the class to machine code</a:t>
            </a:r>
          </a:p>
          <a:p>
            <a:r>
              <a:rPr lang="en-US" dirty="0" smtClean="0"/>
              <a:t>Parsing   </a:t>
            </a:r>
          </a:p>
          <a:p>
            <a:pPr lvl="1"/>
            <a:r>
              <a:rPr lang="en-US" dirty="0" smtClean="0"/>
              <a:t>Compiler divides source code into meaningful portions</a:t>
            </a:r>
          </a:p>
        </p:txBody>
      </p:sp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Correcting Syntax Errors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663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Run the application from the command line</a:t>
            </a:r>
          </a:p>
          <a:p>
            <a:pPr lvl="1" eaLnBrk="1" hangingPunct="1"/>
            <a:r>
              <a:rPr lang="en-US" altLang="en-US" dirty="0" smtClean="0"/>
              <a:t>Type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 First</a:t>
            </a:r>
          </a:p>
          <a:p>
            <a:pPr eaLnBrk="1" hangingPunct="1"/>
            <a:r>
              <a:rPr lang="en-US" altLang="en-US" dirty="0" smtClean="0"/>
              <a:t>Shows the application’s output in the command window</a:t>
            </a:r>
          </a:p>
          <a:p>
            <a:pPr eaLnBrk="1" hangingPunct="1"/>
            <a:r>
              <a:rPr lang="en-US" altLang="en-US" dirty="0" smtClean="0"/>
              <a:t>The class is stored in a folder named Java on the C drive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Running a Java Application and Correcting Logical Errors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17: Output of the First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887"/>
            <a:ext cx="6553200" cy="3318226"/>
          </a:xfrm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a Java Application and Correcting Logical Errors (2 of 2)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Modify the text file that contains the existing class</a:t>
            </a:r>
          </a:p>
          <a:p>
            <a:pPr eaLnBrk="1" hangingPunct="1"/>
            <a:r>
              <a:rPr lang="en-US" altLang="en-US" dirty="0" smtClean="0"/>
              <a:t>Save the file with changes using the same filename</a:t>
            </a:r>
          </a:p>
          <a:p>
            <a:pPr eaLnBrk="1" hangingPunct="1"/>
            <a:r>
              <a:rPr lang="en-US" altLang="en-US" dirty="0" smtClean="0"/>
              <a:t>Compile the class with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javac</a:t>
            </a:r>
            <a:r>
              <a:rPr lang="en-US" altLang="en-US" dirty="0" smtClean="0"/>
              <a:t> command</a:t>
            </a:r>
          </a:p>
          <a:p>
            <a:pPr eaLnBrk="1" hangingPunct="1"/>
            <a:r>
              <a:rPr lang="en-US" altLang="en-US" dirty="0" smtClean="0"/>
              <a:t>Interpret the class bytecode and execute the class using the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java</a:t>
            </a:r>
            <a:r>
              <a:rPr lang="en-US" altLang="en-US" dirty="0" smtClean="0"/>
              <a:t> command</a:t>
            </a:r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Modifying a Compiled Java Class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18: First class containing output modified from the original vers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6" y="2069869"/>
            <a:ext cx="7794028" cy="2718262"/>
          </a:xfrm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Modifying a Compiled Java Class (2 of 2)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425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Logic error</a:t>
            </a:r>
          </a:p>
          <a:p>
            <a:pPr lvl="1" eaLnBrk="1" hangingPunct="1"/>
            <a:r>
              <a:rPr lang="en-US" altLang="en-US" dirty="0" smtClean="0"/>
              <a:t>The syntax is correct but incorrect results were produced when executed</a:t>
            </a:r>
          </a:p>
          <a:p>
            <a:pPr eaLnBrk="1" hangingPunct="1"/>
            <a:r>
              <a:rPr lang="en-US" altLang="en-US" b="1" dirty="0" smtClean="0"/>
              <a:t>Run-time error</a:t>
            </a:r>
          </a:p>
          <a:p>
            <a:pPr lvl="1" eaLnBrk="1" hangingPunct="1"/>
            <a:r>
              <a:rPr lang="en-US" altLang="en-US" dirty="0" smtClean="0"/>
              <a:t>Not detected until execution</a:t>
            </a:r>
          </a:p>
          <a:p>
            <a:pPr lvl="1" eaLnBrk="1" hangingPunct="1"/>
            <a:r>
              <a:rPr lang="en-US" altLang="en-US" dirty="0" smtClean="0"/>
              <a:t>Often difficult to find and resolve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Correcting Logic Errors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21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High-level programming language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Allows you to use a vocabulary of reasonable terms</a:t>
            </a:r>
          </a:p>
          <a:p>
            <a:pPr eaLnBrk="1" hangingPunct="1"/>
            <a:r>
              <a:rPr lang="en-US" altLang="en-US" b="1" dirty="0" smtClean="0"/>
              <a:t>Syntax</a:t>
            </a:r>
          </a:p>
          <a:p>
            <a:pPr lvl="1" eaLnBrk="1" hangingPunct="1"/>
            <a:r>
              <a:rPr lang="en-US" altLang="en-US" dirty="0" smtClean="0"/>
              <a:t>A specific set of rules for the language</a:t>
            </a:r>
          </a:p>
          <a:p>
            <a:pPr eaLnBrk="1" hangingPunct="1"/>
            <a:r>
              <a:rPr lang="en-US" altLang="en-US" b="1" dirty="0" smtClean="0"/>
              <a:t>Program statements</a:t>
            </a:r>
          </a:p>
          <a:p>
            <a:pPr lvl="1" eaLnBrk="1" hangingPunct="1"/>
            <a:r>
              <a:rPr lang="en-US" altLang="en-US" dirty="0" smtClean="0"/>
              <a:t>Similar to English sentences</a:t>
            </a:r>
          </a:p>
          <a:p>
            <a:pPr lvl="1" eaLnBrk="1" hangingPunct="1"/>
            <a:r>
              <a:rPr lang="en-US" altLang="en-US" b="1" dirty="0" smtClean="0"/>
              <a:t>Commands</a:t>
            </a:r>
            <a:r>
              <a:rPr lang="en-US" altLang="en-US" dirty="0" smtClean="0"/>
              <a:t> to carry out program tasks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Programming Terminology (2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Program comments</a:t>
            </a:r>
          </a:p>
          <a:p>
            <a:pPr lvl="1" eaLnBrk="1" hangingPunct="1"/>
            <a:r>
              <a:rPr lang="en-US" altLang="en-US" dirty="0" smtClean="0"/>
              <a:t>Nonexecuting statements added to a program for documentation</a:t>
            </a:r>
          </a:p>
          <a:p>
            <a:pPr lvl="1" eaLnBrk="1" hangingPunct="1"/>
            <a:r>
              <a:rPr lang="en-US" altLang="en-US" dirty="0" smtClean="0"/>
              <a:t>Use to leave notes for yourself or others</a:t>
            </a:r>
          </a:p>
          <a:p>
            <a:pPr lvl="1" eaLnBrk="1" hangingPunct="1"/>
            <a:r>
              <a:rPr lang="en-US" altLang="en-US" dirty="0" smtClean="0"/>
              <a:t>Include the author, date, and class’s name or function</a:t>
            </a:r>
          </a:p>
          <a:p>
            <a:pPr eaLnBrk="1" hangingPunct="1"/>
            <a:r>
              <a:rPr lang="en-US" altLang="en-US" b="1" dirty="0" smtClean="0"/>
              <a:t>Comment out</a:t>
            </a:r>
            <a:r>
              <a:rPr lang="en-US" altLang="en-US" dirty="0" smtClean="0"/>
              <a:t> a statement</a:t>
            </a:r>
          </a:p>
          <a:p>
            <a:pPr lvl="1" eaLnBrk="1" hangingPunct="1"/>
            <a:r>
              <a:rPr lang="en-US" altLang="en-US" dirty="0" smtClean="0"/>
              <a:t>Turn it into a comment </a:t>
            </a:r>
          </a:p>
          <a:p>
            <a:pPr lvl="1" eaLnBrk="1" hangingPunct="1"/>
            <a:r>
              <a:rPr lang="en-US" altLang="en-US" dirty="0" smtClean="0"/>
              <a:t>The compiler does not translate, and the JVM does not execute its command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Comments to a Java Class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3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Java comments</a:t>
            </a:r>
          </a:p>
          <a:p>
            <a:pPr lvl="1" eaLnBrk="1" hangingPunct="1"/>
            <a:r>
              <a:rPr lang="en-US" altLang="en-US" b="1" dirty="0" smtClean="0"/>
              <a:t>Line comments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Start with two forward slashes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//</a:t>
            </a:r>
            <a:r>
              <a:rPr lang="en-US" altLang="en-US" dirty="0" smtClean="0"/>
              <a:t>) </a:t>
            </a:r>
          </a:p>
          <a:p>
            <a:pPr lvl="2" eaLnBrk="1" hangingPunct="1"/>
            <a:r>
              <a:rPr lang="en-US" altLang="en-US" dirty="0" smtClean="0"/>
              <a:t>Continue to the end of the current line </a:t>
            </a:r>
          </a:p>
          <a:p>
            <a:pPr lvl="2" eaLnBrk="1" hangingPunct="1"/>
            <a:r>
              <a:rPr lang="en-US" altLang="en-US" dirty="0" smtClean="0"/>
              <a:t>Do not require an ending symbol</a:t>
            </a:r>
          </a:p>
          <a:p>
            <a:pPr lvl="1" eaLnBrk="1" hangingPunct="1"/>
            <a:r>
              <a:rPr lang="en-US" altLang="en-US" b="1" dirty="0" smtClean="0"/>
              <a:t>Block comments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Start with a forward slash and an asterisk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/*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End with an asterisk and a forward slash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*/</a:t>
            </a:r>
            <a:r>
              <a:rPr lang="en-US" altLang="en-US" dirty="0" smtClean="0"/>
              <a:t>)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Comments to a Java Class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Java comments (cont’d.) </a:t>
            </a:r>
          </a:p>
          <a:p>
            <a:pPr lvl="1" eaLnBrk="1" hangingPunct="1"/>
            <a:r>
              <a:rPr lang="en-US" altLang="en-US" b="1" dirty="0" smtClean="0"/>
              <a:t>Javadoc</a:t>
            </a:r>
            <a:r>
              <a:rPr lang="en-US" altLang="en-US" dirty="0" smtClean="0"/>
              <a:t> comments </a:t>
            </a:r>
          </a:p>
          <a:p>
            <a:pPr lvl="2" eaLnBrk="1" hangingPunct="1"/>
            <a:r>
              <a:rPr lang="en-US" altLang="en-US" dirty="0" smtClean="0"/>
              <a:t>A special case of block comments</a:t>
            </a:r>
          </a:p>
          <a:p>
            <a:pPr lvl="2" eaLnBrk="1" hangingPunct="1"/>
            <a:r>
              <a:rPr lang="en-US" altLang="en-US" dirty="0" smtClean="0"/>
              <a:t>Begin with a slash and two asterisks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/**</a:t>
            </a:r>
            <a:r>
              <a:rPr lang="en-US" altLang="en-US" dirty="0" smtClean="0"/>
              <a:t>) </a:t>
            </a:r>
          </a:p>
          <a:p>
            <a:pPr lvl="2" eaLnBrk="1" hangingPunct="1"/>
            <a:r>
              <a:rPr lang="en-US" altLang="en-US" dirty="0" smtClean="0"/>
              <a:t>End with an asterisk and a forward slash (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*/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Use to generate documentation 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Comments to a Java Class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1: A program segment containing several comment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9" y="1862744"/>
            <a:ext cx="7151942" cy="3132513"/>
          </a:xfrm>
        </p:spPr>
      </p:pic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Comments to a Java Class (4 of 4)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dirty="0" smtClean="0"/>
              <a:t> Produces dialog boxes</a:t>
            </a:r>
          </a:p>
          <a:p>
            <a:pPr eaLnBrk="1" hangingPunct="1"/>
            <a:r>
              <a:rPr lang="en-US" altLang="en-US" b="1" dirty="0" smtClean="0"/>
              <a:t>Dialog box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 GUI object resembling a window</a:t>
            </a:r>
          </a:p>
          <a:p>
            <a:pPr lvl="1" eaLnBrk="1" hangingPunct="1"/>
            <a:r>
              <a:rPr lang="en-US" altLang="en-US" dirty="0" smtClean="0"/>
              <a:t>Messages placed for display</a:t>
            </a:r>
          </a:p>
          <a:p>
            <a:pPr eaLnBrk="1" hangingPunct="1"/>
            <a:r>
              <a:rPr lang="en-US" altLang="en-US" b="1" dirty="0" smtClean="0">
                <a:latin typeface="Courier New" charset="0"/>
                <a:cs typeface="Courier New" charset="0"/>
              </a:rPr>
              <a:t>import</a:t>
            </a:r>
            <a:r>
              <a:rPr lang="en-US" altLang="en-US" b="1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Use to access a built-in Java class</a:t>
            </a:r>
          </a:p>
          <a:p>
            <a:pPr eaLnBrk="1" hangingPunct="1"/>
            <a:r>
              <a:rPr lang="en-US" altLang="en-US" b="1" dirty="0" smtClean="0"/>
              <a:t>Package</a:t>
            </a:r>
          </a:p>
          <a:p>
            <a:pPr lvl="1" eaLnBrk="1" hangingPunct="1"/>
            <a:r>
              <a:rPr lang="en-US" altLang="en-US" dirty="0" smtClean="0"/>
              <a:t>A group of classes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97861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 Java Application that Produces GUI Output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2: The FirstDialog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6" y="1902922"/>
            <a:ext cx="8409569" cy="3052156"/>
          </a:xfrm>
        </p:spPr>
      </p:pic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Java Application that Produces GUI Output (2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3: Output of the FirstDialog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68" y="1856509"/>
            <a:ext cx="6055264" cy="3144982"/>
          </a:xfrm>
        </p:spPr>
      </p:pic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Java Application that Produces GUI Output (3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Java API </a:t>
            </a:r>
          </a:p>
          <a:p>
            <a:pPr lvl="1" eaLnBrk="1" hangingPunct="1"/>
            <a:r>
              <a:rPr lang="en-US" altLang="en-US" dirty="0" smtClean="0"/>
              <a:t>Also called the Java class library</a:t>
            </a:r>
          </a:p>
          <a:p>
            <a:pPr lvl="1" eaLnBrk="1" hangingPunct="1"/>
            <a:r>
              <a:rPr lang="en-US" altLang="en-US" dirty="0" smtClean="0"/>
              <a:t>Provides prewritten information about Java classes</a:t>
            </a:r>
          </a:p>
          <a:p>
            <a:pPr eaLnBrk="1" hangingPunct="1"/>
            <a:r>
              <a:rPr lang="en-US" altLang="en-US" b="1" dirty="0" smtClean="0"/>
              <a:t>FAQs</a:t>
            </a:r>
            <a:r>
              <a:rPr lang="en-US" altLang="en-US" dirty="0" smtClean="0"/>
              <a:t> on the Java Web site</a:t>
            </a:r>
          </a:p>
          <a:p>
            <a:pPr eaLnBrk="1" hangingPunct="1"/>
            <a:r>
              <a:rPr lang="en-US" altLang="en-US" dirty="0" smtClean="0"/>
              <a:t>Java Development Kit (</a:t>
            </a:r>
            <a:r>
              <a:rPr lang="en-US" altLang="en-US" b="1" dirty="0" smtClean="0"/>
              <a:t>JDK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A software development kit (</a:t>
            </a:r>
            <a:r>
              <a:rPr lang="en-US" altLang="en-US" b="1" dirty="0" smtClean="0"/>
              <a:t>SDK</a:t>
            </a:r>
            <a:r>
              <a:rPr lang="en-US" altLang="en-US" dirty="0" smtClean="0"/>
              <a:t>) of programming tools</a:t>
            </a:r>
          </a:p>
          <a:p>
            <a:pPr lvl="1" eaLnBrk="1" hangingPunct="1"/>
            <a:r>
              <a:rPr lang="en-US" altLang="en-US" dirty="0" smtClean="0"/>
              <a:t>Free to download</a:t>
            </a:r>
          </a:p>
        </p:txBody>
      </p:sp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 Help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09650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forget the file’s name must match the class name</a:t>
            </a:r>
          </a:p>
          <a:p>
            <a:pPr eaLnBrk="1" hangingPunct="1"/>
            <a:r>
              <a:rPr lang="en-US" altLang="en-US" dirty="0" smtClean="0"/>
              <a:t>Don’t confuse these terms:</a:t>
            </a:r>
          </a:p>
          <a:p>
            <a:pPr lvl="1" eaLnBrk="1" hangingPunct="1"/>
            <a:r>
              <a:rPr lang="en-US" altLang="en-US" dirty="0" smtClean="0"/>
              <a:t>Parentheses, braces, brackets, curly braces, square brackets, and angle brackets</a:t>
            </a:r>
          </a:p>
          <a:p>
            <a:pPr eaLnBrk="1" hangingPunct="1"/>
            <a:r>
              <a:rPr lang="en-US" altLang="en-US" dirty="0" smtClean="0"/>
              <a:t>Don’t forget to end a block comment</a:t>
            </a:r>
          </a:p>
          <a:p>
            <a:pPr eaLnBrk="1" hangingPunct="1"/>
            <a:r>
              <a:rPr lang="en-US" altLang="en-US" dirty="0" smtClean="0"/>
              <a:t>Don’t forget that Java is case sensitive</a:t>
            </a:r>
          </a:p>
          <a:p>
            <a:pPr eaLnBrk="1" hangingPunct="1"/>
            <a:r>
              <a:rPr lang="en-US" altLang="en-US" dirty="0" smtClean="0"/>
              <a:t>Don’t forget to end every statement with a semicolon</a:t>
            </a:r>
          </a:p>
          <a:p>
            <a:pPr lvl="1" eaLnBrk="1" hangingPunct="1"/>
            <a:r>
              <a:rPr lang="en-US" altLang="en-US" dirty="0" smtClean="0"/>
              <a:t>Do not end class or method headers with a semicolon</a:t>
            </a:r>
          </a:p>
          <a:p>
            <a:pPr eaLnBrk="1" hangingPunct="1"/>
            <a:r>
              <a:rPr lang="en-US" altLang="en-US" dirty="0" smtClean="0"/>
              <a:t>Don’t forgot to recompile when making changes</a:t>
            </a:r>
          </a:p>
          <a:p>
            <a:pPr eaLnBrk="1" hangingPunct="1"/>
            <a:r>
              <a:rPr lang="en-US" altLang="en-US" dirty="0" smtClean="0"/>
              <a:t>Don’t panic when you see a lot of compiler error messages</a:t>
            </a:r>
          </a:p>
          <a:p>
            <a:pPr eaLnBrk="1" hangingPunct="1"/>
            <a:r>
              <a:rPr lang="en-US" altLang="en-US" dirty="0" smtClean="0"/>
              <a:t>Don’t assume your program is perfect when all compiler errors are eliminated.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Do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566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Computer program </a:t>
            </a:r>
          </a:p>
          <a:p>
            <a:pPr lvl="1" eaLnBrk="1" hangingPunct="1"/>
            <a:r>
              <a:rPr lang="en-US" altLang="en-US" dirty="0" smtClean="0"/>
              <a:t>A set of instructions that tells a computer what to do</a:t>
            </a:r>
          </a:p>
          <a:p>
            <a:pPr eaLnBrk="1" hangingPunct="1"/>
            <a:r>
              <a:rPr lang="en-US" altLang="en-US" dirty="0" smtClean="0"/>
              <a:t>Object-oriented programs </a:t>
            </a:r>
          </a:p>
          <a:p>
            <a:pPr lvl="1" eaLnBrk="1" hangingPunct="1"/>
            <a:r>
              <a:rPr lang="en-US" altLang="en-US" dirty="0" smtClean="0"/>
              <a:t>Classes</a:t>
            </a:r>
          </a:p>
          <a:p>
            <a:pPr lvl="1" eaLnBrk="1" hangingPunct="1"/>
            <a:r>
              <a:rPr lang="en-US" altLang="en-US" dirty="0" smtClean="0"/>
              <a:t>Objects </a:t>
            </a:r>
          </a:p>
          <a:p>
            <a:pPr lvl="1" eaLnBrk="1" hangingPunct="1"/>
            <a:r>
              <a:rPr lang="en-US" altLang="en-US" dirty="0" smtClean="0"/>
              <a:t>Applications</a:t>
            </a:r>
          </a:p>
          <a:p>
            <a:pPr eaLnBrk="1" hangingPunct="1"/>
            <a:r>
              <a:rPr lang="en-US" altLang="en-US" dirty="0" smtClean="0"/>
              <a:t>Java Virtual Machine (JVM)</a:t>
            </a:r>
          </a:p>
          <a:p>
            <a:pPr lvl="1" eaLnBrk="1" hangingPunct="1"/>
            <a:r>
              <a:rPr lang="en-US" altLang="en-US" dirty="0" smtClean="0"/>
              <a:t>A standardized hypothetical computer</a:t>
            </a:r>
          </a:p>
          <a:p>
            <a:pPr eaLnBrk="1" hangingPunct="1"/>
            <a:r>
              <a:rPr lang="en-US" altLang="en-US" dirty="0" smtClean="0"/>
              <a:t>Everything in a Java program must be part of a class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11867"/>
          </a:xfrm>
        </p:spPr>
        <p:txBody>
          <a:bodyPr/>
          <a:lstStyle/>
          <a:p>
            <a:r>
              <a:rPr lang="en-US" altLang="en-US" b="1" dirty="0" smtClean="0"/>
              <a:t>Compiler or interpreter 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Translates language statements into machine code</a:t>
            </a:r>
          </a:p>
          <a:p>
            <a:r>
              <a:rPr lang="en-US" altLang="en-US" b="1" dirty="0" smtClean="0"/>
              <a:t>Syntax error</a:t>
            </a:r>
          </a:p>
          <a:p>
            <a:pPr lvl="1"/>
            <a:r>
              <a:rPr lang="en-US" altLang="en-US" dirty="0" smtClean="0"/>
              <a:t>Misuse of language rules</a:t>
            </a:r>
          </a:p>
          <a:p>
            <a:pPr lvl="1"/>
            <a:r>
              <a:rPr lang="en-US" altLang="en-US" dirty="0" smtClean="0"/>
              <a:t>A misspelled programming language word</a:t>
            </a:r>
          </a:p>
          <a:p>
            <a:r>
              <a:rPr lang="en-US" altLang="en-US" b="1" dirty="0" smtClean="0"/>
              <a:t>Debugging</a:t>
            </a:r>
          </a:p>
          <a:p>
            <a:pPr lvl="1"/>
            <a:r>
              <a:rPr lang="en-US" altLang="en-US" dirty="0" smtClean="0"/>
              <a:t>Freeing program of all errors</a:t>
            </a:r>
          </a:p>
          <a:p>
            <a:r>
              <a:rPr lang="en-US" altLang="en-US" b="1" dirty="0" smtClean="0"/>
              <a:t>Logic errors</a:t>
            </a:r>
          </a:p>
          <a:p>
            <a:pPr lvl="1"/>
            <a:r>
              <a:rPr lang="en-US" altLang="en-US" dirty="0" smtClean="0"/>
              <a:t>Also called semantic errors</a:t>
            </a:r>
          </a:p>
          <a:p>
            <a:pPr lvl="1"/>
            <a:r>
              <a:rPr lang="en-US" altLang="en-US" dirty="0" smtClean="0"/>
              <a:t>Incorrect order or procedure</a:t>
            </a:r>
          </a:p>
          <a:p>
            <a:pPr lvl="1"/>
            <a:r>
              <a:rPr lang="en-US" altLang="en-US" dirty="0" smtClean="0"/>
              <a:t>The program may run but provide inaccurate output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Programming Terminology (3 of 3)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8558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Access specifier</a:t>
            </a:r>
          </a:p>
          <a:p>
            <a:pPr lvl="1" eaLnBrk="1" hangingPunct="1"/>
            <a:r>
              <a:rPr lang="en-US" altLang="en-US" dirty="0" smtClean="0"/>
              <a:t>A word that defines circumstances under which a class can be accessed</a:t>
            </a:r>
          </a:p>
          <a:p>
            <a:pPr eaLnBrk="1" hangingPunct="1"/>
            <a:r>
              <a:rPr lang="en-US" altLang="en-US" dirty="0" smtClean="0"/>
              <a:t>All Java applications must have a method named 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altLang="en-US" dirty="0" smtClean="0"/>
              <a:t>Program comments 	</a:t>
            </a:r>
          </a:p>
          <a:p>
            <a:pPr lvl="1" eaLnBrk="1" hangingPunct="1"/>
            <a:r>
              <a:rPr lang="en-US" altLang="en-US" dirty="0" smtClean="0"/>
              <a:t>Nonexecuting statements </a:t>
            </a:r>
          </a:p>
          <a:p>
            <a:pPr lvl="1" eaLnBrk="1" hangingPunct="1"/>
            <a:r>
              <a:rPr lang="en-US" altLang="en-US" dirty="0" smtClean="0"/>
              <a:t>Add to a file for documentation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javac</a:t>
            </a:r>
          </a:p>
          <a:p>
            <a:pPr lvl="1" eaLnBrk="1" hangingPunct="1"/>
            <a:r>
              <a:rPr lang="en-US" altLang="en-US" dirty="0" smtClean="0"/>
              <a:t>A compile command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java</a:t>
            </a:r>
          </a:p>
          <a:p>
            <a:pPr lvl="1" eaLnBrk="1" hangingPunct="1"/>
            <a:r>
              <a:rPr lang="en-US" altLang="en-US" dirty="0" smtClean="0"/>
              <a:t>An execute command</a:t>
            </a:r>
          </a:p>
          <a:p>
            <a:pPr eaLnBrk="1" hangingPunct="1"/>
            <a:r>
              <a:rPr lang="en-US" altLang="en-US" dirty="0" smtClean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dirty="0" smtClean="0"/>
              <a:t>A GUI</a:t>
            </a:r>
          </a:p>
          <a:p>
            <a:pPr lvl="1" eaLnBrk="1" hangingPunct="1"/>
            <a:r>
              <a:rPr lang="en-US" altLang="en-US" dirty="0" smtClean="0"/>
              <a:t>Provides methods for creating dialogs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28686"/>
          </a:xfrm>
        </p:spPr>
        <p:txBody>
          <a:bodyPr/>
          <a:lstStyle/>
          <a:p>
            <a:r>
              <a:rPr lang="en-US" altLang="en-US" b="1" dirty="0" smtClean="0"/>
              <a:t>Procedural programming </a:t>
            </a:r>
          </a:p>
          <a:p>
            <a:pPr lvl="1"/>
            <a:r>
              <a:rPr lang="en-US" altLang="en-US" dirty="0" smtClean="0"/>
              <a:t>Sets of operations executed in sequence</a:t>
            </a:r>
          </a:p>
          <a:p>
            <a:pPr lvl="1"/>
            <a:r>
              <a:rPr lang="en-US" altLang="en-US" b="1" dirty="0" smtClean="0"/>
              <a:t>Variables</a:t>
            </a:r>
          </a:p>
          <a:p>
            <a:pPr lvl="2"/>
            <a:r>
              <a:rPr lang="en-US" altLang="en-US" dirty="0" smtClean="0"/>
              <a:t>Named computer memory locations that hold values</a:t>
            </a:r>
          </a:p>
          <a:p>
            <a:pPr lvl="1"/>
            <a:r>
              <a:rPr lang="en-US" altLang="en-US" dirty="0" smtClean="0"/>
              <a:t> Procedures</a:t>
            </a:r>
          </a:p>
          <a:p>
            <a:pPr lvl="2"/>
            <a:r>
              <a:rPr lang="en-US" altLang="en-US" dirty="0" smtClean="0"/>
              <a:t>Individual operations grouped into logical units</a:t>
            </a:r>
          </a:p>
          <a:p>
            <a:r>
              <a:rPr lang="en-US" altLang="en-US" dirty="0" smtClean="0"/>
              <a:t> </a:t>
            </a:r>
            <a:r>
              <a:rPr lang="en-US" altLang="en-US" b="1" dirty="0" smtClean="0"/>
              <a:t>Object-oriented programs </a:t>
            </a:r>
          </a:p>
          <a:p>
            <a:pPr lvl="1"/>
            <a:r>
              <a:rPr lang="en-US" altLang="en-US" dirty="0" smtClean="0"/>
              <a:t>Create classes</a:t>
            </a:r>
          </a:p>
          <a:p>
            <a:pPr lvl="2"/>
            <a:r>
              <a:rPr lang="en-US" altLang="en-US" dirty="0" smtClean="0"/>
              <a:t>Blueprints for an object</a:t>
            </a:r>
          </a:p>
          <a:p>
            <a:pPr lvl="1"/>
            <a:r>
              <a:rPr lang="en-US" altLang="en-US" dirty="0" smtClean="0"/>
              <a:t>Create objects from classes</a:t>
            </a:r>
          </a:p>
          <a:p>
            <a:pPr lvl="1"/>
            <a:r>
              <a:rPr lang="en-US" altLang="en-US" dirty="0" smtClean="0"/>
              <a:t>Create applications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Comparing Procedural and Object-Oriented Programming Concepts (1 of 2)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85582"/>
          </a:xfrm>
        </p:spPr>
        <p:txBody>
          <a:bodyPr/>
          <a:lstStyle/>
          <a:p>
            <a:r>
              <a:rPr lang="en-US" altLang="en-US" dirty="0" smtClean="0"/>
              <a:t>Object-oriented programming was used most frequently for two major types of applications</a:t>
            </a:r>
          </a:p>
          <a:p>
            <a:pPr lvl="1"/>
            <a:r>
              <a:rPr lang="en-US" altLang="en-US" dirty="0" smtClean="0"/>
              <a:t>Computer simulations</a:t>
            </a:r>
          </a:p>
          <a:p>
            <a:pPr lvl="1"/>
            <a:r>
              <a:rPr lang="en-US" altLang="en-US" dirty="0" smtClean="0"/>
              <a:t>Graphical user interfaces (GUIs)</a:t>
            </a:r>
          </a:p>
          <a:p>
            <a:pPr lvl="2"/>
            <a:r>
              <a:rPr lang="en-US" altLang="en-US" dirty="0" smtClean="0"/>
              <a:t>Not all object-oriented programs are written to use a GUI</a:t>
            </a:r>
          </a:p>
          <a:p>
            <a:r>
              <a:rPr lang="en-US" altLang="en-US" dirty="0" smtClean="0"/>
              <a:t>Object-oriented programming differs from traditional procedural programming</a:t>
            </a:r>
          </a:p>
          <a:p>
            <a:pPr lvl="2"/>
            <a:r>
              <a:rPr lang="en-US" altLang="en-US" dirty="0" smtClean="0"/>
              <a:t>Polymorphism</a:t>
            </a:r>
          </a:p>
          <a:p>
            <a:pPr lvl="2"/>
            <a:r>
              <a:rPr lang="en-US" altLang="en-US" dirty="0" smtClean="0"/>
              <a:t>Inheritance</a:t>
            </a:r>
          </a:p>
          <a:p>
            <a:pPr lvl="2"/>
            <a:r>
              <a:rPr lang="en-US" altLang="en-US" dirty="0" smtClean="0"/>
              <a:t>Encapsulation</a:t>
            </a:r>
          </a:p>
          <a:p>
            <a:pPr lvl="2"/>
            <a:endParaRPr lang="en-US" alt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Procedural and Object-Oriented Programming Concepts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Describes objects with common properties</a:t>
            </a:r>
          </a:p>
          <a:p>
            <a:pPr lvl="1"/>
            <a:r>
              <a:rPr lang="en-US" dirty="0" smtClean="0"/>
              <a:t>A definition</a:t>
            </a:r>
          </a:p>
          <a:p>
            <a:pPr lvl="1"/>
            <a:r>
              <a:rPr lang="en-US" dirty="0" smtClean="0"/>
              <a:t>An instance</a:t>
            </a:r>
          </a:p>
          <a:p>
            <a:r>
              <a:rPr lang="en-US" b="1" dirty="0" smtClean="0"/>
              <a:t>Attributes</a:t>
            </a:r>
          </a:p>
          <a:p>
            <a:pPr lvl="1"/>
            <a:r>
              <a:rPr lang="en-US" dirty="0" smtClean="0"/>
              <a:t>Characteristics that define an object</a:t>
            </a:r>
          </a:p>
          <a:p>
            <a:pPr lvl="1"/>
            <a:r>
              <a:rPr lang="en-US" dirty="0" smtClean="0"/>
              <a:t>Differentiate objects of the same class</a:t>
            </a:r>
          </a:p>
          <a:p>
            <a:pPr lvl="1"/>
            <a:r>
              <a:rPr lang="en-US" dirty="0" smtClean="0"/>
              <a:t>The value of attributes is an object’s state</a:t>
            </a:r>
          </a:p>
          <a:p>
            <a:r>
              <a:rPr lang="en-US" b="1" dirty="0" smtClean="0"/>
              <a:t>Objects</a:t>
            </a:r>
          </a:p>
          <a:p>
            <a:pPr lvl="1"/>
            <a:r>
              <a:rPr lang="en-US" dirty="0" smtClean="0"/>
              <a:t>Specific, concrete instances of a class </a:t>
            </a: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Understanding Classes, Objects, and Encapsulation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: Dog class definition and some objects created from i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28" y="1676400"/>
            <a:ext cx="6782144" cy="4024312"/>
          </a:xfrm>
        </p:spPr>
      </p:pic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Classes, Objects, and Encapsulation (2 of 3)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4313</Words>
  <Application>Microsoft Office PowerPoint</Application>
  <PresentationFormat>On-screen Show (4:3)</PresentationFormat>
  <Paragraphs>490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Default Design</vt:lpstr>
      <vt:lpstr>1_Farrell_PLD</vt:lpstr>
      <vt:lpstr>Office Theme</vt:lpstr>
      <vt:lpstr>Java Programming, 9e   Chapter 1  </vt:lpstr>
      <vt:lpstr>Objectives</vt:lpstr>
      <vt:lpstr>Learning Programming Terminology (1 of 3)</vt:lpstr>
      <vt:lpstr>Learning Programming Terminology (2 of 3)</vt:lpstr>
      <vt:lpstr>Learning Programming Terminology (3 of 3)</vt:lpstr>
      <vt:lpstr>Comparing Procedural and Object-Oriented Programming Concepts (1 of 2)</vt:lpstr>
      <vt:lpstr>Comparing Procedural and Object-Oriented Programming Concepts (2 of 2)</vt:lpstr>
      <vt:lpstr>Understanding Classes, Objects, and Encapsulation (1 of 3)</vt:lpstr>
      <vt:lpstr>Understanding Classes, Objects, and Encapsulation (2 of 3)</vt:lpstr>
      <vt:lpstr>Understanding Classes, Objects, and Encapsulation (3 of 3)</vt:lpstr>
      <vt:lpstr>Understanding Inheritance and Polymorphism</vt:lpstr>
      <vt:lpstr>Features of the Java Programming Language (1 of 5)</vt:lpstr>
      <vt:lpstr>Features of the Java Programming Language (2 of 5)</vt:lpstr>
      <vt:lpstr>Features of the Java Programming Language (3 of 5)</vt:lpstr>
      <vt:lpstr>Features of the Java Programming Language (4 of 5)</vt:lpstr>
      <vt:lpstr>Features of the Java Programming Language (5 of 5)</vt:lpstr>
      <vt:lpstr>Analyzing a Java Application that Produces Console Output (1 of 2)</vt:lpstr>
      <vt:lpstr>Analyzing a Java Application that Produces Console Output (2 of 2)</vt:lpstr>
      <vt:lpstr>Understanding the Statement that Produces the Output (1 of 2)</vt:lpstr>
      <vt:lpstr>Understanding the Statement that Produces the Output (2 of 2)</vt:lpstr>
      <vt:lpstr>Understanding the First Class (1 of 6) </vt:lpstr>
      <vt:lpstr>Understanding the First Class  (2 of 6)</vt:lpstr>
      <vt:lpstr>Understanding the First Class  (3 of 6)</vt:lpstr>
      <vt:lpstr>Understanding the First Class  (4 of 6)</vt:lpstr>
      <vt:lpstr>Understanding the First Class  (5 of 6)</vt:lpstr>
      <vt:lpstr>Understanding the First Class  (6 of 6)</vt:lpstr>
      <vt:lpstr>Understanding the main() Method (1 of 3)</vt:lpstr>
      <vt:lpstr>Understanding the main() Method (2 of 3)</vt:lpstr>
      <vt:lpstr>Understanding the main() Method (3 of 3)</vt:lpstr>
      <vt:lpstr>Indent Style</vt:lpstr>
      <vt:lpstr>Saving a Java Class</vt:lpstr>
      <vt:lpstr>Compiling a Java Class and Correcting Syntax Errors (1 of 2)</vt:lpstr>
      <vt:lpstr>Compiling a Java Class and Correcting Syntax Errors (2 of 2)</vt:lpstr>
      <vt:lpstr>Correcting Syntax Errors</vt:lpstr>
      <vt:lpstr>Running a Java Application and Correcting Logical Errors (1 of 2)</vt:lpstr>
      <vt:lpstr>Running a Java Application and Correcting Logical Errors (2 of 2)</vt:lpstr>
      <vt:lpstr>Modifying a Compiled Java Class (1 of 2)</vt:lpstr>
      <vt:lpstr>Modifying a Compiled Java Class (2 of 2)</vt:lpstr>
      <vt:lpstr>Correcting Logic Errors</vt:lpstr>
      <vt:lpstr>Adding Comments to a Java Class (1 of 4)</vt:lpstr>
      <vt:lpstr>Adding Comments to a Java Class (2 of 4)</vt:lpstr>
      <vt:lpstr>Adding Comments to a Java Class (3 of 4)</vt:lpstr>
      <vt:lpstr>Adding Comments to a Java Class (4 of 4)</vt:lpstr>
      <vt:lpstr>Creating a Java Application that Produces GUI Output (1 of 3)</vt:lpstr>
      <vt:lpstr>Creating a Java Application that Produces GUI Output (2 of 3)</vt:lpstr>
      <vt:lpstr>Creating a Java Application that Produces GUI Output (3 of 3)</vt:lpstr>
      <vt:lpstr>Finding Help</vt:lpstr>
      <vt:lpstr>Don’t Do It</vt:lpstr>
      <vt:lpstr>Summary (1 of 3)</vt:lpstr>
      <vt:lpstr>Summary (2 of 3)</vt:lpstr>
      <vt:lpstr>Summary (3 of 3)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2012-07-17T17:07:48Z</dcterms:created>
  <dcterms:modified xsi:type="dcterms:W3CDTF">2017-12-20T15:53:11Z</dcterms:modified>
</cp:coreProperties>
</file>