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64" r:id="rId1"/>
    <p:sldMasterId id="2147483865" r:id="rId2"/>
    <p:sldMasterId id="2147484463" r:id="rId3"/>
  </p:sldMasterIdLst>
  <p:notesMasterIdLst>
    <p:notesMasterId r:id="rId59"/>
  </p:notesMasterIdLst>
  <p:handoutMasterIdLst>
    <p:handoutMasterId r:id="rId60"/>
  </p:handoutMasterIdLst>
  <p:sldIdLst>
    <p:sldId id="571" r:id="rId4"/>
    <p:sldId id="257" r:id="rId5"/>
    <p:sldId id="510" r:id="rId6"/>
    <p:sldId id="554" r:id="rId7"/>
    <p:sldId id="555" r:id="rId8"/>
    <p:sldId id="556" r:id="rId9"/>
    <p:sldId id="522" r:id="rId10"/>
    <p:sldId id="557" r:id="rId11"/>
    <p:sldId id="523" r:id="rId12"/>
    <p:sldId id="543" r:id="rId13"/>
    <p:sldId id="558" r:id="rId14"/>
    <p:sldId id="525" r:id="rId15"/>
    <p:sldId id="559" r:id="rId16"/>
    <p:sldId id="560" r:id="rId17"/>
    <p:sldId id="561" r:id="rId18"/>
    <p:sldId id="562" r:id="rId19"/>
    <p:sldId id="563" r:id="rId20"/>
    <p:sldId id="511" r:id="rId21"/>
    <p:sldId id="527" r:id="rId22"/>
    <p:sldId id="566" r:id="rId23"/>
    <p:sldId id="565" r:id="rId24"/>
    <p:sldId id="564" r:id="rId25"/>
    <p:sldId id="512" r:id="rId26"/>
    <p:sldId id="544" r:id="rId27"/>
    <p:sldId id="513" r:id="rId28"/>
    <p:sldId id="529" r:id="rId29"/>
    <p:sldId id="547" r:id="rId30"/>
    <p:sldId id="548" r:id="rId31"/>
    <p:sldId id="549" r:id="rId32"/>
    <p:sldId id="514" r:id="rId33"/>
    <p:sldId id="515" r:id="rId34"/>
    <p:sldId id="545" r:id="rId35"/>
    <p:sldId id="530" r:id="rId36"/>
    <p:sldId id="531" r:id="rId37"/>
    <p:sldId id="516" r:id="rId38"/>
    <p:sldId id="550" r:id="rId39"/>
    <p:sldId id="568" r:id="rId40"/>
    <p:sldId id="532" r:id="rId41"/>
    <p:sldId id="519" r:id="rId42"/>
    <p:sldId id="534" r:id="rId43"/>
    <p:sldId id="569" r:id="rId44"/>
    <p:sldId id="570" r:id="rId45"/>
    <p:sldId id="517" r:id="rId46"/>
    <p:sldId id="533" r:id="rId47"/>
    <p:sldId id="539" r:id="rId48"/>
    <p:sldId id="551" r:id="rId49"/>
    <p:sldId id="518" r:id="rId50"/>
    <p:sldId id="520" r:id="rId51"/>
    <p:sldId id="535" r:id="rId52"/>
    <p:sldId id="536" r:id="rId53"/>
    <p:sldId id="537" r:id="rId54"/>
    <p:sldId id="552" r:id="rId55"/>
    <p:sldId id="553" r:id="rId56"/>
    <p:sldId id="508" r:id="rId57"/>
    <p:sldId id="542" r:id="rId5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B2B6"/>
    <a:srgbClr val="222222"/>
    <a:srgbClr val="FFFF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0" autoAdjust="0"/>
    <p:restoredTop sz="94006" autoAdjust="0"/>
  </p:normalViewPr>
  <p:slideViewPr>
    <p:cSldViewPr>
      <p:cViewPr>
        <p:scale>
          <a:sx n="50" d="100"/>
          <a:sy n="50" d="100"/>
        </p:scale>
        <p:origin x="-989" y="-4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5241EE6-CA0C-4A9F-9811-542B7B1694A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0432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11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9E0415B-493E-46F4-BB3F-785DAC7D872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573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AEAC1AC-E9DE-44EB-A8AC-16404DF97AF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C33E4D38-CA46-470B-A8A7-9DA2A38A2C5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3481EB40-D66E-47E1-A532-2093322D213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A28A9910-CB1E-4990-B8BC-F76D2FC7A72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5221970F-2302-4D2F-89F8-7F9792D0B91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868A0BA5-4BCB-4D92-B027-5F3E1C48E521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14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8D3A236B-E192-40C2-9A11-42288F2D02C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70FDFDB4-AD53-4DFF-8111-3338ACF39542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6E436EE5-FA45-4469-A41C-412BB1D6952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61ECD8AA-70ED-4B59-B988-D0D81FC1BA8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18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6F174A7D-C040-4FF0-9F2F-C01DA0F492C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19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CB498878-F6A0-4E83-8A3E-62DB975ECA8B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F35693EF-361D-40F2-82E2-18A6D332521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20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090736A7-D7FA-4EA1-AACA-31877869EA48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21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5B7B0564-76B6-444C-8933-F30772EE046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22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7372DFEA-54F6-4623-B3CA-E2D51C7986C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23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B1525710-5CF4-4D00-B230-4F6BB69EFB6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A8A66E28-E4FF-430B-9955-B270EEBC47C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25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A799E0FD-C2FA-4C52-B670-650D04253B9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26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FCE6AF5B-379E-45B8-81D6-24A898F9E73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27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811328CE-1918-4374-80BF-8BB052B6FF9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28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1B8F2179-B6E3-478F-B2CB-FDA59C7E12C2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29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9310673C-F146-4BD4-B728-7CA5D4FF2E6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A49F89E6-F52C-4821-9061-40B6F8E3E5EB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30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3C783087-9F01-418D-A9E5-E07A0320422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31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157A2185-7D02-424E-AD14-DAF9D9751782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32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13249089-052F-4059-B65B-4D28A83584A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33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8FE3EEF4-505A-4AF5-B5B2-551C3DBE29C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34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42A50AA3-5090-427E-B82E-E9E3969FB6E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35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B36510A3-85B0-4AE9-9193-95B1FABE19C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36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5E33F04C-8590-480B-A0AB-D689F4CFD6B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37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D002050E-AA01-448A-BC52-51563076096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38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8BE2355A-55A9-4939-A9C6-72071ADE58C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39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AC4B7423-A69E-402C-817E-A7B4716524D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00E6061A-D28F-4535-8B8E-B2D9FB83EC5B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40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1CDD0D53-E839-458D-9149-E26D7B47BCD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41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1CDD0D53-E839-458D-9149-E26D7B47BCD5}" type="slidenum">
              <a:rPr lang="en-US" altLang="en-US" sz="1200">
                <a:solidFill>
                  <a:prstClr val="black"/>
                </a:solidFill>
              </a:rPr>
              <a:pPr eaLnBrk="1" hangingPunct="1"/>
              <a:t>42</a:t>
            </a:fld>
            <a:endParaRPr lang="en-US" altLang="en-US" sz="1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E44BBFE1-B606-486B-9FA1-571D821DDA68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43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9EF8EEBE-C192-4486-922A-5AC2D1A930C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44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CCCD65E0-913A-4750-947E-D851206341E8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45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EBEBADAB-72AF-424C-91A0-BF10ECBE185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46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395EB258-CA41-4B65-8E00-D917DD0E24C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47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24BF9B79-BC95-4F6E-9A38-7AB2969FCB2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48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8BF5FE7F-8D62-48F6-BA29-BEE9B844CA2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49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626EF149-A9E2-4B24-922E-E59EB4134AA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95A1EEDE-8B91-455E-A4E3-E073B48D17A8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50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DDC5997E-0EB9-4548-AF45-A6D7BC09D71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51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A4CA12C3-04F7-4E51-BBD3-FCB29371D68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52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A5C90732-F6FA-4608-ABE2-D1AA903CD46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53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B2BEF0FA-CBA6-42CE-A608-81DBC952B5E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54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237AF7ED-5B72-4E65-9897-E0D64C6E20D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55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B93698D6-52F2-4EDA-9FB5-3673064F980B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87EE25B5-F162-49CD-B560-F93319A1E178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BE973B6A-2A6F-4EB3-9A03-688E78688BA2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8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3272A625-6C93-48ED-8C92-A6A6F4E85E9B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4AEE6-C62E-4206-A22E-6EC185F6371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875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ED7D6-4036-4E08-875C-A35C1EF6024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667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7088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28750"/>
            <a:ext cx="444817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48006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200400"/>
            <a:ext cx="4800600" cy="1981200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62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E6723-AC6F-490F-8403-17C591B92EB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83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03C0E-12F6-4D62-B4FA-098555CBB19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71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87C40-707F-41B4-B11B-978CD1F52CF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42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81B5B-C5AB-42DD-BD0C-9F8342DD166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97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A0B89-6249-4D71-81AC-64ECE82A50E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6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FF3B2-C02B-4707-B11F-BA9E942011F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70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64804-A08F-4069-963F-0543010B721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0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5E1E8-9D95-49D2-B294-24BD629B693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23995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DDB8B-93FB-4BAD-8744-1CAF8EE4F21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79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4211F-C9F3-43F2-90B7-D0D9B95DF58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0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E4B90-54A5-44EB-B1FE-17474F85314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197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5544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54000"/>
            <a:ext cx="8713787" cy="652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3482975" y="223838"/>
            <a:ext cx="2125663" cy="985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  <p:pic>
        <p:nvPicPr>
          <p:cNvPr id="6" name="Picture 8" descr="Rules_Single_A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627188" y="481013"/>
            <a:ext cx="10034587" cy="10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 userDrawn="1"/>
        </p:nvSpPr>
        <p:spPr>
          <a:xfrm>
            <a:off x="6811963" y="4884738"/>
            <a:ext cx="2081212" cy="1927225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  <p:pic>
        <p:nvPicPr>
          <p:cNvPr id="8" name="Picture 10" descr="Audi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938" y="5389563"/>
            <a:ext cx="985837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7" r="23795"/>
          <a:stretch>
            <a:fillRect/>
          </a:stretch>
        </p:blipFill>
        <p:spPr bwMode="auto">
          <a:xfrm>
            <a:off x="8674100" y="5121275"/>
            <a:ext cx="27622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Swirl_3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88654">
            <a:off x="7440613" y="6392863"/>
            <a:ext cx="3857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Swirl_3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73124">
            <a:off x="7908926" y="5449887"/>
            <a:ext cx="5905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9088" y="5832475"/>
            <a:ext cx="6731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5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5088"/>
            <a:ext cx="1150938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644987"/>
            <a:ext cx="7747000" cy="444737"/>
          </a:xfrm>
        </p:spPr>
        <p:txBody>
          <a:bodyPr anchor="b"/>
          <a:lstStyle>
            <a:lvl1pPr algn="ctr">
              <a:defRPr sz="34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497059"/>
          </a:xfrm>
        </p:spPr>
        <p:txBody>
          <a:bodyPr/>
          <a:lstStyle>
            <a:lvl1pPr marL="0" indent="0" algn="ctr">
              <a:buNone/>
              <a:defRPr sz="3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913" y="6364288"/>
            <a:ext cx="6200775" cy="365125"/>
          </a:xfrm>
        </p:spPr>
        <p:txBody>
          <a:bodyPr/>
          <a:lstStyle>
            <a:lvl1pPr>
              <a:defRPr sz="600" dirty="0"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562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Rules_Single_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udi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361950"/>
            <a:ext cx="1839912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Swirl_3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69126">
            <a:off x="1431925" y="1916113"/>
            <a:ext cx="90805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Swirl_2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3741" flipH="1">
            <a:off x="218281" y="3552032"/>
            <a:ext cx="7953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879475" y="2605088"/>
            <a:ext cx="1101725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535488"/>
            <a:ext cx="596900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7" r="23795"/>
          <a:stretch>
            <a:fillRect/>
          </a:stretch>
        </p:blipFill>
        <p:spPr bwMode="auto">
          <a:xfrm>
            <a:off x="738188" y="4805363"/>
            <a:ext cx="252412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6362700"/>
            <a:ext cx="14001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181252"/>
            <a:ext cx="6172200" cy="470898"/>
          </a:xfrm>
        </p:spPr>
        <p:txBody>
          <a:bodyPr/>
          <a:lstStyle>
            <a:lvl1pPr algn="l">
              <a:defRPr sz="36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025" y="6578600"/>
            <a:ext cx="6781800" cy="244475"/>
          </a:xfrm>
        </p:spPr>
        <p:txBody>
          <a:bodyPr/>
          <a:lstStyle>
            <a:lvl1pPr>
              <a:defRPr sz="600" dirty="0"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242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Rules_Single_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2" r="10007"/>
          <a:stretch>
            <a:fillRect/>
          </a:stretch>
        </p:blipFill>
        <p:spPr bwMode="auto">
          <a:xfrm>
            <a:off x="215900" y="947738"/>
            <a:ext cx="8586788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75" y="222250"/>
            <a:ext cx="62865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Rules_Single_A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6324600"/>
            <a:ext cx="14382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025" y="6578600"/>
            <a:ext cx="6781800" cy="244475"/>
          </a:xfrm>
        </p:spPr>
        <p:txBody>
          <a:bodyPr/>
          <a:lstStyle>
            <a:lvl1pPr>
              <a:defRPr sz="600" dirty="0"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570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Rules_Single_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2" r="10007"/>
          <a:stretch>
            <a:fillRect/>
          </a:stretch>
        </p:blipFill>
        <p:spPr bwMode="auto">
          <a:xfrm>
            <a:off x="215900" y="947738"/>
            <a:ext cx="8586788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75" y="222250"/>
            <a:ext cx="62865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Rules_Single_A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6305550"/>
            <a:ext cx="14033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025" y="6578600"/>
            <a:ext cx="6781800" cy="244475"/>
          </a:xfrm>
        </p:spPr>
        <p:txBody>
          <a:bodyPr/>
          <a:lstStyle>
            <a:lvl1pPr>
              <a:defRPr sz="600" dirty="0"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887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6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BA82A-4043-4057-93FD-A9512AC571D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453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969E5-D117-46DC-BF6A-E4CCBFF8A63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997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A02A4-738B-4F66-9E1C-72E4C38764B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43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7F17E-B3EC-43CD-8223-FF173FCE74C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532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C68F2-CAA1-4339-BF33-1DFAE2E0F8D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642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E5CC9-2EEE-4DFE-9D41-EB06FAA9F82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597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909D4-BBD7-4F5E-918C-3A9E27C23AD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978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Arial" charset="0"/>
              </a:defRPr>
            </a:lvl1pPr>
          </a:lstStyle>
          <a:p>
            <a:pPr>
              <a:defRPr/>
            </a:pPr>
            <a:fld id="{99E318F6-FD34-4BE1-829B-78C20CA5A86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7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DECOLORED2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E46C0A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5AF3365-24D4-4053-B1A9-B0993F7A91F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accent6">
                    <a:lumMod val="75000"/>
                  </a:schemeClr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8" r:id="rId1"/>
    <p:sldLayoutId id="2147484496" r:id="rId2"/>
    <p:sldLayoutId id="2147484509" r:id="rId3"/>
    <p:sldLayoutId id="2147484510" r:id="rId4"/>
    <p:sldLayoutId id="2147484511" r:id="rId5"/>
    <p:sldLayoutId id="2147484512" r:id="rId6"/>
    <p:sldLayoutId id="2147484513" r:id="rId7"/>
    <p:sldLayoutId id="2147484514" r:id="rId8"/>
    <p:sldLayoutId id="2147484515" r:id="rId9"/>
    <p:sldLayoutId id="2147484516" r:id="rId10"/>
    <p:sldLayoutId id="2147484517" r:id="rId11"/>
    <p:sldLayoutId id="2147484518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125" y="1538288"/>
            <a:ext cx="8415338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75650" y="6513513"/>
            <a:ext cx="312738" cy="21590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0A6221B-A242-44B8-B238-948450578A8B}" type="slidenum">
              <a:rPr lang="en-US" sz="800" smtClean="0"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latin typeface="+mn-lt"/>
              <a:cs typeface="+mn-cs"/>
            </a:endParaRPr>
          </a:p>
        </p:txBody>
      </p:sp>
      <p:sp>
        <p:nvSpPr>
          <p:cNvPr id="3076" name="Title Placeholder 1"/>
          <p:cNvSpPr>
            <a:spLocks noGrp="1"/>
          </p:cNvSpPr>
          <p:nvPr>
            <p:ph type="title"/>
          </p:nvPr>
        </p:nvSpPr>
        <p:spPr bwMode="auto">
          <a:xfrm>
            <a:off x="365125" y="393202"/>
            <a:ext cx="8415338" cy="47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5" y="6610350"/>
            <a:ext cx="80137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6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9" r:id="rId1"/>
    <p:sldLayoutId id="2147484520" r:id="rId2"/>
    <p:sldLayoutId id="2147484521" r:id="rId3"/>
    <p:sldLayoutId id="2147484522" r:id="rId4"/>
    <p:sldLayoutId id="2147484523" r:id="rId5"/>
  </p:sldLayoutIdLst>
  <p:hf sldNum="0" hd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6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9pPr>
    </p:titleStyle>
    <p:bodyStyle>
      <a:lvl1pPr marL="171450" indent="-171450" algn="l" rtl="0" fontAlgn="base">
        <a:lnSpc>
          <a:spcPct val="95000"/>
        </a:lnSpc>
        <a:spcBef>
          <a:spcPts val="12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400050" indent="-171450" algn="l" rtl="0" fontAlgn="base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71500" indent="-114300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rgbClr val="404040"/>
        </a:buClr>
        <a:buFont typeface="Arial" charset="0"/>
        <a:buChar char="-"/>
        <a:defRPr sz="1600" kern="1200">
          <a:solidFill>
            <a:srgbClr val="404040"/>
          </a:solidFill>
          <a:latin typeface="+mn-lt"/>
          <a:ea typeface="+mn-ea"/>
          <a:cs typeface="+mn-cs"/>
        </a:defRPr>
      </a:lvl3pPr>
      <a:lvl4pPr marL="742950" indent="-114300" algn="l" rtl="0" fontAlgn="base">
        <a:lnSpc>
          <a:spcPct val="95000"/>
        </a:lnSpc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14400" indent="-114300" algn="l" rtl="0" fontAlgn="base">
        <a:lnSpc>
          <a:spcPct val="95000"/>
        </a:lnSpc>
        <a:spcBef>
          <a:spcPct val="20000"/>
        </a:spcBef>
        <a:spcAft>
          <a:spcPct val="0"/>
        </a:spcAft>
        <a:buFont typeface="Arial" charset="0"/>
        <a:buChar char="-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98500" y="866038"/>
            <a:ext cx="7747000" cy="2223686"/>
          </a:xfrm>
        </p:spPr>
        <p:txBody>
          <a:bodyPr/>
          <a:lstStyle/>
          <a:p>
            <a:pPr eaLnBrk="1" hangingPunct="1"/>
            <a:r>
              <a:rPr lang="en-US" altLang="en-US" sz="3400" dirty="0"/>
              <a:t>Java Programming, 9e</a:t>
            </a:r>
            <a:br>
              <a:rPr lang="en-US" altLang="en-US" sz="3400" dirty="0"/>
            </a:br>
            <a:r>
              <a:rPr lang="en-US" altLang="en-US" sz="3400" dirty="0"/>
              <a:t/>
            </a:r>
            <a:br>
              <a:rPr lang="en-US" altLang="en-US" sz="3400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400" dirty="0"/>
              <a:t>Chapter </a:t>
            </a:r>
            <a:r>
              <a:rPr lang="en-US" altLang="en-US" dirty="0"/>
              <a:t>3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99411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Using Methods, Classes, </a:t>
            </a:r>
            <a:br>
              <a:rPr lang="en-US" altLang="en-US" dirty="0"/>
            </a:br>
            <a:r>
              <a:rPr lang="en-US" altLang="en-US" dirty="0"/>
              <a:t>and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300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1631216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 be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, or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package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 access allows use by any other class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Also called access modifiers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Methods most commonly use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 access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Access Specifiers (1 of 2)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Figure 3-7: Access specifiers for two method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21" y="1493044"/>
            <a:ext cx="8297759" cy="3871912"/>
          </a:xfrm>
        </p:spPr>
      </p:pic>
      <p:sp>
        <p:nvSpPr>
          <p:cNvPr id="41987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Access Specifiers (2 of 2)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Describes the type of data the method sends back to the calling method</a:t>
            </a:r>
          </a:p>
          <a:p>
            <a:r>
              <a:rPr lang="en-US" altLang="en-US" dirty="0" smtClean="0"/>
              <a:t>If no data is returned to the method, the return value is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void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Return Type (1 of 2)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Figure 3-8: Return types for two method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12" y="1895147"/>
            <a:ext cx="6923576" cy="3067706"/>
          </a:xfrm>
        </p:spPr>
      </p:pic>
      <p:sp>
        <p:nvSpPr>
          <p:cNvPr id="44035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Return Type (2 of 2)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Can be any legal identifier </a:t>
            </a:r>
          </a:p>
          <a:p>
            <a:pPr lvl="1"/>
            <a:r>
              <a:rPr lang="en-US" altLang="en-US" dirty="0" smtClean="0"/>
              <a:t>Must be one word</a:t>
            </a:r>
          </a:p>
          <a:p>
            <a:pPr lvl="1"/>
            <a:r>
              <a:rPr lang="en-US" altLang="en-US" dirty="0" smtClean="0"/>
              <a:t>No embedded spaces</a:t>
            </a:r>
          </a:p>
          <a:p>
            <a:pPr lvl="1"/>
            <a:r>
              <a:rPr lang="en-US" altLang="en-US" dirty="0" smtClean="0"/>
              <a:t>Cannot be a Java keyword</a:t>
            </a:r>
          </a:p>
          <a:p>
            <a:pPr lvl="1"/>
            <a:endParaRPr lang="en-US" altLang="en-US" dirty="0" smtClean="0"/>
          </a:p>
        </p:txBody>
      </p:sp>
      <p:sp>
        <p:nvSpPr>
          <p:cNvPr id="45059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Method Name (1 of 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Figure 3-9: Identifiers for two method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93" y="2151063"/>
            <a:ext cx="7591814" cy="2555875"/>
          </a:xfrm>
        </p:spPr>
      </p:pic>
      <p:sp>
        <p:nvSpPr>
          <p:cNvPr id="46083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Method Name (2 of 2)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2347912"/>
          </a:xfrm>
        </p:spPr>
        <p:txBody>
          <a:bodyPr/>
          <a:lstStyle/>
          <a:p>
            <a:r>
              <a:rPr lang="en-US" altLang="en-US" dirty="0" smtClean="0"/>
              <a:t>Every method header contains a set of parentheses that follow the identifier</a:t>
            </a:r>
          </a:p>
          <a:p>
            <a:r>
              <a:rPr lang="en-US" altLang="en-US" dirty="0" smtClean="0"/>
              <a:t>May contain data to be sent to the method</a:t>
            </a:r>
          </a:p>
          <a:p>
            <a:r>
              <a:rPr lang="en-US" altLang="en-US" b="1" dirty="0" smtClean="0"/>
              <a:t>Fully qualified identifier</a:t>
            </a:r>
          </a:p>
          <a:p>
            <a:pPr lvl="1"/>
            <a:r>
              <a:rPr lang="en-US" altLang="en-US" dirty="0" smtClean="0"/>
              <a:t>A complete name that includes the class</a:t>
            </a:r>
          </a:p>
        </p:txBody>
      </p:sp>
      <p:sp>
        <p:nvSpPr>
          <p:cNvPr id="47107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Parentheses (1 of 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Figure 3-10: Parentheses and their contents for two method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844456"/>
            <a:ext cx="6934200" cy="3169089"/>
          </a:xfrm>
        </p:spPr>
      </p:pic>
      <p:sp>
        <p:nvSpPr>
          <p:cNvPr id="48131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Parentheses (2 of 2)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3567112"/>
          </a:xfrm>
        </p:spPr>
        <p:txBody>
          <a:bodyPr/>
          <a:lstStyle/>
          <a:p>
            <a:r>
              <a:rPr lang="en-US" altLang="en-US" b="1" dirty="0" smtClean="0"/>
              <a:t>Arguments</a:t>
            </a:r>
          </a:p>
          <a:p>
            <a:pPr lvl="1"/>
            <a:r>
              <a:rPr lang="en-US" altLang="en-US" dirty="0" smtClean="0"/>
              <a:t>Data items you use in a call to a method</a:t>
            </a:r>
          </a:p>
          <a:p>
            <a:r>
              <a:rPr lang="en-US" altLang="en-US" b="1" dirty="0" smtClean="0"/>
              <a:t>Parameters</a:t>
            </a:r>
          </a:p>
          <a:p>
            <a:pPr lvl="1"/>
            <a:r>
              <a:rPr lang="en-US" altLang="en-US" dirty="0" smtClean="0"/>
              <a:t>Data items received by the method</a:t>
            </a:r>
          </a:p>
          <a:p>
            <a:r>
              <a:rPr lang="en-US" altLang="en-US" b="1" dirty="0" smtClean="0"/>
              <a:t>Implementation hiding</a:t>
            </a:r>
          </a:p>
          <a:p>
            <a:pPr lvl="1"/>
            <a:r>
              <a:rPr lang="en-US" altLang="en-US" dirty="0" smtClean="0"/>
              <a:t>Encapsulation of method details within a class</a:t>
            </a:r>
          </a:p>
          <a:p>
            <a:pPr lvl="1"/>
            <a:r>
              <a:rPr lang="en-US" altLang="en-US" dirty="0" smtClean="0"/>
              <a:t>The calling method needs to understand only the interface to the called method</a:t>
            </a:r>
          </a:p>
          <a:p>
            <a:pPr lvl="1"/>
            <a:r>
              <a:rPr lang="en-US" altLang="en-US" b="1" dirty="0" smtClean="0"/>
              <a:t>Interface</a:t>
            </a:r>
          </a:p>
          <a:p>
            <a:pPr lvl="2"/>
            <a:r>
              <a:rPr lang="en-US" altLang="en-US" dirty="0" smtClean="0"/>
              <a:t>The only part of a method that the client sees or with which it interacts</a:t>
            </a:r>
          </a:p>
          <a:p>
            <a:endParaRPr lang="en-US" altLang="en-US" dirty="0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Adding Parameters to Methods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957512"/>
          </a:xfrm>
        </p:spPr>
        <p:txBody>
          <a:bodyPr/>
          <a:lstStyle/>
          <a:p>
            <a:r>
              <a:rPr lang="en-US" altLang="en-US" dirty="0" smtClean="0"/>
              <a:t>Define the following:</a:t>
            </a:r>
          </a:p>
          <a:p>
            <a:pPr lvl="1"/>
            <a:r>
              <a:rPr lang="en-US" altLang="en-US" dirty="0" smtClean="0"/>
              <a:t>Optional access specifiers</a:t>
            </a:r>
          </a:p>
          <a:p>
            <a:pPr lvl="1"/>
            <a:r>
              <a:rPr lang="en-US" altLang="en-US" dirty="0" smtClean="0"/>
              <a:t>Return type for the method</a:t>
            </a:r>
          </a:p>
          <a:p>
            <a:pPr lvl="1"/>
            <a:r>
              <a:rPr lang="en-US" altLang="en-US" dirty="0" smtClean="0"/>
              <a:t>Method name</a:t>
            </a:r>
          </a:p>
          <a:p>
            <a:pPr lvl="1"/>
            <a:r>
              <a:rPr lang="en-US" altLang="en-US" dirty="0" smtClean="0"/>
              <a:t>Parameter type</a:t>
            </a:r>
          </a:p>
          <a:p>
            <a:pPr lvl="1"/>
            <a:r>
              <a:rPr lang="en-US" altLang="en-US" dirty="0" smtClean="0"/>
              <a:t>Local name for the parameter</a:t>
            </a:r>
          </a:p>
          <a:p>
            <a:pPr lvl="1"/>
            <a:endParaRPr lang="en-US" altLang="en-US" b="1" dirty="0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Creating a Method That Receives a Single Parameter (1 of 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4756150"/>
          </a:xfrm>
        </p:spPr>
        <p:txBody>
          <a:bodyPr/>
          <a:lstStyle/>
          <a:p>
            <a:r>
              <a:rPr lang="en-US" altLang="en-US" dirty="0" smtClean="0"/>
              <a:t>Describe method calls and placement</a:t>
            </a:r>
          </a:p>
          <a:p>
            <a:r>
              <a:rPr lang="en-US" altLang="en-US" dirty="0" smtClean="0"/>
              <a:t>Identify the parts of a method</a:t>
            </a:r>
          </a:p>
          <a:p>
            <a:r>
              <a:rPr lang="en-US" altLang="en-US" dirty="0" smtClean="0"/>
              <a:t>Add parameters to methods</a:t>
            </a:r>
          </a:p>
          <a:p>
            <a:r>
              <a:rPr lang="en-US" altLang="en-US" dirty="0" smtClean="0"/>
              <a:t>Create methods that return values</a:t>
            </a:r>
          </a:p>
          <a:p>
            <a:r>
              <a:rPr lang="en-US" altLang="en-US" dirty="0" smtClean="0"/>
              <a:t>Learn about classes and objects</a:t>
            </a:r>
          </a:p>
          <a:p>
            <a:r>
              <a:rPr lang="en-US" altLang="en-US" dirty="0" smtClean="0"/>
              <a:t>Create a class</a:t>
            </a:r>
          </a:p>
          <a:p>
            <a:r>
              <a:rPr lang="en-US" altLang="en-US" dirty="0" smtClean="0"/>
              <a:t>Create instance methods in a class</a:t>
            </a:r>
          </a:p>
          <a:p>
            <a:r>
              <a:rPr lang="en-US" altLang="en-US" dirty="0" smtClean="0"/>
              <a:t>Declare objects and use their methods</a:t>
            </a:r>
          </a:p>
          <a:p>
            <a:r>
              <a:rPr lang="en-US" altLang="en-US" dirty="0" smtClean="0"/>
              <a:t>Create constructors</a:t>
            </a:r>
          </a:p>
          <a:p>
            <a:r>
              <a:rPr lang="en-US" altLang="en-US" dirty="0" smtClean="0"/>
              <a:t>Appreciate classes as data types</a:t>
            </a:r>
          </a:p>
          <a:p>
            <a:endParaRPr lang="en-US" altLang="en-US" dirty="0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Objectives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Figure 3-13: The calculateGross() method with a parameter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853" y="1676400"/>
            <a:ext cx="6114294" cy="3505200"/>
          </a:xfrm>
        </p:spPr>
      </p:pic>
      <p:sp>
        <p:nvSpPr>
          <p:cNvPr id="51203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Creating a Method That Receives a Single Parameter (2 of 4)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2652712"/>
          </a:xfrm>
        </p:spPr>
        <p:txBody>
          <a:bodyPr/>
          <a:lstStyle/>
          <a:p>
            <a:r>
              <a:rPr lang="en-US" altLang="en-US" dirty="0" smtClean="0"/>
              <a:t>Local variable</a:t>
            </a:r>
          </a:p>
          <a:p>
            <a:pPr lvl="1"/>
            <a:r>
              <a:rPr lang="en-US" altLang="en-US" dirty="0" smtClean="0"/>
              <a:t>Known only within the boundaries of the method</a:t>
            </a:r>
          </a:p>
          <a:p>
            <a:pPr lvl="1"/>
            <a:r>
              <a:rPr lang="en-US" altLang="en-US" dirty="0" smtClean="0"/>
              <a:t>Each time the method executes:</a:t>
            </a:r>
          </a:p>
          <a:p>
            <a:pPr lvl="2"/>
            <a:r>
              <a:rPr lang="en-US" altLang="en-US" dirty="0" smtClean="0"/>
              <a:t>The variable is redeclared</a:t>
            </a:r>
          </a:p>
          <a:p>
            <a:pPr lvl="2"/>
            <a:r>
              <a:rPr lang="en-US" altLang="en-US" dirty="0" smtClean="0"/>
              <a:t>A new memory location large enough to hold the type is set up and named</a:t>
            </a:r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522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Creating a Method That Receives a Single Parameter (3 of 4)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Figure 3-14: The DemoGrossPay class with a main() method that calls the calculateGross() method three time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323739"/>
            <a:ext cx="6172200" cy="4210523"/>
          </a:xfrm>
        </p:spPr>
      </p:pic>
      <p:sp>
        <p:nvSpPr>
          <p:cNvPr id="53251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Creating a Method That Receives a Single Parameter (4 of 4)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4104200"/>
          </a:xfrm>
        </p:spPr>
        <p:txBody>
          <a:bodyPr/>
          <a:lstStyle/>
          <a:p>
            <a:r>
              <a:rPr lang="en-US" altLang="en-US" dirty="0" smtClean="0"/>
              <a:t>A method can require more than one parameter</a:t>
            </a:r>
          </a:p>
          <a:p>
            <a:r>
              <a:rPr lang="en-US" altLang="en-US" dirty="0" smtClean="0"/>
              <a:t>List the arguments within the call to the method </a:t>
            </a:r>
          </a:p>
          <a:p>
            <a:pPr lvl="1"/>
            <a:r>
              <a:rPr lang="en-US" altLang="en-US" dirty="0" smtClean="0"/>
              <a:t>Separate with commas</a:t>
            </a:r>
          </a:p>
          <a:p>
            <a:r>
              <a:rPr lang="en-US" altLang="en-US" dirty="0" smtClean="0"/>
              <a:t>Call a method</a:t>
            </a:r>
          </a:p>
          <a:p>
            <a:pPr lvl="1"/>
            <a:r>
              <a:rPr lang="en-US" altLang="en-US" dirty="0" smtClean="0"/>
              <a:t>Arguments sent to the method must match the parameters listed in the method declaration by:</a:t>
            </a:r>
          </a:p>
          <a:p>
            <a:pPr lvl="2"/>
            <a:r>
              <a:rPr lang="en-US" altLang="en-US" dirty="0" smtClean="0"/>
              <a:t>Number </a:t>
            </a:r>
          </a:p>
          <a:p>
            <a:pPr lvl="2"/>
            <a:r>
              <a:rPr lang="en-US" altLang="en-US" dirty="0" smtClean="0"/>
              <a:t>Type</a:t>
            </a:r>
            <a:endParaRPr lang="en-US" altLang="en-US" dirty="0"/>
          </a:p>
          <a:p>
            <a:r>
              <a:rPr lang="en-US" altLang="en-US" dirty="0" smtClean="0"/>
              <a:t>Method </a:t>
            </a:r>
            <a:r>
              <a:rPr lang="en-US" altLang="en-US" b="1" dirty="0" smtClean="0"/>
              <a:t>signature</a:t>
            </a:r>
          </a:p>
          <a:p>
            <a:pPr lvl="1"/>
            <a:r>
              <a:rPr lang="en-US" altLang="en-US" dirty="0" smtClean="0"/>
              <a:t>Method name</a:t>
            </a:r>
          </a:p>
          <a:p>
            <a:pPr lvl="1"/>
            <a:r>
              <a:rPr lang="en-US" altLang="en-US" dirty="0" smtClean="0"/>
              <a:t>Number, types, and order of the arguments</a:t>
            </a:r>
          </a:p>
          <a:p>
            <a:pPr lvl="2"/>
            <a:endParaRPr lang="en-US" altLang="en-US" dirty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Creating a Method That Requires Multiple Parameters (1 of 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Figure 3-16: The calculateGross() method that accepts two parameter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67" y="1873385"/>
            <a:ext cx="7378466" cy="3111230"/>
          </a:xfrm>
        </p:spPr>
      </p:pic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Creating a Method That Requires Multiple Parameters (2 of 2)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3338512"/>
          </a:xfrm>
        </p:spPr>
        <p:txBody>
          <a:bodyPr/>
          <a:lstStyle/>
          <a:p>
            <a:r>
              <a:rPr lang="en-US" altLang="en-US" b="1" dirty="0" smtClean="0">
                <a:latin typeface="Courier New" pitchFamily="49" charset="0"/>
              </a:rPr>
              <a:t>return</a:t>
            </a:r>
            <a:r>
              <a:rPr lang="en-US" altLang="en-US" b="1" dirty="0" smtClean="0"/>
              <a:t> statement</a:t>
            </a:r>
            <a:r>
              <a:rPr lang="en-US" altLang="en-US" dirty="0" smtClean="0"/>
              <a:t> </a:t>
            </a:r>
          </a:p>
          <a:p>
            <a:pPr lvl="1"/>
            <a:r>
              <a:rPr lang="en-US" altLang="en-US" dirty="0" smtClean="0"/>
              <a:t>Causes a value to be sent from the called method back to the calling method</a:t>
            </a:r>
          </a:p>
          <a:p>
            <a:r>
              <a:rPr lang="en-US" altLang="en-US" dirty="0" smtClean="0"/>
              <a:t>The return type can be any type used in Java</a:t>
            </a:r>
          </a:p>
          <a:p>
            <a:pPr lvl="1"/>
            <a:r>
              <a:rPr lang="en-US" altLang="en-US" dirty="0" smtClean="0"/>
              <a:t>Primitive types</a:t>
            </a:r>
          </a:p>
          <a:p>
            <a:pPr lvl="1"/>
            <a:r>
              <a:rPr lang="en-US" altLang="en-US" dirty="0" smtClean="0"/>
              <a:t>Class types</a:t>
            </a:r>
          </a:p>
          <a:p>
            <a:pPr lvl="1"/>
            <a:r>
              <a:rPr lang="en-US" altLang="en-US" dirty="0" smtClean="0">
                <a:latin typeface="Courier New" pitchFamily="49" charset="0"/>
              </a:rPr>
              <a:t>void</a:t>
            </a:r>
          </a:p>
          <a:p>
            <a:pPr lvl="2"/>
            <a:r>
              <a:rPr lang="en-US" altLang="en-US" dirty="0" smtClean="0"/>
              <a:t>Returns nothing</a:t>
            </a:r>
          </a:p>
          <a:p>
            <a:r>
              <a:rPr lang="en-US" altLang="en-US" b="1" dirty="0" smtClean="0"/>
              <a:t>Method’s type</a:t>
            </a:r>
          </a:p>
          <a:p>
            <a:pPr lvl="1"/>
            <a:r>
              <a:rPr lang="en-US" altLang="en-US" dirty="0" smtClean="0"/>
              <a:t>A method’s return type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Creating Methods That Return Values (1 of 3)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Figure 3-17: A version of the calculateGross() method that returns a double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06" y="1998663"/>
            <a:ext cx="7592189" cy="2860675"/>
          </a:xfrm>
        </p:spPr>
      </p:pic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0946"/>
            <a:ext cx="8026400" cy="287771"/>
          </a:xfrm>
        </p:spPr>
        <p:txBody>
          <a:bodyPr/>
          <a:lstStyle/>
          <a:p>
            <a:r>
              <a:rPr lang="en-US" altLang="en-US" dirty="0" smtClean="0"/>
              <a:t>Creating Methods That Return Values (2 of 3)</a:t>
            </a:r>
            <a:endParaRPr lang="en-US" altLang="en-US" dirty="0" smtClean="0">
              <a:latin typeface="Courier New" pitchFamily="49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/>
              <a:t>Unreachable statements</a:t>
            </a:r>
            <a:r>
              <a:rPr lang="en-US" altLang="en-US" dirty="0" smtClean="0"/>
              <a:t> (</a:t>
            </a:r>
            <a:r>
              <a:rPr lang="en-US" altLang="en-US" b="1" dirty="0" smtClean="0"/>
              <a:t>dead code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Logical flow leaves the method at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dirty="0" smtClean="0"/>
              <a:t> statement</a:t>
            </a:r>
          </a:p>
          <a:p>
            <a:pPr lvl="1"/>
            <a:r>
              <a:rPr lang="en-US" altLang="en-US" dirty="0" smtClean="0"/>
              <a:t>Can never execute</a:t>
            </a:r>
          </a:p>
          <a:p>
            <a:pPr lvl="2"/>
            <a:r>
              <a:rPr lang="en-US" altLang="en-US" dirty="0" smtClean="0"/>
              <a:t>Causes a compiler error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Creating Methods That Return Values (3 of 3)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Any method might call any number of other methods</a:t>
            </a:r>
          </a:p>
          <a:p>
            <a:r>
              <a:rPr lang="en-US" altLang="en-US" dirty="0" smtClean="0"/>
              <a:t>Method acts as a </a:t>
            </a:r>
            <a:r>
              <a:rPr lang="en-US" altLang="en-US" b="1" dirty="0" smtClean="0"/>
              <a:t>black box</a:t>
            </a:r>
          </a:p>
          <a:p>
            <a:pPr lvl="1"/>
            <a:r>
              <a:rPr lang="en-US" altLang="en-US" dirty="0" smtClean="0"/>
              <a:t>Do not need to know how it works</a:t>
            </a:r>
          </a:p>
          <a:p>
            <a:pPr lvl="1"/>
            <a:r>
              <a:rPr lang="en-US" altLang="en-US" dirty="0" smtClean="0"/>
              <a:t>Just call and use the result</a:t>
            </a:r>
          </a:p>
        </p:txBody>
      </p:sp>
      <p:sp>
        <p:nvSpPr>
          <p:cNvPr id="61443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Chaining Method Calls (1 of 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Figure 3-18: The calculateNetPay() method calling two other method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31" y="1866900"/>
            <a:ext cx="7538939" cy="3124200"/>
          </a:xfrm>
        </p:spPr>
      </p:pic>
      <p:sp>
        <p:nvSpPr>
          <p:cNvPr id="62467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Chaining Method Calls (2 of 2)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3795712"/>
          </a:xfrm>
        </p:spPr>
        <p:txBody>
          <a:bodyPr/>
          <a:lstStyle/>
          <a:p>
            <a:r>
              <a:rPr lang="en-US" altLang="en-US" b="1" dirty="0" smtClean="0"/>
              <a:t>Method</a:t>
            </a:r>
            <a:r>
              <a:rPr lang="en-US" altLang="en-US" dirty="0" smtClean="0"/>
              <a:t> </a:t>
            </a:r>
          </a:p>
          <a:p>
            <a:pPr lvl="1"/>
            <a:r>
              <a:rPr lang="en-US" altLang="en-US" dirty="0" smtClean="0"/>
              <a:t>A program module </a:t>
            </a:r>
          </a:p>
          <a:p>
            <a:pPr lvl="1"/>
            <a:r>
              <a:rPr lang="en-US" altLang="en-US" dirty="0" smtClean="0"/>
              <a:t>Contains a series of statements </a:t>
            </a:r>
          </a:p>
          <a:p>
            <a:pPr lvl="1"/>
            <a:r>
              <a:rPr lang="en-US" altLang="en-US" dirty="0" smtClean="0"/>
              <a:t>Carries out a task</a:t>
            </a:r>
          </a:p>
          <a:p>
            <a:r>
              <a:rPr lang="en-US" altLang="en-US" dirty="0" smtClean="0"/>
              <a:t>Execute a method</a:t>
            </a:r>
          </a:p>
          <a:p>
            <a:pPr lvl="1"/>
            <a:r>
              <a:rPr lang="en-US" altLang="en-US" b="1" dirty="0" smtClean="0"/>
              <a:t>Invoke</a:t>
            </a:r>
            <a:r>
              <a:rPr lang="en-US" altLang="en-US" dirty="0" smtClean="0"/>
              <a:t> or </a:t>
            </a:r>
            <a:r>
              <a:rPr lang="en-US" altLang="en-US" b="1" dirty="0" smtClean="0"/>
              <a:t>call</a:t>
            </a:r>
            <a:r>
              <a:rPr lang="en-US" altLang="en-US" dirty="0" smtClean="0"/>
              <a:t> from another method</a:t>
            </a:r>
          </a:p>
          <a:p>
            <a:r>
              <a:rPr lang="en-US" altLang="en-US" b="1" dirty="0" smtClean="0"/>
              <a:t>Calling method</a:t>
            </a:r>
            <a:r>
              <a:rPr lang="en-US" altLang="en-US" dirty="0" smtClean="0"/>
              <a:t> (</a:t>
            </a:r>
            <a:r>
              <a:rPr lang="en-US" altLang="en-US" b="1" dirty="0" smtClean="0"/>
              <a:t>client method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Makes a </a:t>
            </a:r>
            <a:r>
              <a:rPr lang="en-US" altLang="en-US" b="1" dirty="0" smtClean="0"/>
              <a:t>method call</a:t>
            </a:r>
          </a:p>
          <a:p>
            <a:r>
              <a:rPr lang="en-US" altLang="en-US" b="1" dirty="0" smtClean="0"/>
              <a:t>Called method</a:t>
            </a:r>
          </a:p>
          <a:p>
            <a:pPr lvl="1"/>
            <a:r>
              <a:rPr lang="en-US" altLang="en-US" dirty="0" smtClean="0"/>
              <a:t>Invoked by a calling method</a:t>
            </a:r>
          </a:p>
          <a:p>
            <a:endParaRPr lang="en-US" altLang="en-US" dirty="0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Understanding Method Calls and Placement (1 of 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4176528"/>
          </a:xfrm>
        </p:spPr>
        <p:txBody>
          <a:bodyPr/>
          <a:lstStyle/>
          <a:p>
            <a:r>
              <a:rPr lang="en-US" altLang="en-US" dirty="0" smtClean="0"/>
              <a:t>Every object is a member of a class</a:t>
            </a:r>
          </a:p>
          <a:p>
            <a:r>
              <a:rPr lang="en-US" altLang="en-US" b="1" dirty="0" smtClean="0"/>
              <a:t>Is-a relationships</a:t>
            </a:r>
          </a:p>
          <a:p>
            <a:pPr lvl="1"/>
            <a:r>
              <a:rPr lang="en-US" altLang="en-US" dirty="0" smtClean="0"/>
              <a:t>An object “is a” concrete example of the class</a:t>
            </a:r>
          </a:p>
          <a:p>
            <a:pPr lvl="1"/>
            <a:r>
              <a:rPr lang="en-US" altLang="en-US" dirty="0" smtClean="0"/>
              <a:t>The zoo’s shark “is a”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Fish</a:t>
            </a:r>
          </a:p>
          <a:p>
            <a:r>
              <a:rPr lang="en-US" altLang="en-US" b="1" dirty="0" smtClean="0"/>
              <a:t>Instantiation</a:t>
            </a:r>
          </a:p>
          <a:p>
            <a:pPr lvl="1"/>
            <a:r>
              <a:rPr lang="en-US" altLang="en-US" dirty="0" smtClean="0"/>
              <a:t>Shark is an instantiation of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Fish</a:t>
            </a:r>
            <a:r>
              <a:rPr lang="en-US" altLang="en-US" dirty="0" smtClean="0"/>
              <a:t> class</a:t>
            </a:r>
          </a:p>
          <a:p>
            <a:r>
              <a:rPr lang="en-US" altLang="en-US" dirty="0" smtClean="0"/>
              <a:t>Reusability</a:t>
            </a:r>
          </a:p>
          <a:p>
            <a:r>
              <a:rPr lang="en-US" altLang="en-US" dirty="0"/>
              <a:t>Methods are often called upon to return a piece of information to the source of the request</a:t>
            </a:r>
          </a:p>
          <a:p>
            <a:r>
              <a:rPr lang="en-US" altLang="en-US" b="1" dirty="0"/>
              <a:t>Class client</a:t>
            </a:r>
            <a:r>
              <a:rPr lang="en-US" altLang="en-US" dirty="0"/>
              <a:t> or </a:t>
            </a:r>
            <a:r>
              <a:rPr lang="en-US" altLang="en-US" b="1" dirty="0"/>
              <a:t>class user</a:t>
            </a:r>
          </a:p>
          <a:p>
            <a:pPr lvl="1"/>
            <a:r>
              <a:rPr lang="en-US" altLang="en-US" dirty="0" smtClean="0"/>
              <a:t>An application or a class that instantiates objects of another prewritten class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Learning About Classes and Objects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3109912"/>
          </a:xfrm>
        </p:spPr>
        <p:txBody>
          <a:bodyPr/>
          <a:lstStyle/>
          <a:p>
            <a:r>
              <a:rPr lang="en-US" altLang="en-US" dirty="0" smtClean="0"/>
              <a:t>Assign a name to the class</a:t>
            </a:r>
          </a:p>
          <a:p>
            <a:r>
              <a:rPr lang="en-US" altLang="en-US" dirty="0" smtClean="0"/>
              <a:t>Determine what data and methods will be part of the class</a:t>
            </a:r>
          </a:p>
          <a:p>
            <a:r>
              <a:rPr lang="en-US" altLang="en-US" dirty="0" smtClean="0"/>
              <a:t>Create a class header with three parts:</a:t>
            </a:r>
          </a:p>
          <a:p>
            <a:pPr lvl="1"/>
            <a:r>
              <a:rPr lang="en-US" altLang="en-US" dirty="0" smtClean="0"/>
              <a:t>An optional access modifier</a:t>
            </a:r>
          </a:p>
          <a:p>
            <a:pPr lvl="1"/>
            <a:r>
              <a:rPr lang="en-US" altLang="en-US" dirty="0" smtClean="0"/>
              <a:t>The keyword </a:t>
            </a:r>
            <a:r>
              <a:rPr lang="en-US" altLang="en-US" dirty="0" smtClean="0">
                <a:latin typeface="Courier New" pitchFamily="49" charset="0"/>
              </a:rPr>
              <a:t>class</a:t>
            </a:r>
          </a:p>
          <a:p>
            <a:pPr lvl="1"/>
            <a:r>
              <a:rPr lang="en-US" altLang="en-US" dirty="0" smtClean="0"/>
              <a:t>Any legal identifier for the name of the class</a:t>
            </a:r>
          </a:p>
          <a:p>
            <a:r>
              <a:rPr lang="en-US" altLang="en-US" dirty="0" smtClean="0">
                <a:latin typeface="Courier New" pitchFamily="49" charset="0"/>
              </a:rPr>
              <a:t>public</a:t>
            </a:r>
            <a:r>
              <a:rPr lang="en-US" altLang="en-US" dirty="0" smtClean="0"/>
              <a:t> class</a:t>
            </a:r>
          </a:p>
          <a:p>
            <a:pPr lvl="1"/>
            <a:r>
              <a:rPr lang="en-US" altLang="en-US" dirty="0" smtClean="0"/>
              <a:t>Accessible by all objects</a:t>
            </a: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Creating a Class (1 of 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Figure 3-20: The Employee class with one field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2254813"/>
            <a:ext cx="6324600" cy="2348375"/>
          </a:xfrm>
        </p:spPr>
      </p:pic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Creating a Class (2 of 4)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652712"/>
          </a:xfrm>
        </p:spPr>
        <p:txBody>
          <a:bodyPr/>
          <a:lstStyle/>
          <a:p>
            <a:r>
              <a:rPr lang="en-US" altLang="en-US" b="1" dirty="0" smtClean="0"/>
              <a:t>Extended</a:t>
            </a:r>
          </a:p>
          <a:p>
            <a:pPr lvl="1"/>
            <a:r>
              <a:rPr lang="en-US" altLang="en-US" dirty="0" smtClean="0"/>
              <a:t>To be used as a basis for any other class</a:t>
            </a:r>
          </a:p>
          <a:p>
            <a:r>
              <a:rPr lang="en-US" altLang="en-US" b="1" dirty="0" smtClean="0"/>
              <a:t>Data fields</a:t>
            </a:r>
          </a:p>
          <a:p>
            <a:pPr lvl="1"/>
            <a:r>
              <a:rPr lang="en-US" altLang="en-US" dirty="0" smtClean="0"/>
              <a:t>Variables declared within a class but outside of any method</a:t>
            </a:r>
          </a:p>
          <a:p>
            <a:r>
              <a:rPr lang="en-US" altLang="en-US" b="1" dirty="0" smtClean="0"/>
              <a:t>Instance variables</a:t>
            </a:r>
          </a:p>
          <a:p>
            <a:pPr lvl="1"/>
            <a:r>
              <a:rPr lang="en-US" altLang="en-US" dirty="0" smtClean="0"/>
              <a:t>Nonstatic fields given to each object</a:t>
            </a: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Creating a Class (3 of 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271712"/>
          </a:xfrm>
        </p:spPr>
        <p:txBody>
          <a:bodyPr/>
          <a:lstStyle/>
          <a:p>
            <a:r>
              <a:rPr lang="en-US" altLang="en-US" b="1" dirty="0" smtClean="0"/>
              <a:t>Private access</a:t>
            </a:r>
            <a:r>
              <a:rPr lang="en-US" altLang="en-US" dirty="0" smtClean="0"/>
              <a:t> for fields </a:t>
            </a:r>
          </a:p>
          <a:p>
            <a:pPr lvl="1"/>
            <a:r>
              <a:rPr lang="en-US" altLang="en-US" dirty="0" smtClean="0"/>
              <a:t>No other classes can access the field’s values</a:t>
            </a:r>
          </a:p>
          <a:p>
            <a:pPr lvl="1"/>
            <a:r>
              <a:rPr lang="en-US" altLang="en-US" dirty="0" smtClean="0"/>
              <a:t>Only methods of the same class are allowed to use </a:t>
            </a:r>
            <a:r>
              <a:rPr lang="en-US" altLang="en-US" dirty="0" smtClean="0">
                <a:latin typeface="Courier New" pitchFamily="49" charset="0"/>
              </a:rPr>
              <a:t>private</a:t>
            </a:r>
            <a:r>
              <a:rPr lang="en-US" altLang="en-US" dirty="0" smtClean="0"/>
              <a:t> variables</a:t>
            </a:r>
          </a:p>
          <a:p>
            <a:r>
              <a:rPr lang="en-US" altLang="en-US" b="1" dirty="0" smtClean="0"/>
              <a:t>Information hiding</a:t>
            </a:r>
          </a:p>
          <a:p>
            <a:r>
              <a:rPr lang="en-US" altLang="en-US" dirty="0" smtClean="0"/>
              <a:t>Most class methods are </a:t>
            </a:r>
            <a:r>
              <a:rPr lang="en-US" altLang="en-US" dirty="0" smtClean="0">
                <a:latin typeface="Courier New" pitchFamily="49" charset="0"/>
              </a:rPr>
              <a:t>public</a:t>
            </a:r>
          </a:p>
          <a:p>
            <a:endParaRPr lang="en-US" altLang="en-US" dirty="0" smtClean="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Creating a Class (4 of 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3490912"/>
          </a:xfrm>
        </p:spPr>
        <p:txBody>
          <a:bodyPr/>
          <a:lstStyle/>
          <a:p>
            <a:r>
              <a:rPr lang="en-US" altLang="en-US" dirty="0" smtClean="0"/>
              <a:t>Classes contain methods</a:t>
            </a:r>
          </a:p>
          <a:p>
            <a:pPr lvl="1"/>
            <a:r>
              <a:rPr lang="en-US" altLang="en-US" b="1" dirty="0" smtClean="0"/>
              <a:t>Mutator methods </a:t>
            </a:r>
          </a:p>
          <a:p>
            <a:pPr lvl="2"/>
            <a:r>
              <a:rPr lang="en-US" altLang="en-US" dirty="0" smtClean="0"/>
              <a:t>Set or change field values</a:t>
            </a:r>
          </a:p>
          <a:p>
            <a:pPr lvl="1"/>
            <a:r>
              <a:rPr lang="en-US" altLang="en-US" b="1" dirty="0" smtClean="0"/>
              <a:t>Accessor methods</a:t>
            </a:r>
          </a:p>
          <a:p>
            <a:pPr lvl="2"/>
            <a:r>
              <a:rPr lang="en-US" altLang="en-US" dirty="0" smtClean="0"/>
              <a:t>Retrieve values</a:t>
            </a:r>
          </a:p>
          <a:p>
            <a:pPr lvl="1"/>
            <a:r>
              <a:rPr lang="en-US" altLang="en-US" b="1" dirty="0" smtClean="0"/>
              <a:t>Nonstatic methods</a:t>
            </a:r>
          </a:p>
          <a:p>
            <a:pPr lvl="2"/>
            <a:r>
              <a:rPr lang="en-US" altLang="en-US" b="1" dirty="0" smtClean="0"/>
              <a:t>Instance methods</a:t>
            </a:r>
          </a:p>
          <a:p>
            <a:pPr lvl="2"/>
            <a:r>
              <a:rPr lang="en-US" altLang="en-US" dirty="0" smtClean="0"/>
              <a:t>“Belong” to objects</a:t>
            </a:r>
          </a:p>
          <a:p>
            <a:r>
              <a:rPr lang="en-US" altLang="en-US" dirty="0" smtClean="0"/>
              <a:t>Typically declare nonstatic data fields</a:t>
            </a:r>
          </a:p>
          <a:p>
            <a:r>
              <a:rPr lang="en-US" altLang="en-US" dirty="0" smtClean="0">
                <a:latin typeface="Courier New" pitchFamily="49" charset="0"/>
              </a:rPr>
              <a:t>static</a:t>
            </a:r>
            <a:r>
              <a:rPr lang="en-US" altLang="en-US" dirty="0" smtClean="0"/>
              <a:t> class variables are not instance variables</a:t>
            </a:r>
          </a:p>
          <a:p>
            <a:endParaRPr lang="en-US" altLang="en-US" sz="2400" dirty="0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Creating Instance Methods in a Class (1 of 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smtClean="0"/>
              <a:t>Creating Instance Methods in a Class (2 of 4)</a:t>
            </a:r>
            <a:endParaRPr lang="en-US" alt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160261"/>
              </p:ext>
            </p:extLst>
          </p:nvPr>
        </p:nvGraphicFramePr>
        <p:xfrm>
          <a:off x="381000" y="1219200"/>
          <a:ext cx="8415338" cy="504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69">
                  <a:extLst>
                    <a:ext uri="{9D8B030D-6E8A-4147-A177-3AD203B41FA5}">
                      <a16:colId xmlns:a16="http://schemas.microsoft.com/office/drawing/2014/main" xmlns="" val="1266612191"/>
                    </a:ext>
                  </a:extLst>
                </a:gridCol>
                <a:gridCol w="4207669">
                  <a:extLst>
                    <a:ext uri="{9D8B030D-6E8A-4147-A177-3AD203B41FA5}">
                      <a16:colId xmlns:a16="http://schemas.microsoft.com/office/drawing/2014/main" xmlns="" val="2455899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Table 3-1 Comparison of static and </a:t>
                      </a:r>
                      <a:r>
                        <a:rPr lang="en-US" sz="1200" dirty="0" err="1" smtClean="0"/>
                        <a:t>nonstatic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4954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Static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Nonstatic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00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 Java, static is a keyword. It also can be</a:t>
                      </a:r>
                    </a:p>
                    <a:p>
                      <a:r>
                        <a:rPr lang="en-US" sz="1200" dirty="0" smtClean="0"/>
                        <a:t>used as an adjective.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There is no keyword for </a:t>
                      </a:r>
                      <a:r>
                        <a:rPr lang="en-US" sz="1200" dirty="0" err="1" smtClean="0"/>
                        <a:t>nonstatic</a:t>
                      </a:r>
                      <a:r>
                        <a:rPr lang="en-US" sz="1200" dirty="0" smtClean="0"/>
                        <a:t> items. When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you do not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explicitly declare a field or method to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be static, it is </a:t>
                      </a:r>
                      <a:r>
                        <a:rPr lang="en-US" sz="1200" dirty="0" err="1" smtClean="0"/>
                        <a:t>nonstatic</a:t>
                      </a:r>
                      <a:r>
                        <a:rPr lang="en-US" sz="1200" dirty="0" smtClean="0"/>
                        <a:t> by default.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24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Static fields in a class are called class fields.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Nonstatic</a:t>
                      </a:r>
                      <a:r>
                        <a:rPr lang="en-US" sz="1200" dirty="0" smtClean="0"/>
                        <a:t> fields in a class are called instance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variables.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1995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Static methods in a class are called class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methods.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Nonstatic</a:t>
                      </a:r>
                      <a:r>
                        <a:rPr lang="en-US" sz="1200" dirty="0" smtClean="0"/>
                        <a:t> methods in a class are called instance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methods.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9551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When you use a static field or method, you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do not need to use an object; for example: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err="1" smtClean="0"/>
                        <a:t>JOptionPane.showDialog</a:t>
                      </a:r>
                      <a:r>
                        <a:rPr lang="en-US" sz="1200" dirty="0" smtClean="0"/>
                        <a:t>();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When you use a </a:t>
                      </a:r>
                      <a:r>
                        <a:rPr lang="en-US" sz="1200" dirty="0" err="1" smtClean="0"/>
                        <a:t>nonstatic</a:t>
                      </a:r>
                      <a:r>
                        <a:rPr lang="en-US" sz="1200" dirty="0" smtClean="0"/>
                        <a:t> field or method,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you must use an object; for example: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err="1" smtClean="0"/>
                        <a:t>System.out.println</a:t>
                      </a:r>
                      <a:r>
                        <a:rPr lang="en-US" sz="1200" dirty="0" smtClean="0"/>
                        <a:t>();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293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When you create a class with a static field and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instantiate 100 objects, only one copy of that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field exists in memory.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When you create a class with a </a:t>
                      </a:r>
                      <a:r>
                        <a:rPr lang="en-US" sz="1200" dirty="0" err="1" smtClean="0"/>
                        <a:t>nonstatic</a:t>
                      </a:r>
                      <a:r>
                        <a:rPr lang="en-US" sz="1200" dirty="0" smtClean="0"/>
                        <a:t> field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and instantiate 100 objects, then 100 copies of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that field exist in memory.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428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When you create a static method in a class and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instantiate 100 objects, only one copy of the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method exists in memory and the method does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not receive a this reference.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When you create a </a:t>
                      </a:r>
                      <a:r>
                        <a:rPr lang="en-US" sz="1200" dirty="0" err="1" smtClean="0"/>
                        <a:t>nonstatic</a:t>
                      </a:r>
                      <a:r>
                        <a:rPr lang="en-US" sz="1200" dirty="0" smtClean="0"/>
                        <a:t> method in a class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and instantiate 100 objects, only one copy of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the method exists in memory, but the method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receives a this reference that contains the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address of the object currently using it.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302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Static class variables are not instance variables.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The system allocates memory to hold class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variables once per class, no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matter how many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instances of the class you instantiate. The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system allocates memory for class variables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the first time it encounters a class, and every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instance of a class shares the same copy of any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static class variables.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Instance fields and methods are </a:t>
                      </a:r>
                      <a:r>
                        <a:rPr lang="en-US" sz="1200" dirty="0" err="1" smtClean="0"/>
                        <a:t>nonstatic</a:t>
                      </a:r>
                      <a:r>
                        <a:rPr lang="en-US" sz="1200" dirty="0" smtClean="0"/>
                        <a:t>. The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system allocates a separate memory location for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each </a:t>
                      </a:r>
                      <a:r>
                        <a:rPr lang="en-US" sz="1200" dirty="0" err="1" smtClean="0"/>
                        <a:t>nonstatic</a:t>
                      </a:r>
                      <a:r>
                        <a:rPr lang="en-US" sz="1200" dirty="0" smtClean="0"/>
                        <a:t> field in each instance.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611694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Figure 3-22: Examples of legal and illegal method calls based on combinations of method modifier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600200"/>
            <a:ext cx="3971589" cy="4069744"/>
          </a:xfrm>
        </p:spPr>
      </p:pic>
      <p:sp>
        <p:nvSpPr>
          <p:cNvPr id="71683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Creating Instance Methods in a Class (3 of 4)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Figure 3-23: The Employee class with one field and two method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745705"/>
            <a:ext cx="5562600" cy="3366591"/>
          </a:xfrm>
        </p:spPr>
      </p:pic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Creating Instance Methods in a Class (4 of 4)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3262312"/>
          </a:xfrm>
        </p:spPr>
        <p:txBody>
          <a:bodyPr/>
          <a:lstStyle/>
          <a:p>
            <a:r>
              <a:rPr lang="en-US" altLang="en-US" dirty="0" smtClean="0"/>
              <a:t>Place data fields in logical order </a:t>
            </a:r>
          </a:p>
          <a:p>
            <a:pPr lvl="1"/>
            <a:r>
              <a:rPr lang="en-US" altLang="en-US" dirty="0" smtClean="0"/>
              <a:t>At the beginning of a class</a:t>
            </a:r>
          </a:p>
          <a:p>
            <a:pPr lvl="1"/>
            <a:r>
              <a:rPr lang="en-US" altLang="en-US" dirty="0" smtClean="0"/>
              <a:t>List the fields vertically</a:t>
            </a:r>
          </a:p>
          <a:p>
            <a:r>
              <a:rPr lang="en-US" altLang="en-US" dirty="0" smtClean="0"/>
              <a:t>Data fields and methods may be placed in any order within a class</a:t>
            </a:r>
          </a:p>
          <a:p>
            <a:pPr lvl="1"/>
            <a:r>
              <a:rPr lang="en-US" altLang="en-US" dirty="0" smtClean="0"/>
              <a:t>It’s common to list all data fields first </a:t>
            </a:r>
          </a:p>
          <a:p>
            <a:pPr lvl="1"/>
            <a:r>
              <a:rPr lang="en-US" altLang="en-US" dirty="0" smtClean="0"/>
              <a:t>Names and data types can be seen before reading the methods that use the data fields</a:t>
            </a:r>
          </a:p>
          <a:p>
            <a:pPr lvl="1"/>
            <a:endParaRPr lang="en-US" altLang="en-US" dirty="0" smtClean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Organizing Classes (1 of 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Figure 3-2: The First class with a call to the displayAddress() method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58" y="1998663"/>
            <a:ext cx="6657084" cy="2860675"/>
          </a:xfrm>
        </p:spPr>
      </p:pic>
      <p:sp>
        <p:nvSpPr>
          <p:cNvPr id="348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Understanding Method Calls and Placement (2 of 4)</a:t>
            </a:r>
            <a:endParaRPr lang="en-US" alt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Figure 3-24: An Employee class with several data field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883530"/>
            <a:ext cx="5638800" cy="3090941"/>
          </a:xfrm>
        </p:spPr>
      </p:pic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Organizing Classes (2 of 4)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Figure 3-25 The Employee class with several data fields and corresponding methods (continues)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432" y="1889376"/>
            <a:ext cx="4905136" cy="3079249"/>
          </a:xfrm>
        </p:spPr>
      </p:pic>
      <p:sp>
        <p:nvSpPr>
          <p:cNvPr id="75779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Organizing Classes (3 of 4)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Organizing Classes (4 of 4)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4" name="Content Placeholder 3" descr="Figure 3-25 (continued): The Employee class with several data fields and corresponding method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371392"/>
            <a:ext cx="5715000" cy="4115216"/>
          </a:xfrm>
        </p:spPr>
      </p:pic>
    </p:spTree>
    <p:extLst>
      <p:ext uri="{BB962C8B-B14F-4D97-AF65-F5344CB8AC3E}">
        <p14:creationId xmlns:p14="http://schemas.microsoft.com/office/powerpoint/2010/main" val="248580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3567112"/>
          </a:xfrm>
        </p:spPr>
        <p:txBody>
          <a:bodyPr/>
          <a:lstStyle/>
          <a:p>
            <a:r>
              <a:rPr lang="en-US" altLang="en-US" dirty="0" smtClean="0"/>
              <a:t>Declaring a class does not create any actual objects</a:t>
            </a:r>
          </a:p>
          <a:p>
            <a:r>
              <a:rPr lang="en-US" altLang="en-US" dirty="0" smtClean="0"/>
              <a:t>To create an instance of a class:</a:t>
            </a:r>
          </a:p>
          <a:p>
            <a:pPr lvl="1"/>
            <a:r>
              <a:rPr lang="en-US" altLang="en-US" dirty="0" smtClean="0"/>
              <a:t>Supply a type and an identifier</a:t>
            </a:r>
          </a:p>
          <a:p>
            <a:pPr lvl="1"/>
            <a:r>
              <a:rPr lang="en-US" altLang="en-US" dirty="0" smtClean="0"/>
              <a:t>Allocate computer memory for the object</a:t>
            </a:r>
          </a:p>
          <a:p>
            <a:pPr lvl="1"/>
            <a:r>
              <a:rPr lang="en-US" altLang="en-US" dirty="0" smtClean="0"/>
              <a:t>Use the </a:t>
            </a:r>
            <a:r>
              <a:rPr lang="en-US" altLang="en-US" b="1" dirty="0" smtClean="0">
                <a:latin typeface="Courier New" pitchFamily="49" charset="0"/>
              </a:rPr>
              <a:t>new</a:t>
            </a:r>
            <a:r>
              <a:rPr lang="en-US" altLang="en-US" b="1" dirty="0" smtClean="0"/>
              <a:t> operator</a:t>
            </a:r>
          </a:p>
          <a:p>
            <a:pPr lvl="2"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	Employee someEmployee;</a:t>
            </a:r>
          </a:p>
          <a:p>
            <a:pPr lvl="2"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	someEmployee = new Employee();</a:t>
            </a:r>
          </a:p>
          <a:p>
            <a:pPr lvl="1">
              <a:buFont typeface="Arial" charset="0"/>
              <a:buNone/>
            </a:pPr>
            <a:r>
              <a:rPr lang="en-US" altLang="en-US" dirty="0" smtClean="0"/>
              <a:t>		    or</a:t>
            </a:r>
            <a:r>
              <a:rPr lang="en-US" altLang="en-US" dirty="0" smtClean="0">
                <a:latin typeface="Courier New" pitchFamily="49" charset="0"/>
              </a:rPr>
              <a:t> </a:t>
            </a:r>
          </a:p>
          <a:p>
            <a:pPr lvl="2"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	Employee someEmployee = new Employee();</a:t>
            </a:r>
            <a:endParaRPr lang="en-US" altLang="en-US" dirty="0" smtClean="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Declaring Objects and Using Their Methods (1 of 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3490912"/>
          </a:xfrm>
        </p:spPr>
        <p:txBody>
          <a:bodyPr/>
          <a:lstStyle/>
          <a:p>
            <a:r>
              <a:rPr lang="en-US" altLang="en-US" b="1" dirty="0" smtClean="0"/>
              <a:t>Reference to the object</a:t>
            </a:r>
          </a:p>
          <a:p>
            <a:pPr lvl="1"/>
            <a:r>
              <a:rPr lang="en-US" altLang="en-US" dirty="0" smtClean="0"/>
              <a:t>The name for a memory address where the object is held</a:t>
            </a:r>
          </a:p>
          <a:p>
            <a:r>
              <a:rPr lang="en-US" altLang="en-US" b="1" dirty="0" smtClean="0"/>
              <a:t>Constructor</a:t>
            </a:r>
            <a:r>
              <a:rPr lang="en-US" altLang="en-US" dirty="0" smtClean="0"/>
              <a:t> method</a:t>
            </a:r>
          </a:p>
          <a:p>
            <a:pPr lvl="1"/>
            <a:r>
              <a:rPr lang="en-US" altLang="en-US" dirty="0" smtClean="0"/>
              <a:t>A method that creates and initializes class objects</a:t>
            </a:r>
          </a:p>
          <a:p>
            <a:pPr lvl="1"/>
            <a:r>
              <a:rPr lang="en-US" altLang="en-US" dirty="0" smtClean="0"/>
              <a:t>You can write your own constructor methods</a:t>
            </a:r>
          </a:p>
          <a:p>
            <a:pPr lvl="1"/>
            <a:r>
              <a:rPr lang="en-US" altLang="en-US" dirty="0" smtClean="0"/>
              <a:t>Java writes a constructor when you don’t write one</a:t>
            </a:r>
          </a:p>
          <a:p>
            <a:pPr lvl="1"/>
            <a:r>
              <a:rPr lang="en-US" altLang="en-US" dirty="0" smtClean="0"/>
              <a:t>The name of the constructor is always the same as the name of the class whose objects it constructs</a:t>
            </a:r>
          </a:p>
          <a:p>
            <a:endParaRPr lang="en-US" altLang="en-US" dirty="0" smtClean="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Declaring Objects and Using Their Methods (2 of 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After an object is instantiated, its methods can be accessed using: </a:t>
            </a:r>
          </a:p>
          <a:p>
            <a:pPr lvl="1"/>
            <a:r>
              <a:rPr lang="en-US" altLang="en-US" dirty="0" smtClean="0"/>
              <a:t>The object’s identifier</a:t>
            </a:r>
          </a:p>
          <a:p>
            <a:pPr lvl="1"/>
            <a:r>
              <a:rPr lang="en-US" altLang="en-US" dirty="0" smtClean="0"/>
              <a:t>A dot</a:t>
            </a:r>
          </a:p>
          <a:p>
            <a:pPr lvl="1"/>
            <a:r>
              <a:rPr lang="en-US" altLang="en-US" dirty="0" smtClean="0"/>
              <a:t>A method call</a:t>
            </a: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Declaring Objects and Using Their Methods (3 of 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Figure 3-26: The DeclareTwoEmployees clas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29" y="1866900"/>
            <a:ext cx="5856343" cy="3124200"/>
          </a:xfrm>
        </p:spPr>
      </p:pic>
      <p:sp>
        <p:nvSpPr>
          <p:cNvPr id="79875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Declaring Objects and Using Their Methods (4 of 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3186112"/>
          </a:xfrm>
        </p:spPr>
        <p:txBody>
          <a:bodyPr/>
          <a:lstStyle/>
          <a:p>
            <a:r>
              <a:rPr lang="en-US" altLang="en-US" dirty="0" smtClean="0"/>
              <a:t>Data hiding using encapsulation</a:t>
            </a:r>
          </a:p>
          <a:p>
            <a:pPr lvl="1"/>
            <a:r>
              <a:rPr lang="en-US" altLang="en-US" dirty="0" smtClean="0"/>
              <a:t>Data fields are usually </a:t>
            </a:r>
            <a:r>
              <a:rPr lang="en-US" altLang="en-US" dirty="0" smtClean="0">
                <a:latin typeface="Courier New" pitchFamily="49" charset="0"/>
              </a:rPr>
              <a:t>private</a:t>
            </a:r>
          </a:p>
          <a:p>
            <a:pPr lvl="1"/>
            <a:r>
              <a:rPr lang="en-US" altLang="en-US" dirty="0" smtClean="0"/>
              <a:t>The client application accesses them only through </a:t>
            </a:r>
            <a:r>
              <a:rPr lang="en-US" altLang="en-US" dirty="0" smtClean="0">
                <a:latin typeface="Courier New" pitchFamily="49" charset="0"/>
              </a:rPr>
              <a:t>public</a:t>
            </a:r>
            <a:r>
              <a:rPr lang="en-US" altLang="en-US" dirty="0" smtClean="0"/>
              <a:t> interfaces</a:t>
            </a:r>
          </a:p>
          <a:p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altLang="en-US" dirty="0" smtClean="0"/>
              <a:t> method</a:t>
            </a:r>
          </a:p>
          <a:p>
            <a:pPr lvl="1"/>
            <a:r>
              <a:rPr lang="en-US" altLang="en-US" dirty="0" smtClean="0"/>
              <a:t>Controls the data values used to set a variable</a:t>
            </a:r>
          </a:p>
          <a:p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altLang="en-US" dirty="0" smtClean="0"/>
              <a:t> method</a:t>
            </a:r>
          </a:p>
          <a:p>
            <a:pPr lvl="1"/>
            <a:r>
              <a:rPr lang="en-US" altLang="en-US" dirty="0" smtClean="0"/>
              <a:t>Controls how a value is retrieved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Understanding Data Hiding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30337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	Employee chauffeur = new Employee();</a:t>
            </a:r>
          </a:p>
          <a:p>
            <a:pPr lvl="1"/>
            <a:r>
              <a:rPr lang="en-US" altLang="en-US" dirty="0" smtClean="0"/>
              <a:t>Actually a calling method named </a:t>
            </a:r>
            <a:r>
              <a:rPr lang="en-US" altLang="en-US" dirty="0" smtClean="0">
                <a:latin typeface="Courier New" pitchFamily="49" charset="0"/>
              </a:rPr>
              <a:t>Employee()</a:t>
            </a:r>
            <a:r>
              <a:rPr lang="en-US" altLang="en-US" dirty="0" smtClean="0"/>
              <a:t> </a:t>
            </a:r>
          </a:p>
          <a:p>
            <a:r>
              <a:rPr lang="en-US" altLang="en-US" b="1" dirty="0" smtClean="0"/>
              <a:t>Default constructors </a:t>
            </a:r>
          </a:p>
          <a:p>
            <a:pPr lvl="1"/>
            <a:r>
              <a:rPr lang="en-US" altLang="en-US" dirty="0" smtClean="0"/>
              <a:t>Require no arguments</a:t>
            </a:r>
          </a:p>
          <a:p>
            <a:pPr lvl="1"/>
            <a:r>
              <a:rPr lang="en-US" altLang="en-US" dirty="0" smtClean="0"/>
              <a:t>Created automatically by a Java compiler</a:t>
            </a:r>
          </a:p>
          <a:p>
            <a:pPr lvl="2"/>
            <a:r>
              <a:rPr lang="en-US" altLang="en-US" dirty="0" smtClean="0"/>
              <a:t>For any class</a:t>
            </a:r>
          </a:p>
          <a:p>
            <a:pPr lvl="2"/>
            <a:r>
              <a:rPr lang="en-US" altLang="en-US" dirty="0" smtClean="0"/>
              <a:t>Whenever you do not write a constructor</a:t>
            </a: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An Introduction to Using Constructors (1 of 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957512"/>
          </a:xfrm>
        </p:spPr>
        <p:txBody>
          <a:bodyPr/>
          <a:lstStyle/>
          <a:p>
            <a:r>
              <a:rPr lang="en-US" altLang="en-US" dirty="0" smtClean="0"/>
              <a:t>The default constructor provides specific initial values to an object’s data fields</a:t>
            </a:r>
          </a:p>
          <a:p>
            <a:pPr lvl="1"/>
            <a:r>
              <a:rPr lang="en-US" altLang="en-US" dirty="0" smtClean="0"/>
              <a:t>Numeric fields </a:t>
            </a:r>
          </a:p>
          <a:p>
            <a:pPr lvl="2"/>
            <a:r>
              <a:rPr lang="en-US" altLang="en-US" dirty="0" smtClean="0"/>
              <a:t>Set to 0 (zero)</a:t>
            </a:r>
          </a:p>
          <a:p>
            <a:pPr lvl="1"/>
            <a:r>
              <a:rPr lang="en-US" altLang="en-US" dirty="0" smtClean="0"/>
              <a:t>Character fields </a:t>
            </a:r>
          </a:p>
          <a:p>
            <a:pPr lvl="2"/>
            <a:r>
              <a:rPr lang="en-US" altLang="en-US" dirty="0" smtClean="0"/>
              <a:t>Set to Unicode ‘\u0000’</a:t>
            </a:r>
          </a:p>
          <a:p>
            <a:pPr lvl="1"/>
            <a:r>
              <a:rPr lang="en-US" altLang="en-US" dirty="0" smtClean="0"/>
              <a:t>Boolean fields </a:t>
            </a:r>
          </a:p>
          <a:p>
            <a:pPr lvl="2"/>
            <a:r>
              <a:rPr lang="en-US" altLang="en-US" dirty="0" smtClean="0"/>
              <a:t>Set to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lvl="1"/>
            <a:r>
              <a:rPr lang="en-US" altLang="en-US" dirty="0" smtClean="0"/>
              <a:t>Nonprimitive object fields </a:t>
            </a:r>
          </a:p>
          <a:p>
            <a:pPr lvl="2"/>
            <a:r>
              <a:rPr lang="en-US" altLang="en-US" dirty="0" smtClean="0"/>
              <a:t>Set to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null</a:t>
            </a: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An Introduction to Using Constructors (2 of 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altLang="en-US" dirty="0" smtClean="0">
                <a:cs typeface="Courier New" pitchFamily="49" charset="0"/>
              </a:rPr>
              <a:t> </a:t>
            </a:r>
            <a:r>
              <a:rPr lang="en-US" altLang="en-US" dirty="0" smtClean="0"/>
              <a:t>method executes automatically</a:t>
            </a:r>
          </a:p>
          <a:p>
            <a:r>
              <a:rPr lang="en-US" altLang="en-US" dirty="0" smtClean="0"/>
              <a:t>Other methods are called as needed</a:t>
            </a:r>
          </a:p>
        </p:txBody>
      </p:sp>
      <p:sp>
        <p:nvSpPr>
          <p:cNvPr id="35843" name="Title 4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Understanding Method Calls and Placement (</a:t>
            </a:r>
            <a:r>
              <a:rPr lang="en-US" altLang="en-US" dirty="0"/>
              <a:t>3</a:t>
            </a:r>
            <a:r>
              <a:rPr lang="en-US" altLang="en-US" dirty="0" smtClean="0"/>
              <a:t> of 4)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constructor method:</a:t>
            </a:r>
          </a:p>
          <a:p>
            <a:pPr lvl="1"/>
            <a:r>
              <a:rPr lang="en-US" altLang="en-US" dirty="0" smtClean="0"/>
              <a:t>Must have the same name as the class it constructs</a:t>
            </a:r>
          </a:p>
          <a:p>
            <a:pPr lvl="1"/>
            <a:r>
              <a:rPr lang="en-US" altLang="en-US" dirty="0" smtClean="0"/>
              <a:t>Cannot have a return type</a:t>
            </a:r>
          </a:p>
          <a:p>
            <a:pPr lvl="1"/>
            <a:r>
              <a:rPr lang="en-US" altLang="en-US" dirty="0" smtClean="0">
                <a:latin typeface="Courier New" pitchFamily="49" charset="0"/>
              </a:rPr>
              <a:t>public</a:t>
            </a:r>
            <a:r>
              <a:rPr lang="en-US" altLang="en-US" dirty="0" smtClean="0"/>
              <a:t> access modifier</a:t>
            </a:r>
          </a:p>
          <a:p>
            <a:pPr lvl="1"/>
            <a:endParaRPr lang="en-US" altLang="en-US" dirty="0" smtClean="0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An Introduction to Using Constructors (3 of 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Figure 3-29: The Employee class constructor that assigns a salary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204936"/>
            <a:ext cx="3048000" cy="2448128"/>
          </a:xfrm>
        </p:spPr>
      </p:pic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An Introduction to Using Constructors (4 of 4)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Content Placeholder 2"/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2957512"/>
          </a:xfrm>
        </p:spPr>
        <p:txBody>
          <a:bodyPr/>
          <a:lstStyle/>
          <a:p>
            <a:r>
              <a:rPr lang="en-US" altLang="en-US" dirty="0" smtClean="0"/>
              <a:t>Classes you create become data types</a:t>
            </a:r>
          </a:p>
          <a:p>
            <a:pPr lvl="1"/>
            <a:r>
              <a:rPr lang="en-US" altLang="en-US" dirty="0" smtClean="0"/>
              <a:t>Often referred to as </a:t>
            </a:r>
            <a:r>
              <a:rPr lang="en-US" altLang="en-US" b="1" dirty="0" smtClean="0"/>
              <a:t>abstract data types</a:t>
            </a:r>
            <a:r>
              <a:rPr lang="en-US" altLang="en-US" dirty="0" smtClean="0"/>
              <a:t> (</a:t>
            </a:r>
            <a:r>
              <a:rPr lang="en-US" altLang="en-US" b="1" dirty="0" smtClean="0"/>
              <a:t>ADT</a:t>
            </a:r>
            <a:r>
              <a:rPr lang="en-US" altLang="en-US" dirty="0" smtClean="0"/>
              <a:t>s)</a:t>
            </a:r>
          </a:p>
          <a:p>
            <a:pPr lvl="2"/>
            <a:r>
              <a:rPr lang="en-US" altLang="en-US" dirty="0" smtClean="0"/>
              <a:t>Implementation is hidden and accessed through public methods</a:t>
            </a:r>
          </a:p>
          <a:p>
            <a:pPr lvl="1"/>
            <a:r>
              <a:rPr lang="en-US" altLang="en-US" b="1" dirty="0" smtClean="0"/>
              <a:t>Programmer-defined data type</a:t>
            </a:r>
          </a:p>
          <a:p>
            <a:pPr lvl="2"/>
            <a:r>
              <a:rPr lang="en-US" altLang="en-US" dirty="0" smtClean="0"/>
              <a:t>Not built into the language</a:t>
            </a:r>
          </a:p>
          <a:p>
            <a:r>
              <a:rPr lang="en-US" altLang="en-US" dirty="0" smtClean="0"/>
              <a:t>Declare an object from one of your classes</a:t>
            </a:r>
          </a:p>
          <a:p>
            <a:pPr lvl="1"/>
            <a:r>
              <a:rPr lang="en-US" altLang="en-US" dirty="0" smtClean="0"/>
              <a:t>Provide the type and identifier</a:t>
            </a:r>
          </a:p>
        </p:txBody>
      </p:sp>
      <p:sp>
        <p:nvSpPr>
          <p:cNvPr id="86019" name="Title 1"/>
          <p:cNvSpPr>
            <a:spLocks noGrp="1"/>
          </p:cNvSpPr>
          <p:nvPr>
            <p:ph type="title"/>
          </p:nvPr>
        </p:nvSpPr>
        <p:spPr>
          <a:xfrm>
            <a:off x="762000" y="410946"/>
            <a:ext cx="8026400" cy="287771"/>
          </a:xfrm>
        </p:spPr>
        <p:txBody>
          <a:bodyPr/>
          <a:lstStyle/>
          <a:p>
            <a:r>
              <a:rPr lang="en-US" altLang="en-US" dirty="0" smtClean="0"/>
              <a:t>Understanding That Classes Are Data Types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Content Placeholder 2"/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3186112"/>
          </a:xfrm>
        </p:spPr>
        <p:txBody>
          <a:bodyPr/>
          <a:lstStyle/>
          <a:p>
            <a:r>
              <a:rPr lang="en-US" altLang="en-US" dirty="0" smtClean="0"/>
              <a:t>Don’t place a semicolon at the end of a method header</a:t>
            </a:r>
          </a:p>
          <a:p>
            <a:r>
              <a:rPr lang="en-US" altLang="en-US" dirty="0" smtClean="0"/>
              <a:t>Don’t think “default constructor” means only the automatically supplied constructor</a:t>
            </a:r>
          </a:p>
          <a:p>
            <a:r>
              <a:rPr lang="en-US" altLang="en-US" dirty="0" smtClean="0"/>
              <a:t>Don’t think that a class’s methods must: </a:t>
            </a:r>
          </a:p>
          <a:p>
            <a:pPr lvl="1"/>
            <a:r>
              <a:rPr lang="en-US" altLang="en-US" dirty="0" smtClean="0"/>
              <a:t>Accept its own fields’ values as parameters </a:t>
            </a:r>
          </a:p>
          <a:p>
            <a:pPr lvl="1"/>
            <a:r>
              <a:rPr lang="en-US" altLang="en-US" dirty="0" smtClean="0"/>
              <a:t>Return values to its own fields</a:t>
            </a:r>
          </a:p>
          <a:p>
            <a:r>
              <a:rPr lang="en-US" altLang="en-US" dirty="0" smtClean="0"/>
              <a:t>Don’t create a class method that has a parameter with the same identifier as a class field</a:t>
            </a:r>
          </a:p>
        </p:txBody>
      </p:sp>
      <p:sp>
        <p:nvSpPr>
          <p:cNvPr id="88067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Don’t Do It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3338512"/>
          </a:xfrm>
        </p:spPr>
        <p:txBody>
          <a:bodyPr/>
          <a:lstStyle/>
          <a:p>
            <a:r>
              <a:rPr lang="en-US" altLang="en-US" dirty="0" smtClean="0"/>
              <a:t>Method</a:t>
            </a:r>
          </a:p>
          <a:p>
            <a:pPr lvl="1"/>
            <a:r>
              <a:rPr lang="en-US" altLang="en-US" dirty="0" smtClean="0"/>
              <a:t>A series of statements that carry out a task</a:t>
            </a:r>
          </a:p>
          <a:p>
            <a:pPr lvl="2"/>
            <a:r>
              <a:rPr lang="en-US" altLang="en-US" dirty="0" smtClean="0"/>
              <a:t>A declaration includes the parameter type and local name for a parameter</a:t>
            </a:r>
          </a:p>
          <a:p>
            <a:pPr lvl="2"/>
            <a:r>
              <a:rPr lang="en-US" altLang="en-US" dirty="0" smtClean="0"/>
              <a:t>You can pass multiple arguments to methods</a:t>
            </a:r>
          </a:p>
          <a:p>
            <a:pPr lvl="1"/>
            <a:r>
              <a:rPr lang="en-US" altLang="en-US" dirty="0" smtClean="0"/>
              <a:t>Has a return type</a:t>
            </a:r>
          </a:p>
          <a:p>
            <a:r>
              <a:rPr lang="en-US" altLang="en-US" dirty="0" smtClean="0"/>
              <a:t>Class objects 	</a:t>
            </a:r>
          </a:p>
          <a:p>
            <a:pPr lvl="1"/>
            <a:r>
              <a:rPr lang="en-US" altLang="en-US" dirty="0" smtClean="0"/>
              <a:t>Have attributes and methods associated with them</a:t>
            </a:r>
          </a:p>
          <a:p>
            <a:r>
              <a:rPr lang="en-US" altLang="en-US" dirty="0" smtClean="0"/>
              <a:t>Instantiate objects that are members of a class</a:t>
            </a: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Summary (1 of 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805112"/>
          </a:xfrm>
        </p:spPr>
        <p:txBody>
          <a:bodyPr/>
          <a:lstStyle/>
          <a:p>
            <a:r>
              <a:rPr lang="en-US" altLang="en-US" dirty="0" smtClean="0"/>
              <a:t>Constructor </a:t>
            </a:r>
          </a:p>
          <a:p>
            <a:pPr lvl="1"/>
            <a:r>
              <a:rPr lang="en-US" altLang="en-US" dirty="0" smtClean="0"/>
              <a:t>A method establishes an object and provides specific initial values for an object’s data fields</a:t>
            </a:r>
          </a:p>
          <a:p>
            <a:r>
              <a:rPr lang="en-US" altLang="en-US" dirty="0" smtClean="0"/>
              <a:t>Everything is an object</a:t>
            </a:r>
          </a:p>
          <a:p>
            <a:pPr lvl="1"/>
            <a:r>
              <a:rPr lang="en-US" altLang="en-US" dirty="0" smtClean="0"/>
              <a:t>Every object is a member of a more general class</a:t>
            </a:r>
          </a:p>
          <a:p>
            <a:r>
              <a:rPr lang="en-US" altLang="en-US" dirty="0" smtClean="0"/>
              <a:t>Implementation hiding, or encapsulation</a:t>
            </a:r>
          </a:p>
          <a:p>
            <a:pPr lvl="1"/>
            <a:r>
              <a:rPr lang="en-US" altLang="en-US" dirty="0" smtClean="0">
                <a:latin typeface="Courier New" pitchFamily="49" charset="0"/>
              </a:rPr>
              <a:t>private</a:t>
            </a:r>
            <a:r>
              <a:rPr lang="en-US" altLang="en-US" dirty="0" smtClean="0"/>
              <a:t> data fields</a:t>
            </a:r>
          </a:p>
          <a:p>
            <a:pPr lvl="1"/>
            <a:r>
              <a:rPr lang="en-US" altLang="en-US" dirty="0" smtClean="0">
                <a:latin typeface="Courier New" pitchFamily="49" charset="0"/>
              </a:rPr>
              <a:t>public</a:t>
            </a:r>
            <a:r>
              <a:rPr lang="en-US" altLang="en-US" dirty="0" smtClean="0"/>
              <a:t> access methods</a:t>
            </a: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Summary (2 of 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Figure 3-3: Placement of methods within a clas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617" y="2112963"/>
            <a:ext cx="5646766" cy="2632075"/>
          </a:xfrm>
        </p:spPr>
      </p:pic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Understanding Method Calls and Placement (4 of 4)</a:t>
            </a:r>
            <a:endParaRPr lang="en-US" alt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652712"/>
          </a:xfrm>
        </p:spPr>
        <p:txBody>
          <a:bodyPr/>
          <a:lstStyle/>
          <a:p>
            <a:r>
              <a:rPr lang="en-US" altLang="en-US" dirty="0" smtClean="0"/>
              <a:t>A method must include:</a:t>
            </a:r>
          </a:p>
          <a:p>
            <a:pPr lvl="1"/>
            <a:r>
              <a:rPr lang="en-US" altLang="en-US" b="1" dirty="0" smtClean="0"/>
              <a:t>Method header</a:t>
            </a:r>
          </a:p>
          <a:p>
            <a:pPr lvl="2"/>
            <a:r>
              <a:rPr lang="en-US" altLang="en-US" dirty="0" smtClean="0"/>
              <a:t>Also called a </a:t>
            </a:r>
            <a:r>
              <a:rPr lang="en-US" altLang="en-US" b="1" dirty="0" smtClean="0"/>
              <a:t>declaration</a:t>
            </a:r>
          </a:p>
          <a:p>
            <a:pPr lvl="1"/>
            <a:r>
              <a:rPr lang="en-US" altLang="en-US" b="1" dirty="0" smtClean="0"/>
              <a:t>Method body</a:t>
            </a:r>
          </a:p>
          <a:p>
            <a:pPr lvl="2"/>
            <a:r>
              <a:rPr lang="en-US" altLang="en-US" dirty="0" smtClean="0"/>
              <a:t>Between a pair of curly braces</a:t>
            </a:r>
          </a:p>
          <a:p>
            <a:pPr lvl="2"/>
            <a:r>
              <a:rPr lang="en-US" altLang="en-US" dirty="0" smtClean="0"/>
              <a:t>Contains the statements that carry out the work</a:t>
            </a:r>
          </a:p>
          <a:p>
            <a:pPr lvl="2"/>
            <a:r>
              <a:rPr lang="en-US" altLang="en-US" dirty="0" smtClean="0"/>
              <a:t>Also called </a:t>
            </a:r>
            <a:r>
              <a:rPr lang="en-US" altLang="en-US" b="1" dirty="0" smtClean="0"/>
              <a:t>implementation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Understanding Method Construction (1 of 3)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Understanding Method Construction (2 of 3)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3" name="Content Placeholder 2" descr="Figure 3-6: The headers and bodies of the methods in the First clas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42" y="1988344"/>
            <a:ext cx="6416116" cy="28813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881312"/>
          </a:xfrm>
        </p:spPr>
        <p:txBody>
          <a:bodyPr/>
          <a:lstStyle/>
          <a:p>
            <a:r>
              <a:rPr lang="en-US" altLang="en-US" dirty="0" smtClean="0"/>
              <a:t>The method header contains:</a:t>
            </a:r>
          </a:p>
          <a:p>
            <a:pPr lvl="1"/>
            <a:r>
              <a:rPr lang="en-US" altLang="en-US" dirty="0" smtClean="0"/>
              <a:t>Optional access specifiers</a:t>
            </a:r>
          </a:p>
          <a:p>
            <a:pPr lvl="1"/>
            <a:r>
              <a:rPr lang="en-US" altLang="en-US" dirty="0" smtClean="0"/>
              <a:t>A return type</a:t>
            </a:r>
          </a:p>
          <a:p>
            <a:pPr lvl="1"/>
            <a:r>
              <a:rPr lang="en-US" altLang="en-US" dirty="0" smtClean="0"/>
              <a:t>An identifier</a:t>
            </a:r>
          </a:p>
          <a:p>
            <a:pPr lvl="1"/>
            <a:r>
              <a:rPr lang="en-US" altLang="en-US" dirty="0" smtClean="0"/>
              <a:t>Parentheses</a:t>
            </a:r>
          </a:p>
          <a:p>
            <a:pPr lvl="2"/>
            <a:r>
              <a:rPr lang="en-US" altLang="en-US" dirty="0" smtClean="0"/>
              <a:t>Might contain data to be sent to the method</a:t>
            </a:r>
          </a:p>
          <a:p>
            <a:r>
              <a:rPr lang="en-US" altLang="en-US" dirty="0" smtClean="0"/>
              <a:t>Place the entire method within the class that will use it</a:t>
            </a:r>
          </a:p>
          <a:p>
            <a:pPr lvl="1"/>
            <a:r>
              <a:rPr lang="en-US" altLang="en-US" dirty="0" smtClean="0"/>
              <a:t>Not within any other method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 smtClean="0"/>
              <a:t>Understanding Method Construction (3 of 3)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rrell_Java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arrell_P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Farrell_Java</Template>
  <TotalTime>0</TotalTime>
  <Words>4490</Words>
  <Application>Microsoft Office PowerPoint</Application>
  <PresentationFormat>On-screen Show (4:3)</PresentationFormat>
  <Paragraphs>401</Paragraphs>
  <Slides>55</Slides>
  <Notes>55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55</vt:i4>
      </vt:variant>
    </vt:vector>
  </HeadingPairs>
  <TitlesOfParts>
    <vt:vector size="58" baseType="lpstr">
      <vt:lpstr>Farrell_Java</vt:lpstr>
      <vt:lpstr>1_Farrell_PLD</vt:lpstr>
      <vt:lpstr>Office Theme</vt:lpstr>
      <vt:lpstr>Java Programming, 9e   Chapter 3 </vt:lpstr>
      <vt:lpstr>Objectives</vt:lpstr>
      <vt:lpstr>Understanding Method Calls and Placement (1 of 4)</vt:lpstr>
      <vt:lpstr>Understanding Method Calls and Placement (2 of 4)</vt:lpstr>
      <vt:lpstr>Understanding Method Calls and Placement (3 of 4)</vt:lpstr>
      <vt:lpstr>Understanding Method Calls and Placement (4 of 4)</vt:lpstr>
      <vt:lpstr>Understanding Method Construction (1 of 3)</vt:lpstr>
      <vt:lpstr>Understanding Method Construction (2 of 3)</vt:lpstr>
      <vt:lpstr>Understanding Method Construction (3 of 3)</vt:lpstr>
      <vt:lpstr>Access Specifiers (1 of 2)</vt:lpstr>
      <vt:lpstr>Access Specifiers (2 of 2)</vt:lpstr>
      <vt:lpstr>Return Type (1 of 2)</vt:lpstr>
      <vt:lpstr>Return Type (2 of 2)</vt:lpstr>
      <vt:lpstr>Method Name (1 of 2)</vt:lpstr>
      <vt:lpstr>Method Name (2 of 2)</vt:lpstr>
      <vt:lpstr>Parentheses (1 of 2)</vt:lpstr>
      <vt:lpstr>Parentheses (2 of 2)</vt:lpstr>
      <vt:lpstr>Adding Parameters to Methods</vt:lpstr>
      <vt:lpstr>Creating a Method That Receives a Single Parameter (1 of 4)</vt:lpstr>
      <vt:lpstr>Creating a Method That Receives a Single Parameter (2 of 4)</vt:lpstr>
      <vt:lpstr>Creating a Method That Receives a Single Parameter (3 of 4)</vt:lpstr>
      <vt:lpstr>Creating a Method That Receives a Single Parameter (4 of 4)</vt:lpstr>
      <vt:lpstr>Creating a Method That Requires Multiple Parameters (1 of 2)</vt:lpstr>
      <vt:lpstr>Creating a Method That Requires Multiple Parameters (2 of 2)</vt:lpstr>
      <vt:lpstr>Creating Methods That Return Values (1 of 3)</vt:lpstr>
      <vt:lpstr>Creating Methods That Return Values (2 of 3)</vt:lpstr>
      <vt:lpstr>Creating Methods That Return Values (3 of 3)</vt:lpstr>
      <vt:lpstr>Chaining Method Calls (1 of 2)</vt:lpstr>
      <vt:lpstr>Chaining Method Calls (2 of 2)</vt:lpstr>
      <vt:lpstr>Learning About Classes and Objects</vt:lpstr>
      <vt:lpstr>Creating a Class (1 of 4)</vt:lpstr>
      <vt:lpstr>Creating a Class (2 of 4)</vt:lpstr>
      <vt:lpstr>Creating a Class (3 of 4)</vt:lpstr>
      <vt:lpstr>Creating a Class (4 of 4)</vt:lpstr>
      <vt:lpstr>Creating Instance Methods in a Class (1 of 4)</vt:lpstr>
      <vt:lpstr>Creating Instance Methods in a Class (2 of 4)</vt:lpstr>
      <vt:lpstr>Creating Instance Methods in a Class (3 of 4)</vt:lpstr>
      <vt:lpstr>Creating Instance Methods in a Class (4 of 4)</vt:lpstr>
      <vt:lpstr>Organizing Classes (1 of 4)</vt:lpstr>
      <vt:lpstr>Organizing Classes (2 of 4)</vt:lpstr>
      <vt:lpstr>Organizing Classes (3 of 4)</vt:lpstr>
      <vt:lpstr>Organizing Classes (4 of 4)</vt:lpstr>
      <vt:lpstr>Declaring Objects and Using Their Methods (1 of 4)</vt:lpstr>
      <vt:lpstr>Declaring Objects and Using Their Methods (2 of 4)</vt:lpstr>
      <vt:lpstr>Declaring Objects and Using Their Methods (3 of 4)</vt:lpstr>
      <vt:lpstr>Declaring Objects and Using Their Methods (4 of 4</vt:lpstr>
      <vt:lpstr>Understanding Data Hiding</vt:lpstr>
      <vt:lpstr>An Introduction to Using Constructors (1 of 4)</vt:lpstr>
      <vt:lpstr>An Introduction to Using Constructors (2 of 4)</vt:lpstr>
      <vt:lpstr>An Introduction to Using Constructors (3 of 4)</vt:lpstr>
      <vt:lpstr>An Introduction to Using Constructors (4 of 4)</vt:lpstr>
      <vt:lpstr>Understanding That Classes Are Data Types</vt:lpstr>
      <vt:lpstr>Don’t Do It</vt:lpstr>
      <vt:lpstr>Summary (1 of 2)</vt:lpstr>
      <vt:lpstr>Summary (2 of 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2012-07-25T15:37:00Z</dcterms:created>
  <dcterms:modified xsi:type="dcterms:W3CDTF">2017-12-20T15:54:01Z</dcterms:modified>
</cp:coreProperties>
</file>