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32" r:id="rId1"/>
    <p:sldMasterId id="2147484264" r:id="rId2"/>
    <p:sldMasterId id="2147483855" r:id="rId3"/>
  </p:sldMasterIdLst>
  <p:notesMasterIdLst>
    <p:notesMasterId r:id="rId50"/>
  </p:notesMasterIdLst>
  <p:handoutMasterIdLst>
    <p:handoutMasterId r:id="rId51"/>
  </p:handoutMasterIdLst>
  <p:sldIdLst>
    <p:sldId id="591" r:id="rId4"/>
    <p:sldId id="257" r:id="rId5"/>
    <p:sldId id="537" r:id="rId6"/>
    <p:sldId id="552" r:id="rId7"/>
    <p:sldId id="548" r:id="rId8"/>
    <p:sldId id="553" r:id="rId9"/>
    <p:sldId id="566" r:id="rId10"/>
    <p:sldId id="567" r:id="rId11"/>
    <p:sldId id="568" r:id="rId12"/>
    <p:sldId id="538" r:id="rId13"/>
    <p:sldId id="554" r:id="rId14"/>
    <p:sldId id="539" r:id="rId15"/>
    <p:sldId id="555" r:id="rId16"/>
    <p:sldId id="585" r:id="rId17"/>
    <p:sldId id="540" r:id="rId18"/>
    <p:sldId id="551" r:id="rId19"/>
    <p:sldId id="556" r:id="rId20"/>
    <p:sldId id="557" r:id="rId21"/>
    <p:sldId id="542" r:id="rId22"/>
    <p:sldId id="558" r:id="rId23"/>
    <p:sldId id="569" r:id="rId24"/>
    <p:sldId id="560" r:id="rId25"/>
    <p:sldId id="559" r:id="rId26"/>
    <p:sldId id="576" r:id="rId27"/>
    <p:sldId id="577" r:id="rId28"/>
    <p:sldId id="588" r:id="rId29"/>
    <p:sldId id="543" r:id="rId30"/>
    <p:sldId id="544" r:id="rId31"/>
    <p:sldId id="578" r:id="rId32"/>
    <p:sldId id="545" r:id="rId33"/>
    <p:sldId id="562" r:id="rId34"/>
    <p:sldId id="563" r:id="rId35"/>
    <p:sldId id="579" r:id="rId36"/>
    <p:sldId id="589" r:id="rId37"/>
    <p:sldId id="586" r:id="rId38"/>
    <p:sldId id="587" r:id="rId39"/>
    <p:sldId id="580" r:id="rId40"/>
    <p:sldId id="572" r:id="rId41"/>
    <p:sldId id="590" r:id="rId42"/>
    <p:sldId id="573" r:id="rId43"/>
    <p:sldId id="581" r:id="rId44"/>
    <p:sldId id="582" r:id="rId45"/>
    <p:sldId id="583" r:id="rId46"/>
    <p:sldId id="584" r:id="rId47"/>
    <p:sldId id="524" r:id="rId48"/>
    <p:sldId id="535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2B6"/>
    <a:srgbClr val="222222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8" autoAdjust="0"/>
    <p:restoredTop sz="94531" autoAdjust="0"/>
  </p:normalViewPr>
  <p:slideViewPr>
    <p:cSldViewPr>
      <p:cViewPr>
        <p:scale>
          <a:sx n="70" d="100"/>
          <a:sy n="70" d="100"/>
        </p:scale>
        <p:origin x="-5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45FF8D6-4F6E-4131-9A9E-0A1446C57D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51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3B8B52D-D85A-4472-86A0-B045596C51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30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EAC1AC-E9DE-44EB-A8AC-16404DF97A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1C99C4-FB72-4558-AD1F-48684CC03A92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39884E-6287-4506-A151-F89FB01CC618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9AF808-459B-445E-9E10-09DD827B1EEF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A49CEF-3F15-42B9-959E-B73CC6C8488B}" type="slidenum">
              <a:rPr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77413E-FDAC-4C93-BB13-725C7A3A6B08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D006A0-01B4-4EC0-8E86-16D34943F3C8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40834E-F41B-4C7C-BD18-C80D8AC00502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933624-CA7D-4163-A2D3-7331681222BB}" type="slidenum">
              <a:rPr lang="en-US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8F95BA-0F3F-43D8-B360-BFD8C6EA9626}" type="slidenum">
              <a:rPr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A8D247-9456-4BD1-B2CB-AEC9215F9E2A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97D3CB-D812-4CCD-A644-FF10E9225D7A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B3AFF3-4E39-4F52-A2BD-0FE8F7DCC5B7}" type="slidenum">
              <a:rPr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2FA989E-D975-4F56-A54F-8A70746F7A4E}" type="slidenum">
              <a:rPr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AD9788-38F5-451A-81B8-2D60AF6756DF}" type="slidenum">
              <a:rPr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BD5B99-4519-4110-B10A-ABD644E1AF0D}" type="slidenum">
              <a:rPr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14A5C-FC41-4072-9439-99C49F4643DD}" type="slidenum">
              <a:rPr lang="en-US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5FFBD45-838E-4E55-B02A-9F003C2E2F09}" type="slidenum">
              <a:rPr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5FFBD45-838E-4E55-B02A-9F003C2E2F09}" type="slidenum">
              <a:rPr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768461F-FE14-4FFA-9F39-4571ABD8259C}" type="slidenum">
              <a:rPr lang="en-US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C1C3A9-5144-4DCD-AA38-EEDF259D8B5C}" type="slidenum">
              <a:rPr lang="en-US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B8EB6A-3DA9-4758-8488-C1442ECD6F82}" type="slidenum">
              <a:rPr lang="en-US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66C128-45F1-4B97-805B-180F0AFA072D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7E0568-FE12-443D-9417-4F894D1598B7}" type="slidenum">
              <a:rPr lang="en-US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460900-DB5E-4D30-89D6-E3BBF9F82392}" type="slidenum">
              <a:rPr lang="en-US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8D7795-EF67-452D-9B33-824A1A33C913}" type="slidenum">
              <a:rPr lang="en-US" altLang="en-US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C6D7E2-99B0-43CC-B2DE-69B714EE3AAC}" type="slidenum">
              <a:rPr lang="en-US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C6D7E2-99B0-43CC-B2DE-69B714EE3AAC}" type="slidenum">
              <a:rPr lang="en-US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3A5E21-C9E3-48C5-8FA5-76E7AEEDB07B}" type="slidenum">
              <a:rPr lang="en-US" altLang="en-US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3119D7-0BE7-4FFF-BED3-9CD54F8A62AA}" type="slidenum">
              <a:rPr lang="en-US" altLang="en-US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4DFA8F-B460-4D01-B415-2311A815046B}" type="slidenum">
              <a:rPr lang="en-US" altLang="en-US" smtClean="0"/>
              <a:pPr eaLnBrk="1" hangingPunct="1"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77DCBE-7AED-4209-A2A3-25610D153060}" type="slidenum">
              <a:rPr lang="en-US" altLang="en-US" smtClean="0"/>
              <a:pPr eaLnBrk="1" hangingPunct="1">
                <a:spcBef>
                  <a:spcPct val="0"/>
                </a:spcBef>
              </a:pPr>
              <a:t>38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77DCBE-7AED-4209-A2A3-25610D153060}" type="slidenum">
              <a:rPr lang="en-US" altLang="en-US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7736BE9-A40D-4DAC-9BCE-8774B396ED73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9783B0-D782-4018-8E7B-BD8CA6F3783F}" type="slidenum">
              <a:rPr lang="en-US" altLang="en-US" smtClean="0"/>
              <a:pPr eaLnBrk="1" hangingPunct="1">
                <a:spcBef>
                  <a:spcPct val="0"/>
                </a:spcBef>
              </a:pPr>
              <a:t>40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AC9FC4-E0EA-47C5-B905-E4533FD87834}" type="slidenum">
              <a:rPr lang="en-US" altLang="en-US" smtClean="0"/>
              <a:pPr eaLnBrk="1" hangingPunct="1">
                <a:spcBef>
                  <a:spcPct val="0"/>
                </a:spcBef>
              </a:pPr>
              <a:t>41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C8FC1C-885B-4AFD-BBC3-03E67D90ADAA}" type="slidenum">
              <a:rPr lang="en-US" altLang="en-US" smtClean="0"/>
              <a:pPr eaLnBrk="1" hangingPunct="1">
                <a:spcBef>
                  <a:spcPct val="0"/>
                </a:spcBef>
              </a:pPr>
              <a:t>42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FC5C2D-D1F2-413E-B701-4466B0EEBF4C}" type="slidenum">
              <a:rPr lang="en-US" altLang="en-US" smtClean="0"/>
              <a:pPr eaLnBrk="1" hangingPunct="1">
                <a:spcBef>
                  <a:spcPct val="0"/>
                </a:spcBef>
              </a:pPr>
              <a:t>43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68AEBB-6D18-4246-ADC2-587654164218}" type="slidenum">
              <a:rPr lang="en-US" altLang="en-US" smtClean="0"/>
              <a:pPr eaLnBrk="1" hangingPunct="1">
                <a:spcBef>
                  <a:spcPct val="0"/>
                </a:spcBef>
              </a:pPr>
              <a:t>44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ACB9F47-3F06-41D5-91B1-6577AB5AB0D0}" type="slidenum">
              <a:rPr lang="en-US" altLang="en-US" smtClean="0"/>
              <a:pPr eaLnBrk="1" hangingPunct="1">
                <a:spcBef>
                  <a:spcPct val="0"/>
                </a:spcBef>
              </a:pPr>
              <a:t>45</a:t>
            </a:fld>
            <a:endParaRPr lang="en-US" alt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89DACB-F590-4B7D-A03A-6501C46070C0}" type="slidenum">
              <a:rPr lang="en-US" altLang="en-US" smtClean="0"/>
              <a:pPr eaLnBrk="1" hangingPunct="1">
                <a:spcBef>
                  <a:spcPct val="0"/>
                </a:spcBef>
              </a:pPr>
              <a:t>46</a:t>
            </a:fld>
            <a:endParaRPr lang="en-US" alt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DBA74E-1349-4F83-A4DA-6C3743529B55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A10C59-5F3C-4506-943B-D623E52D557A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EF7C7A-3402-4A51-BAC2-D37F520F1D60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592048-34C0-4C24-8A70-08594D3C1C2B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8CEA4F-0041-4CA8-98F2-17FB675873CC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819400"/>
            <a:ext cx="6934200" cy="2743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06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673D-D079-4799-9FBE-C2D84A04DE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F0B23-4B4F-444B-9E2A-DD1E41E4A9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05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54000"/>
            <a:ext cx="8713787" cy="652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482975" y="223838"/>
            <a:ext cx="2125663" cy="985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8" descr="Rules_Single_A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627188" y="481013"/>
            <a:ext cx="10034587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 userDrawn="1"/>
        </p:nvSpPr>
        <p:spPr>
          <a:xfrm>
            <a:off x="6811963" y="4884738"/>
            <a:ext cx="2081212" cy="192722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10" descr="Audi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38" y="5389563"/>
            <a:ext cx="98583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8674100" y="5121275"/>
            <a:ext cx="2762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Swirl_3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8654">
            <a:off x="7440613" y="6392863"/>
            <a:ext cx="385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Swirl_3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73124">
            <a:off x="7908926" y="5449887"/>
            <a:ext cx="590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9088" y="5832475"/>
            <a:ext cx="6731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088"/>
            <a:ext cx="115093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644987"/>
            <a:ext cx="7747000" cy="444737"/>
          </a:xfrm>
        </p:spPr>
        <p:txBody>
          <a:bodyPr anchor="b"/>
          <a:lstStyle>
            <a:lvl1pPr algn="ctr">
              <a:defRPr sz="3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497059"/>
          </a:xfrm>
        </p:spPr>
        <p:txBody>
          <a:bodyPr/>
          <a:lstStyle>
            <a:lvl1pPr marL="0" indent="0" algn="ctr">
              <a:buNone/>
              <a:defRPr sz="3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913" y="6364288"/>
            <a:ext cx="6200775" cy="365125"/>
          </a:xfrm>
        </p:spPr>
        <p:txBody>
          <a:bodyPr/>
          <a:lstStyle>
            <a:lvl1pPr>
              <a:defRPr sz="600" dirty="0"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80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Rules_Single_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udi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61950"/>
            <a:ext cx="1839912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wirl_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126">
            <a:off x="1431925" y="1916113"/>
            <a:ext cx="9080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Swirl_2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3741" flipH="1">
            <a:off x="218281" y="3552032"/>
            <a:ext cx="7953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879475" y="2605088"/>
            <a:ext cx="110172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535488"/>
            <a:ext cx="5969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738188" y="4805363"/>
            <a:ext cx="25241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6362700"/>
            <a:ext cx="1400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181252"/>
            <a:ext cx="6172200" cy="470898"/>
          </a:xfrm>
        </p:spPr>
        <p:txBody>
          <a:bodyPr/>
          <a:lstStyle>
            <a:lvl1pPr algn="l">
              <a:defRPr sz="36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3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Rules_Single_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Rules_Single_A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324600"/>
            <a:ext cx="14382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318927"/>
            <a:ext cx="8026400" cy="47089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1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Rules_Single_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Rules_Single_A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305550"/>
            <a:ext cx="1403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18927"/>
            <a:ext cx="8026400" cy="47089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90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4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4448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800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200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54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498FA-BA50-49C0-8F0C-63672E7D41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2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88517-7C2D-4BE8-961B-CC3EA6D5DC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0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328C0-748E-465F-BBD8-6F20820170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30F7B-B826-4F35-8EC2-0835C7EF4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64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09A4D-AC42-4240-B1BC-CB6863187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1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4095D-AFC8-48A6-BF0E-D75CABD414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0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4D30A-82CF-4C96-A436-0982C9E19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478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5840A-C102-4263-A337-6FA9238731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798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9A9D6-3A52-4C70-B0AB-36B81B3340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788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BACBA-DE6D-4ED7-BB2B-F0754FC74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837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A9BE0-228D-4183-B505-888C0A2F68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29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819400"/>
            <a:ext cx="6934200" cy="2743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06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1A72F-979B-4DF1-AC25-836479F7E6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2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0C94C-D31D-49B7-9B7B-DE365FEE6F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1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C2EB5-9725-4EE6-A6FF-7FD76D9F4B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8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82D4-2982-4C4B-93EB-1ADD29650D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9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F62E6-CE35-4471-B269-107B7C8522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7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E5B11-E41B-43EA-B6C7-940913E485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6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078E1-81AA-4685-8C57-79C72C4B78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5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06A68AEB-A5A7-456A-A6FC-78944CEAFA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538288"/>
            <a:ext cx="8415338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5650" y="6513513"/>
            <a:ext cx="312738" cy="2159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28D4BA6-2A77-4E7F-9065-57FB4EC6BFF6}" type="slidenum">
              <a:rPr lang="en-US" sz="800" smtClean="0"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latin typeface="+mn-lt"/>
            </a:endParaRPr>
          </a:p>
        </p:txBody>
      </p:sp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481013"/>
            <a:ext cx="841533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5" y="6610350"/>
            <a:ext cx="80137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</p:sldLayoutIdLst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9pPr>
    </p:titleStyle>
    <p:bodyStyle>
      <a:lvl1pPr marL="171450" indent="-171450" algn="l" rtl="0" fontAlgn="base">
        <a:lnSpc>
          <a:spcPct val="95000"/>
        </a:lnSpc>
        <a:spcBef>
          <a:spcPts val="12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400050" indent="-171450" algn="l" rtl="0" fontAlgn="base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71500" indent="-1143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rgbClr val="404040"/>
        </a:buClr>
        <a:buFont typeface="Arial" charset="0"/>
        <a:buChar char="-"/>
        <a:defRPr sz="1600" kern="1200">
          <a:solidFill>
            <a:srgbClr val="404040"/>
          </a:solidFill>
          <a:latin typeface="+mn-lt"/>
          <a:ea typeface="+mn-ea"/>
          <a:cs typeface="+mn-cs"/>
        </a:defRPr>
      </a:lvl3pPr>
      <a:lvl4pPr marL="742950" indent="-114300" algn="l" rtl="0" fontAlgn="base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14400" indent="-114300" algn="l" rtl="0" fontAlgn="base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-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DECOLORED2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E7ED4E2-1ACD-401A-8E82-AE9D2C133F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4" r:id="rId1"/>
    <p:sldLayoutId id="2147484296" r:id="rId2"/>
    <p:sldLayoutId id="2147484297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98500" y="866038"/>
            <a:ext cx="7747000" cy="2223686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Java Programming, 9e</a:t>
            </a:r>
            <a:br>
              <a:rPr lang="en-US" altLang="en-US" sz="3400" dirty="0"/>
            </a:br>
            <a:r>
              <a:rPr lang="en-US" altLang="en-US" sz="3400" dirty="0"/>
              <a:t/>
            </a:r>
            <a:br>
              <a:rPr lang="en-US" altLang="en-US" sz="3400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400" dirty="0"/>
              <a:t>Chapter </a:t>
            </a:r>
            <a:r>
              <a:rPr lang="en-US" altLang="en-US" sz="3400" dirty="0" smtClean="0"/>
              <a:t>4</a:t>
            </a:r>
            <a:r>
              <a:rPr lang="en-US" altLang="en-US" dirty="0" smtClean="0"/>
              <a:t> 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49705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More Object Concepts</a:t>
            </a:r>
          </a:p>
        </p:txBody>
      </p:sp>
    </p:spTree>
    <p:extLst>
      <p:ext uri="{BB962C8B-B14F-4D97-AF65-F5344CB8AC3E}">
        <p14:creationId xmlns:p14="http://schemas.microsoft.com/office/powerpoint/2010/main" val="343175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805112"/>
          </a:xfrm>
        </p:spPr>
        <p:txBody>
          <a:bodyPr/>
          <a:lstStyle/>
          <a:p>
            <a:r>
              <a:rPr lang="en-US" altLang="en-US" b="1" dirty="0" smtClean="0"/>
              <a:t>Overloading</a:t>
            </a:r>
          </a:p>
          <a:p>
            <a:pPr lvl="1"/>
            <a:r>
              <a:rPr lang="en-US" altLang="en-US" dirty="0" smtClean="0"/>
              <a:t>Using one term to indicate diverse meanings</a:t>
            </a:r>
          </a:p>
          <a:p>
            <a:pPr lvl="1"/>
            <a:r>
              <a:rPr lang="en-US" altLang="en-US" dirty="0" smtClean="0"/>
              <a:t>Writing multiple methods with the same name but with different arguments</a:t>
            </a:r>
          </a:p>
          <a:p>
            <a:pPr lvl="1"/>
            <a:r>
              <a:rPr lang="en-US" altLang="en-US" dirty="0" smtClean="0"/>
              <a:t>The compiler understands the meaning based on the arguments used with the method call</a:t>
            </a:r>
          </a:p>
          <a:p>
            <a:pPr lvl="1"/>
            <a:r>
              <a:rPr lang="en-US" altLang="en-US" dirty="0" smtClean="0"/>
              <a:t>It is convenient for programmers to use one reasonable name </a:t>
            </a:r>
          </a:p>
          <a:p>
            <a:pPr lvl="2"/>
            <a:r>
              <a:rPr lang="en-US" altLang="en-US" dirty="0" smtClean="0"/>
              <a:t>For tasks that are functionally identical </a:t>
            </a:r>
          </a:p>
          <a:p>
            <a:pPr lvl="2"/>
            <a:r>
              <a:rPr lang="en-US" altLang="en-US" dirty="0" smtClean="0"/>
              <a:t>Except for argument types</a:t>
            </a:r>
          </a:p>
          <a:p>
            <a:endParaRPr lang="en-US" altLang="en-US" dirty="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Overloading a Method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4-12: The calculateInterest() method with two double parameter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9" y="2074863"/>
            <a:ext cx="8030863" cy="2708275"/>
          </a:xfrm>
        </p:spPr>
      </p:pic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Overloading a Method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If an application contains just one version of a method:</a:t>
            </a:r>
          </a:p>
          <a:p>
            <a:pPr lvl="1"/>
            <a:r>
              <a:rPr lang="en-US" altLang="en-US" dirty="0" smtClean="0"/>
              <a:t>Call the method using a parameter of the correct data type or one that can be promoted to the correct data type</a:t>
            </a:r>
          </a:p>
          <a:p>
            <a:pPr lvl="2"/>
            <a:r>
              <a:rPr lang="en-US" altLang="en-US" dirty="0" smtClean="0"/>
              <a:t>Order of promotion:</a:t>
            </a:r>
          </a:p>
          <a:p>
            <a:pPr lvl="3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en-US" dirty="0" smtClean="0">
                <a:cs typeface="Courier New" pitchFamily="49" charset="0"/>
              </a:rPr>
              <a:t>, 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en-US" dirty="0" smtClean="0">
                <a:cs typeface="Courier New" pitchFamily="49" charset="0"/>
              </a:rPr>
              <a:t>, 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en-US" dirty="0" smtClean="0">
                <a:cs typeface="Courier New" pitchFamily="49" charset="0"/>
              </a:rPr>
              <a:t>, 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Automatic Type Promotion in Method Calls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4-14: The simpleMethod() method with a double parameter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8" y="2397252"/>
            <a:ext cx="7831905" cy="2063496"/>
          </a:xfrm>
        </p:spPr>
      </p:pic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Automatic Type Promotion in Method Calls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957512"/>
          </a:xfrm>
        </p:spPr>
        <p:txBody>
          <a:bodyPr/>
          <a:lstStyle/>
          <a:p>
            <a:r>
              <a:rPr lang="en-US" altLang="en-US" b="1" dirty="0" smtClean="0"/>
              <a:t>Ambiguous</a:t>
            </a:r>
            <a:r>
              <a:rPr lang="en-US" altLang="en-US" dirty="0" smtClean="0"/>
              <a:t> situation</a:t>
            </a:r>
          </a:p>
          <a:p>
            <a:pPr lvl="1"/>
            <a:r>
              <a:rPr lang="en-US" altLang="en-US" dirty="0" smtClean="0"/>
              <a:t>When the compiler cannot determine which method to use</a:t>
            </a:r>
          </a:p>
          <a:p>
            <a:r>
              <a:rPr lang="en-US" altLang="en-US" dirty="0" smtClean="0"/>
              <a:t>Overload methods</a:t>
            </a:r>
          </a:p>
          <a:p>
            <a:pPr lvl="1"/>
            <a:r>
              <a:rPr lang="en-US" altLang="en-US" dirty="0" smtClean="0"/>
              <a:t>Correctly provide different parameter lists for methods with the same name</a:t>
            </a:r>
          </a:p>
          <a:p>
            <a:r>
              <a:rPr lang="en-US" altLang="en-US" dirty="0" smtClean="0"/>
              <a:t>Illegal methods</a:t>
            </a:r>
          </a:p>
          <a:p>
            <a:pPr lvl="1"/>
            <a:r>
              <a:rPr lang="en-US" altLang="en-US" dirty="0" smtClean="0"/>
              <a:t>Methods with identical names that have identical argument lists but different return types</a:t>
            </a:r>
          </a:p>
        </p:txBody>
      </p:sp>
      <p:sp>
        <p:nvSpPr>
          <p:cNvPr id="46083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smtClean="0"/>
              <a:t>Learning About Ambiguity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500312"/>
          </a:xfrm>
        </p:spPr>
        <p:txBody>
          <a:bodyPr/>
          <a:lstStyle/>
          <a:p>
            <a:r>
              <a:rPr lang="en-US" altLang="en-US" dirty="0" smtClean="0"/>
              <a:t>Java automatically provides a constructor method when class-created default constructors do not require parameters</a:t>
            </a:r>
          </a:p>
          <a:p>
            <a:r>
              <a:rPr lang="en-US" altLang="en-US" dirty="0" smtClean="0"/>
              <a:t>Writing your own constructor method:</a:t>
            </a:r>
          </a:p>
          <a:p>
            <a:pPr lvl="1"/>
            <a:r>
              <a:rPr lang="en-US" altLang="en-US" dirty="0" smtClean="0"/>
              <a:t>Ensures that fields within classes are initialized to appropriate default values</a:t>
            </a:r>
          </a:p>
          <a:p>
            <a:pPr lvl="1"/>
            <a:r>
              <a:rPr lang="en-US" altLang="en-US" dirty="0" smtClean="0"/>
              <a:t>Constructors can receive parameters</a:t>
            </a:r>
          </a:p>
          <a:p>
            <a:pPr lvl="2"/>
            <a:r>
              <a:rPr lang="en-US" altLang="en-US" dirty="0" smtClean="0"/>
              <a:t>Used for initialization purposes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Creating and Calling Constructors with Parameters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When you write a constructor for a class, you no longer receive the automatically provided default constructor</a:t>
            </a:r>
          </a:p>
          <a:p>
            <a:r>
              <a:rPr lang="en-US" altLang="en-US" dirty="0" smtClean="0"/>
              <a:t>If a class’s only constructor requires an argument, you must provide an argument for every object of the class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Creating and Calling Constructors with Parameters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 constructor parameters to initialize field values, or any other purpose</a:t>
            </a:r>
          </a:p>
          <a:p>
            <a:r>
              <a:rPr lang="en-US" altLang="en-US" smtClean="0"/>
              <a:t>If constructor parameter lists differ, there is no ambiguity about which constructor method to call</a:t>
            </a:r>
          </a:p>
          <a:p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Overloading Constructors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4-22: The Employee class that contains two constructor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343788"/>
            <a:ext cx="3886200" cy="4170425"/>
          </a:xfrm>
        </p:spPr>
      </p:pic>
      <p:sp>
        <p:nvSpPr>
          <p:cNvPr id="5017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Overloading Constructors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186112"/>
          </a:xfrm>
        </p:spPr>
        <p:txBody>
          <a:bodyPr/>
          <a:lstStyle/>
          <a:p>
            <a:r>
              <a:rPr lang="en-US" altLang="en-US" dirty="0" smtClean="0"/>
              <a:t>Instantiating an object from a class </a:t>
            </a:r>
          </a:p>
          <a:p>
            <a:pPr lvl="1"/>
            <a:r>
              <a:rPr lang="en-US" altLang="en-US" dirty="0" smtClean="0"/>
              <a:t>Memory is reserved for each instance field in the class</a:t>
            </a:r>
          </a:p>
          <a:p>
            <a:pPr lvl="1"/>
            <a:r>
              <a:rPr lang="en-US" altLang="en-US" dirty="0" smtClean="0"/>
              <a:t>It is not necessary to store a separate copy of each variable and method for each instantiation of a class</a:t>
            </a:r>
          </a:p>
          <a:p>
            <a:r>
              <a:rPr lang="en-US" altLang="en-US" dirty="0" smtClean="0"/>
              <a:t>In Java: </a:t>
            </a:r>
          </a:p>
          <a:p>
            <a:pPr lvl="1"/>
            <a:r>
              <a:rPr lang="en-US" altLang="en-US" dirty="0" smtClean="0"/>
              <a:t>One copy of each method in a class is stored</a:t>
            </a:r>
          </a:p>
          <a:p>
            <a:pPr lvl="1"/>
            <a:r>
              <a:rPr lang="en-US" altLang="en-US" dirty="0" smtClean="0"/>
              <a:t>All instantiated objects can use one copy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Learning About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en-US" dirty="0" smtClean="0"/>
              <a:t> Reference (1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862596"/>
          </a:xfrm>
        </p:spPr>
        <p:txBody>
          <a:bodyPr/>
          <a:lstStyle/>
          <a:p>
            <a:r>
              <a:rPr lang="en-US" altLang="en-US" dirty="0" smtClean="0"/>
              <a:t>Understand blocks and scope</a:t>
            </a:r>
          </a:p>
          <a:p>
            <a:r>
              <a:rPr lang="en-US" altLang="en-US" dirty="0" smtClean="0"/>
              <a:t>Overload a method</a:t>
            </a:r>
          </a:p>
          <a:p>
            <a:r>
              <a:rPr lang="en-US" altLang="en-US" dirty="0" smtClean="0"/>
              <a:t>Avoid ambiguity</a:t>
            </a:r>
          </a:p>
          <a:p>
            <a:r>
              <a:rPr lang="en-US" altLang="en-US" dirty="0" smtClean="0"/>
              <a:t>Create and call constructors with parameters</a:t>
            </a:r>
          </a:p>
          <a:p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en-US" dirty="0" smtClean="0"/>
              <a:t> reference</a:t>
            </a:r>
          </a:p>
          <a:p>
            <a:r>
              <a:rPr lang="en-US" altLang="en-US" dirty="0"/>
              <a:t>Use static fields</a:t>
            </a:r>
          </a:p>
          <a:p>
            <a:r>
              <a:rPr lang="en-US" altLang="en-US" dirty="0"/>
              <a:t>Use automatically imported, prewritten constants and methods</a:t>
            </a:r>
          </a:p>
          <a:p>
            <a:r>
              <a:rPr lang="en-US" altLang="en-US" dirty="0"/>
              <a:t>Use composition and nest classes</a:t>
            </a:r>
          </a:p>
          <a:p>
            <a:endParaRPr lang="en-US" altLang="en-US" dirty="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smtClean="0"/>
              <a:t>Objectives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Reference </a:t>
            </a:r>
          </a:p>
          <a:p>
            <a:pPr lvl="1"/>
            <a:r>
              <a:rPr lang="en-US" altLang="en-US" dirty="0" smtClean="0"/>
              <a:t>An object’s memory address</a:t>
            </a:r>
          </a:p>
          <a:p>
            <a:pPr lvl="1"/>
            <a:r>
              <a:rPr lang="en-US" altLang="en-US" dirty="0" smtClean="0"/>
              <a:t>Implicit </a:t>
            </a:r>
          </a:p>
          <a:p>
            <a:pPr lvl="2"/>
            <a:r>
              <a:rPr lang="en-US" altLang="en-US" dirty="0" smtClean="0"/>
              <a:t>Automatically understood without actually being written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946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Learning About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en-US" dirty="0" smtClean="0"/>
              <a:t> Reference (2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119312"/>
          </a:xfrm>
        </p:spPr>
        <p:txBody>
          <a:bodyPr/>
          <a:lstStyle/>
          <a:p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en-US" b="1" dirty="0" smtClean="0"/>
              <a:t> reference</a:t>
            </a:r>
          </a:p>
          <a:p>
            <a:pPr lvl="1"/>
            <a:r>
              <a:rPr lang="en-US" altLang="en-US" dirty="0" smtClean="0"/>
              <a:t>The reference to an object </a:t>
            </a:r>
          </a:p>
          <a:p>
            <a:pPr lvl="1"/>
            <a:r>
              <a:rPr lang="en-US" altLang="en-US" dirty="0" smtClean="0"/>
              <a:t>Passed to any object’s nonstatic class method</a:t>
            </a:r>
          </a:p>
          <a:p>
            <a:pPr lvl="1"/>
            <a:r>
              <a:rPr lang="en-US" altLang="en-US" dirty="0" smtClean="0"/>
              <a:t>A reserved word in Java</a:t>
            </a:r>
          </a:p>
          <a:p>
            <a:r>
              <a:rPr lang="en-US" altLang="en-US" dirty="0" smtClean="0"/>
              <a:t>You do not need to use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en-US" dirty="0" smtClean="0"/>
              <a:t> reference in methods you write in most situations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946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Learning About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en-US" dirty="0" smtClean="0"/>
              <a:t> Reference (3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10"/>
          <p:cNvSpPr>
            <a:spLocks noGrp="1" noChangeArrowheads="1"/>
          </p:cNvSpPr>
          <p:nvPr>
            <p:ph type="title"/>
          </p:nvPr>
        </p:nvSpPr>
        <p:spPr>
          <a:xfrm>
            <a:off x="762000" y="410946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Learning About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en-US" dirty="0" smtClean="0"/>
              <a:t> Reference (4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pic>
        <p:nvPicPr>
          <p:cNvPr id="6" name="Content Placeholder 5" descr="Figure 4-24: Two versions of the getEmpNum() method, with and without an explicit this reference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36787"/>
            <a:ext cx="5638800" cy="29844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en-US" b="1" smtClean="0"/>
              <a:t> reference</a:t>
            </a:r>
            <a:r>
              <a:rPr lang="en-US" altLang="en-US" smtClean="0"/>
              <a:t> (cont’d.)</a:t>
            </a:r>
          </a:p>
          <a:p>
            <a:pPr lvl="1"/>
            <a:r>
              <a:rPr lang="en-US" altLang="en-US" smtClean="0">
                <a:cs typeface="Arial" charset="0"/>
              </a:rPr>
              <a:t>Implicitly received by instance methods</a:t>
            </a:r>
          </a:p>
          <a:p>
            <a:pPr lvl="1"/>
            <a:r>
              <a:rPr lang="en-US" altLang="en-US" smtClean="0"/>
              <a:t>Use to make classes work correctly</a:t>
            </a:r>
          </a:p>
          <a:p>
            <a:pPr lvl="1"/>
            <a:r>
              <a:rPr lang="en-US" altLang="en-US" smtClean="0"/>
              <a:t>When used with a field name in a class method, the reference is to the class field instead of to the local variable declared within the method</a:t>
            </a:r>
          </a:p>
          <a:p>
            <a:pPr lvl="1"/>
            <a:endParaRPr lang="en-US" altLang="en-US" smtClean="0"/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946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Learning About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en-US" dirty="0" smtClean="0"/>
              <a:t> Reference (5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Avoid repetition within constructors</a:t>
            </a:r>
          </a:p>
          <a:p>
            <a:r>
              <a:rPr lang="en-US" altLang="en-US" dirty="0" smtClean="0"/>
              <a:t>Constructor calls other constructor</a:t>
            </a:r>
          </a:p>
          <a:p>
            <a:pPr lvl="1"/>
            <a:r>
              <a:rPr lang="en-US" altLang="en-US" dirty="0" smtClean="0"/>
              <a:t>this()</a:t>
            </a:r>
          </a:p>
          <a:p>
            <a:pPr lvl="1"/>
            <a:r>
              <a:rPr lang="en-US" altLang="en-US" dirty="0" smtClean="0"/>
              <a:t>More efficient and less error-prone</a:t>
            </a: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382000" cy="575542"/>
          </a:xfrm>
        </p:spPr>
        <p:txBody>
          <a:bodyPr/>
          <a:lstStyle/>
          <a:p>
            <a:r>
              <a:rPr lang="en-US" dirty="0" smtClean="0"/>
              <a:t>Using the this Reference to Make Overloaded Constructors More Efficient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4-30: Student class with four constructor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22649"/>
            <a:ext cx="4572000" cy="4612702"/>
          </a:xfrm>
        </p:spPr>
      </p:pic>
      <p:sp>
        <p:nvSpPr>
          <p:cNvPr id="57347" name="Title 1"/>
          <p:cNvSpPr>
            <a:spLocks noGrp="1"/>
          </p:cNvSpPr>
          <p:nvPr>
            <p:ph type="title"/>
          </p:nvPr>
        </p:nvSpPr>
        <p:spPr>
          <a:xfrm>
            <a:off x="762000" y="266605"/>
            <a:ext cx="8382000" cy="575542"/>
          </a:xfrm>
        </p:spPr>
        <p:txBody>
          <a:bodyPr/>
          <a:lstStyle/>
          <a:p>
            <a:r>
              <a:rPr lang="en-US" dirty="0" smtClean="0"/>
              <a:t>Using the this Reference to Make Overloaded Constructors More Efficient (2 of 3)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itle 1"/>
          <p:cNvSpPr>
            <a:spLocks noGrp="1"/>
          </p:cNvSpPr>
          <p:nvPr>
            <p:ph type="title"/>
          </p:nvPr>
        </p:nvSpPr>
        <p:spPr>
          <a:xfrm>
            <a:off x="762000" y="318927"/>
            <a:ext cx="8305800" cy="470898"/>
          </a:xfrm>
        </p:spPr>
        <p:txBody>
          <a:bodyPr/>
          <a:lstStyle/>
          <a:p>
            <a:r>
              <a:rPr lang="en-US" dirty="0" smtClean="0"/>
              <a:t>Using the this Reference to Make Overloaded Constructors More Efficient (3 of 3)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pic>
        <p:nvPicPr>
          <p:cNvPr id="8" name="Content Placeholder 7" descr="Figure 4-31: The Student class using this in three of four constructor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47800"/>
            <a:ext cx="4953000" cy="4368358"/>
          </a:xfrm>
        </p:spPr>
      </p:pic>
    </p:spTree>
    <p:extLst>
      <p:ext uri="{BB962C8B-B14F-4D97-AF65-F5344CB8AC3E}">
        <p14:creationId xmlns:p14="http://schemas.microsoft.com/office/powerpoint/2010/main" val="295870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Class methods</a:t>
            </a:r>
          </a:p>
          <a:p>
            <a:pPr lvl="1"/>
            <a:r>
              <a:rPr lang="en-US" altLang="en-US" smtClean="0"/>
              <a:t>Do not have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en-US" smtClean="0"/>
              <a:t> reference</a:t>
            </a:r>
          </a:p>
          <a:p>
            <a:pPr lvl="1"/>
            <a:r>
              <a:rPr lang="en-US" altLang="en-US" smtClean="0"/>
              <a:t>Have no object associated with them</a:t>
            </a:r>
          </a:p>
          <a:p>
            <a:r>
              <a:rPr lang="en-US" altLang="en-US" b="1" smtClean="0"/>
              <a:t>Class variables</a:t>
            </a:r>
          </a:p>
          <a:p>
            <a:pPr lvl="1"/>
            <a:r>
              <a:rPr lang="en-US" altLang="en-US" smtClean="0"/>
              <a:t>Shared by every instantiation of a class</a:t>
            </a:r>
          </a:p>
          <a:p>
            <a:pPr lvl="1"/>
            <a:r>
              <a:rPr lang="en-US" altLang="en-US" smtClean="0"/>
              <a:t>Only one copy of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 smtClean="0"/>
              <a:t> class variable per class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smtClean="0"/>
              <a:t>Using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 smtClean="0"/>
              <a:t> Fields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Create named constants using the keyword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final</a:t>
            </a:r>
          </a:p>
          <a:p>
            <a:pPr lvl="1"/>
            <a:r>
              <a:rPr lang="en-US" altLang="en-US" smtClean="0"/>
              <a:t>Make its value unalterable after construction</a:t>
            </a:r>
          </a:p>
          <a:p>
            <a:r>
              <a:rPr lang="en-US" altLang="en-US" smtClean="0"/>
              <a:t>Can be set in the class constructor</a:t>
            </a:r>
          </a:p>
          <a:p>
            <a:pPr lvl="1"/>
            <a:r>
              <a:rPr lang="en-US" altLang="en-US" smtClean="0"/>
              <a:t>After construction, you cannot change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en-US" smtClean="0"/>
              <a:t> field’s value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Using Constant Fields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4-35: The Student class containing a symbolic constant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744861"/>
            <a:ext cx="5257800" cy="3368278"/>
          </a:xfrm>
        </p:spPr>
      </p:pic>
      <p:sp>
        <p:nvSpPr>
          <p:cNvPr id="60419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Using Constant Fields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Blocks</a:t>
            </a:r>
          </a:p>
          <a:p>
            <a:pPr lvl="1"/>
            <a:r>
              <a:rPr lang="en-US" altLang="en-US" smtClean="0"/>
              <a:t>Use opening and closing curly braces</a:t>
            </a:r>
          </a:p>
          <a:p>
            <a:pPr lvl="1"/>
            <a:r>
              <a:rPr lang="en-US" altLang="en-US" smtClean="0"/>
              <a:t>Can exist entirely within another block or entirely outside of and separate from another block</a:t>
            </a:r>
          </a:p>
          <a:p>
            <a:pPr lvl="1"/>
            <a:r>
              <a:rPr lang="en-US" altLang="en-US" smtClean="0"/>
              <a:t>Cannot overlap</a:t>
            </a:r>
          </a:p>
          <a:p>
            <a:pPr lvl="1"/>
            <a:r>
              <a:rPr lang="en-US" altLang="en-US" smtClean="0"/>
              <a:t>Types:</a:t>
            </a:r>
          </a:p>
          <a:p>
            <a:pPr lvl="2"/>
            <a:r>
              <a:rPr lang="en-US" altLang="en-US" b="1" smtClean="0"/>
              <a:t>Outside block</a:t>
            </a:r>
            <a:r>
              <a:rPr lang="en-US" altLang="en-US" smtClean="0"/>
              <a:t> (or </a:t>
            </a:r>
            <a:r>
              <a:rPr lang="en-US" altLang="en-US" b="1" smtClean="0"/>
              <a:t>outer block</a:t>
            </a:r>
            <a:r>
              <a:rPr lang="en-US" altLang="en-US" smtClean="0"/>
              <a:t>)</a:t>
            </a:r>
          </a:p>
          <a:p>
            <a:pPr lvl="2"/>
            <a:r>
              <a:rPr lang="en-US" altLang="en-US" b="1" smtClean="0"/>
              <a:t>Inside block</a:t>
            </a:r>
            <a:r>
              <a:rPr lang="en-US" altLang="en-US" smtClean="0"/>
              <a:t> (or </a:t>
            </a:r>
            <a:r>
              <a:rPr lang="en-US" altLang="en-US" b="1" smtClean="0"/>
              <a:t>inner block</a:t>
            </a:r>
            <a:r>
              <a:rPr lang="en-US" altLang="en-US" smtClean="0"/>
              <a:t>)</a:t>
            </a:r>
          </a:p>
          <a:p>
            <a:pPr lvl="2"/>
            <a:r>
              <a:rPr lang="en-US" altLang="en-US" b="1" smtClean="0"/>
              <a:t>Nested</a:t>
            </a:r>
            <a:r>
              <a:rPr lang="en-US" altLang="en-US" smtClean="0"/>
              <a:t> (contained entirely within the outside block)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Understanding Blocks and Scope (1 of 7)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500312"/>
          </a:xfrm>
        </p:spPr>
        <p:txBody>
          <a:bodyPr/>
          <a:lstStyle/>
          <a:p>
            <a:r>
              <a:rPr lang="en-US" altLang="en-US" dirty="0" smtClean="0"/>
              <a:t>Many classes are commonly used by a wide variety of programmers</a:t>
            </a:r>
          </a:p>
          <a:p>
            <a:r>
              <a:rPr lang="en-US" altLang="en-US" b="1" dirty="0" smtClean="0"/>
              <a:t>Package</a:t>
            </a:r>
            <a:r>
              <a:rPr lang="en-US" altLang="en-US" dirty="0" smtClean="0"/>
              <a:t> or </a:t>
            </a:r>
            <a:r>
              <a:rPr lang="en-US" altLang="en-US" b="1" dirty="0" smtClean="0"/>
              <a:t>library of classes</a:t>
            </a:r>
          </a:p>
          <a:p>
            <a:pPr lvl="1"/>
            <a:r>
              <a:rPr lang="en-US" altLang="en-US" dirty="0" smtClean="0"/>
              <a:t>A folder that provides a convenient grouping for classes</a:t>
            </a:r>
          </a:p>
          <a:p>
            <a:pPr lvl="1"/>
            <a:r>
              <a:rPr lang="en-US" altLang="en-US" dirty="0" smtClean="0"/>
              <a:t>Many contain classes available only if they are explicitly named within a program</a:t>
            </a:r>
          </a:p>
          <a:p>
            <a:pPr lvl="1"/>
            <a:r>
              <a:rPr lang="en-US" altLang="en-US" dirty="0" smtClean="0"/>
              <a:t>Some classes are available automatically</a:t>
            </a:r>
          </a:p>
          <a:p>
            <a:endParaRPr lang="en-US" altLang="en-US" dirty="0" smtClean="0"/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65778"/>
            <a:ext cx="8026400" cy="578107"/>
          </a:xfrm>
        </p:spPr>
        <p:txBody>
          <a:bodyPr/>
          <a:lstStyle/>
          <a:p>
            <a:r>
              <a:rPr lang="en-US" altLang="en-US" dirty="0" smtClean="0"/>
              <a:t>Using Automatically Imported, Prewritten Constants and Methods (1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424112"/>
          </a:xfrm>
        </p:spPr>
        <p:txBody>
          <a:bodyPr/>
          <a:lstStyle/>
          <a:p>
            <a:r>
              <a:rPr lang="en-US" altLang="en-US" dirty="0" smtClean="0"/>
              <a:t>java.lang package </a:t>
            </a:r>
          </a:p>
          <a:p>
            <a:pPr lvl="1"/>
            <a:r>
              <a:rPr lang="en-US" altLang="en-US" dirty="0" smtClean="0"/>
              <a:t>Implicitly imported into every Java program</a:t>
            </a:r>
          </a:p>
          <a:p>
            <a:pPr lvl="1"/>
            <a:r>
              <a:rPr lang="en-US" altLang="en-US" dirty="0" smtClean="0"/>
              <a:t>The only automatically imported, named package</a:t>
            </a:r>
          </a:p>
          <a:p>
            <a:pPr lvl="1"/>
            <a:r>
              <a:rPr lang="en-US" altLang="en-US" dirty="0" smtClean="0"/>
              <a:t>The classes it contains are fundamental classes (or basic classes)</a:t>
            </a:r>
          </a:p>
          <a:p>
            <a:r>
              <a:rPr lang="en-US" altLang="en-US" dirty="0" smtClean="0"/>
              <a:t>Optional classes</a:t>
            </a:r>
          </a:p>
          <a:p>
            <a:pPr lvl="1"/>
            <a:r>
              <a:rPr lang="en-US" altLang="en-US" dirty="0" smtClean="0"/>
              <a:t>Must be explicitly named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5322"/>
            <a:ext cx="8026400" cy="578107"/>
          </a:xfrm>
        </p:spPr>
        <p:txBody>
          <a:bodyPr/>
          <a:lstStyle/>
          <a:p>
            <a:r>
              <a:rPr lang="en-US" dirty="0" smtClean="0"/>
              <a:t>Using Automatically Imported, Prewritten Constants and Methods (2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805112"/>
          </a:xfrm>
        </p:spPr>
        <p:txBody>
          <a:bodyPr/>
          <a:lstStyle/>
          <a:p>
            <a:r>
              <a:rPr lang="en-US" altLang="en-US" dirty="0" smtClean="0"/>
              <a:t>java.lang.Math class</a:t>
            </a:r>
          </a:p>
          <a:p>
            <a:pPr lvl="1"/>
            <a:r>
              <a:rPr lang="en-US" altLang="en-US" dirty="0" smtClean="0"/>
              <a:t>Contains constants and methods used to perform common mathematical functions</a:t>
            </a:r>
          </a:p>
          <a:p>
            <a:pPr lvl="1"/>
            <a:r>
              <a:rPr lang="en-US" altLang="en-US" dirty="0" smtClean="0"/>
              <a:t>No need to create an instance</a:t>
            </a:r>
          </a:p>
          <a:p>
            <a:pPr lvl="1"/>
            <a:r>
              <a:rPr lang="en-US" altLang="en-US" dirty="0" smtClean="0"/>
              <a:t>Imported automatically</a:t>
            </a:r>
          </a:p>
          <a:p>
            <a:pPr lvl="1"/>
            <a:r>
              <a:rPr lang="en-US" altLang="en-US" dirty="0" smtClean="0"/>
              <a:t>Cannot instantiate objects of type Math</a:t>
            </a:r>
          </a:p>
          <a:p>
            <a:pPr lvl="2"/>
            <a:r>
              <a:rPr lang="en-US" altLang="en-US" dirty="0" smtClean="0"/>
              <a:t>The constructor for the Math class is private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6605"/>
            <a:ext cx="8026400" cy="575542"/>
          </a:xfrm>
        </p:spPr>
        <p:txBody>
          <a:bodyPr/>
          <a:lstStyle/>
          <a:p>
            <a:r>
              <a:rPr lang="en-US" dirty="0" smtClean="0"/>
              <a:t>Using Automatically Imported, Prewritten Constants and Methods (3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762000" y="265778"/>
            <a:ext cx="8026400" cy="578107"/>
          </a:xfrm>
        </p:spPr>
        <p:txBody>
          <a:bodyPr/>
          <a:lstStyle/>
          <a:p>
            <a:r>
              <a:rPr lang="en-US" dirty="0"/>
              <a:t>Using Automatically Imported, Prewritten Constants and Methods </a:t>
            </a:r>
            <a:r>
              <a:rPr lang="en-US" dirty="0" smtClean="0"/>
              <a:t>(4 </a:t>
            </a:r>
            <a:r>
              <a:rPr lang="en-US" dirty="0"/>
              <a:t>of </a:t>
            </a:r>
            <a:r>
              <a:rPr lang="en-US" dirty="0" smtClean="0"/>
              <a:t>5)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370259"/>
              </p:ext>
            </p:extLst>
          </p:nvPr>
        </p:nvGraphicFramePr>
        <p:xfrm>
          <a:off x="358548" y="1218051"/>
          <a:ext cx="8415338" cy="511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475">
                  <a:extLst>
                    <a:ext uri="{9D8B030D-6E8A-4147-A177-3AD203B41FA5}">
                      <a16:colId xmlns="" xmlns:a16="http://schemas.microsoft.com/office/drawing/2014/main" val="4228153643"/>
                    </a:ext>
                  </a:extLst>
                </a:gridCol>
                <a:gridCol w="6265863">
                  <a:extLst>
                    <a:ext uri="{9D8B030D-6E8A-4147-A177-3AD203B41FA5}">
                      <a16:colId xmlns="" xmlns:a16="http://schemas.microsoft.com/office/drawing/2014/main" val="4082815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Table 4-1 Common Math class methods (continues)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566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Method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 that the Method Returns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245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abs(x)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Absolute value of 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905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acos</a:t>
                      </a:r>
                      <a:r>
                        <a:rPr lang="en-US" sz="1600" dirty="0" smtClean="0"/>
                        <a:t>(x)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 cosine of 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709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asin</a:t>
                      </a:r>
                      <a:r>
                        <a:rPr lang="en-US" sz="1600" dirty="0" smtClean="0"/>
                        <a:t>(x)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 sine of 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678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atan</a:t>
                      </a:r>
                      <a:r>
                        <a:rPr lang="en-US" sz="1600" dirty="0" smtClean="0"/>
                        <a:t>(x)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 tangent of 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0348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atan2(x, y)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Theta component of the polar coordinate (r, theta) that corresponds to the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Cartesian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coordinate x, 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97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ceil(x)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Smallest integral value not less than x (ceiling)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321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cos(x)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Cosine of 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286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exp</a:t>
                      </a:r>
                      <a:r>
                        <a:rPr lang="en-US" sz="1600" dirty="0" smtClean="0"/>
                        <a:t>(x)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Exponent, where x is the base of the natural logarithms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floor(x)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Largest integral value not greater than 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35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log(x)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Natural logarithm of 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053075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762000" y="265778"/>
            <a:ext cx="8026400" cy="578107"/>
          </a:xfrm>
        </p:spPr>
        <p:txBody>
          <a:bodyPr/>
          <a:lstStyle/>
          <a:p>
            <a:r>
              <a:rPr lang="en-US" dirty="0"/>
              <a:t>Using Automatically Imported, Prewritten Constants and Methods </a:t>
            </a:r>
            <a:r>
              <a:rPr lang="en-US" dirty="0" smtClean="0"/>
              <a:t>(5 </a:t>
            </a:r>
            <a:r>
              <a:rPr lang="en-US" dirty="0"/>
              <a:t>of </a:t>
            </a:r>
            <a:r>
              <a:rPr lang="en-US" dirty="0" smtClean="0"/>
              <a:t>5)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234075"/>
              </p:ext>
            </p:extLst>
          </p:nvPr>
        </p:nvGraphicFramePr>
        <p:xfrm>
          <a:off x="358548" y="1218051"/>
          <a:ext cx="8415338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475">
                  <a:extLst>
                    <a:ext uri="{9D8B030D-6E8A-4147-A177-3AD203B41FA5}">
                      <a16:colId xmlns="" xmlns:a16="http://schemas.microsoft.com/office/drawing/2014/main" val="4228153643"/>
                    </a:ext>
                  </a:extLst>
                </a:gridCol>
                <a:gridCol w="6265863">
                  <a:extLst>
                    <a:ext uri="{9D8B030D-6E8A-4147-A177-3AD203B41FA5}">
                      <a16:colId xmlns="" xmlns:a16="http://schemas.microsoft.com/office/drawing/2014/main" val="4082815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Table 4-1 Common Math class methods (continued)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566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Method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 that the Method Returns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245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max(x, y)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Larger of x and 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905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min(x, y)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Smaller of x and 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709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pow(x, y)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 raised to the y power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678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random()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Random double number between 0.0 and 1.0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0348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rint</a:t>
                      </a:r>
                      <a:r>
                        <a:rPr lang="en-US" sz="1600" dirty="0" smtClean="0"/>
                        <a:t>(x)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Closest integer to x (x is a double, and the return value is expressed</a:t>
                      </a:r>
                    </a:p>
                    <a:p>
                      <a:r>
                        <a:rPr lang="en-US" sz="1600" dirty="0" smtClean="0"/>
                        <a:t>as a double)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97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round(x)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Closest integer to x (where x is a float or double, and the return value is 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or long)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321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sin(x)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Sine of 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286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sqrt</a:t>
                      </a:r>
                      <a:r>
                        <a:rPr lang="en-US" sz="1600" dirty="0" smtClean="0"/>
                        <a:t>(x)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Square root of 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tan(x)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Tangent of 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35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4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347912"/>
          </a:xfrm>
        </p:spPr>
        <p:txBody>
          <a:bodyPr/>
          <a:lstStyle/>
          <a:p>
            <a:endParaRPr lang="en-US" altLang="en-US" sz="2400" dirty="0" smtClean="0"/>
          </a:p>
          <a:p>
            <a:r>
              <a:rPr lang="en-US" altLang="en-US" dirty="0" smtClean="0"/>
              <a:t>Use prewritten classes</a:t>
            </a:r>
          </a:p>
          <a:p>
            <a:pPr lvl="1"/>
            <a:r>
              <a:rPr lang="en-US" altLang="en-US" dirty="0" smtClean="0"/>
              <a:t>Use the entire path with the class name</a:t>
            </a:r>
          </a:p>
          <a:p>
            <a:pPr lvl="1"/>
            <a:r>
              <a:rPr lang="en-US" altLang="en-US" dirty="0" smtClean="0"/>
              <a:t>Import the class</a:t>
            </a:r>
          </a:p>
          <a:p>
            <a:pPr lvl="1"/>
            <a:r>
              <a:rPr lang="en-US" altLang="en-US" dirty="0" smtClean="0"/>
              <a:t>Import the package that contains the class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65539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Importing Classes That Are Not Imported Automatically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4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728912"/>
          </a:xfrm>
        </p:spPr>
        <p:txBody>
          <a:bodyPr/>
          <a:lstStyle/>
          <a:p>
            <a:r>
              <a:rPr lang="en-US" altLang="en-US" b="1" dirty="0" smtClean="0"/>
              <a:t>Wildcard symbol</a:t>
            </a:r>
          </a:p>
          <a:p>
            <a:pPr lvl="1"/>
            <a:r>
              <a:rPr lang="en-US" altLang="en-US" dirty="0" smtClean="0"/>
              <a:t>An alternative to importing the class</a:t>
            </a:r>
          </a:p>
          <a:p>
            <a:pPr lvl="2"/>
            <a:r>
              <a:rPr lang="en-US" altLang="en-US" dirty="0" smtClean="0"/>
              <a:t>Import the entire package of classes</a:t>
            </a:r>
          </a:p>
          <a:p>
            <a:pPr lvl="1"/>
            <a:r>
              <a:rPr lang="en-US" altLang="en-US" dirty="0" smtClean="0"/>
              <a:t>Asterisk wildcard</a:t>
            </a:r>
          </a:p>
          <a:p>
            <a:pPr lvl="2"/>
            <a:r>
              <a:rPr lang="en-US" altLang="en-US" dirty="0" smtClean="0"/>
              <a:t>Can be replaced by any set of characters</a:t>
            </a:r>
          </a:p>
          <a:p>
            <a:pPr lvl="2"/>
            <a:r>
              <a:rPr lang="en-US" altLang="en-US" dirty="0" smtClean="0"/>
              <a:t>Represents all classes in a package</a:t>
            </a:r>
          </a:p>
          <a:p>
            <a:pPr lvl="2"/>
            <a:r>
              <a:rPr lang="en-US" altLang="en-US" dirty="0" smtClean="0"/>
              <a:t>There is no disadvantage to importing extra classes</a:t>
            </a:r>
          </a:p>
          <a:p>
            <a:pPr lvl="1"/>
            <a:r>
              <a:rPr lang="en-US" altLang="en-US" dirty="0" smtClean="0"/>
              <a:t>Importing each class by name can be a form of documentation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66563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Importing Classes That Are Not Imported Automatically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3186112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cs typeface="Courier New" charset="0"/>
              </a:rPr>
              <a:t>LocalDate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class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time zone information included with this class (local date only)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Static methods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now()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of()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constructors are non-public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Various methods provided to perform date arithmetic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Enumeration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type that consists of a list of values, such as:</a:t>
            </a:r>
          </a:p>
          <a:p>
            <a:pPr lvl="2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JANUARY, FEBRUARY, MARCH etc.</a:t>
            </a:r>
          </a:p>
          <a:p>
            <a:pPr marL="457200" lvl="1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587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Using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LocalDate </a:t>
            </a:r>
            <a:r>
              <a:rPr lang="en-US" altLang="en-US" dirty="0" smtClean="0"/>
              <a:t>Class (1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4-37: The LocalDateDemo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973696"/>
            <a:ext cx="6172200" cy="2910609"/>
          </a:xfrm>
        </p:spPr>
      </p:pic>
      <p:sp>
        <p:nvSpPr>
          <p:cNvPr id="6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Using the LocalDate Class (2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Using the LocalDate Class (3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pic>
        <p:nvPicPr>
          <p:cNvPr id="5" name="Content Placeholder 4" descr="Figure 4-38: Execution of the LocalDateDemo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78" y="2473751"/>
            <a:ext cx="6863644" cy="1910499"/>
          </a:xfrm>
        </p:spPr>
      </p:pic>
    </p:spTree>
    <p:extLst>
      <p:ext uri="{BB962C8B-B14F-4D97-AF65-F5344CB8AC3E}">
        <p14:creationId xmlns:p14="http://schemas.microsoft.com/office/powerpoint/2010/main" val="24734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4-1: A method with nested block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63" y="1654242"/>
            <a:ext cx="6717275" cy="3549516"/>
          </a:xfrm>
        </p:spPr>
      </p:pic>
      <p:sp>
        <p:nvSpPr>
          <p:cNvPr id="3481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Understanding Blocks and Scope (2 of 7)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4-39: The DeliveryDate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44675"/>
            <a:ext cx="4267200" cy="4168651"/>
          </a:xfrm>
        </p:spPr>
      </p:pic>
      <p:sp>
        <p:nvSpPr>
          <p:cNvPr id="69635" name="Title 1"/>
          <p:cNvSpPr>
            <a:spLocks noGrp="1"/>
          </p:cNvSpPr>
          <p:nvPr>
            <p:ph type="title"/>
          </p:nvPr>
        </p:nvSpPr>
        <p:spPr>
          <a:xfrm>
            <a:off x="762000" y="410946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Using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LocalDate</a:t>
            </a:r>
            <a:r>
              <a:rPr lang="en-US" altLang="en-US" dirty="0" smtClean="0"/>
              <a:t> Class (4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805112"/>
          </a:xfrm>
        </p:spPr>
        <p:txBody>
          <a:bodyPr/>
          <a:lstStyle/>
          <a:p>
            <a:r>
              <a:rPr lang="en-US" altLang="en-US" b="1" dirty="0" smtClean="0"/>
              <a:t>Composition </a:t>
            </a:r>
          </a:p>
          <a:p>
            <a:pPr lvl="1"/>
            <a:r>
              <a:rPr lang="en-US" altLang="en-US" dirty="0" smtClean="0"/>
              <a:t>Describes the relationship between classes when an object of one class data field is within another class</a:t>
            </a:r>
          </a:p>
          <a:p>
            <a:pPr lvl="1"/>
            <a:r>
              <a:rPr lang="en-US" altLang="en-US" dirty="0" smtClean="0"/>
              <a:t>Called a </a:t>
            </a:r>
            <a:r>
              <a:rPr lang="en-US" altLang="en-US" b="1" dirty="0" smtClean="0"/>
              <a:t>has-a relationship</a:t>
            </a:r>
            <a:r>
              <a:rPr lang="en-US" altLang="en-US" dirty="0" smtClean="0"/>
              <a:t> </a:t>
            </a:r>
          </a:p>
          <a:p>
            <a:pPr lvl="2"/>
            <a:r>
              <a:rPr lang="en-US" altLang="en-US" dirty="0" smtClean="0"/>
              <a:t>Because one class “has an” instance of another</a:t>
            </a:r>
          </a:p>
          <a:p>
            <a:r>
              <a:rPr lang="en-US" altLang="en-US" dirty="0" smtClean="0"/>
              <a:t>Remember to supply values for a contained object if it has no default constructor</a:t>
            </a:r>
          </a:p>
        </p:txBody>
      </p:sp>
      <p:sp>
        <p:nvSpPr>
          <p:cNvPr id="70659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Understanding Composition and Nested Classes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4-43: The School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5" y="1808163"/>
            <a:ext cx="7153151" cy="3241675"/>
          </a:xfrm>
        </p:spPr>
      </p:pic>
      <p:sp>
        <p:nvSpPr>
          <p:cNvPr id="71683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Understanding Composition and Nested Classes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3186112"/>
          </a:xfrm>
        </p:spPr>
        <p:txBody>
          <a:bodyPr/>
          <a:lstStyle/>
          <a:p>
            <a:r>
              <a:rPr lang="en-US" altLang="en-US" b="1" dirty="0" smtClean="0"/>
              <a:t>Nested classes</a:t>
            </a:r>
          </a:p>
          <a:p>
            <a:pPr lvl="1"/>
            <a:r>
              <a:rPr lang="en-US" altLang="en-US" dirty="0" smtClean="0"/>
              <a:t>A class within another class </a:t>
            </a:r>
          </a:p>
          <a:p>
            <a:pPr lvl="1"/>
            <a:r>
              <a:rPr lang="en-US" altLang="en-US" dirty="0" smtClean="0"/>
              <a:t>Stored together in one file</a:t>
            </a:r>
          </a:p>
          <a:p>
            <a:r>
              <a:rPr lang="en-US" altLang="en-US" dirty="0" smtClean="0"/>
              <a:t>Nested class types</a:t>
            </a:r>
          </a:p>
          <a:p>
            <a:pPr lvl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 b="1" dirty="0" smtClean="0"/>
              <a:t> member classes</a:t>
            </a:r>
          </a:p>
          <a:p>
            <a:pPr lvl="1"/>
            <a:r>
              <a:rPr lang="en-US" altLang="en-US" b="1" dirty="0" smtClean="0"/>
              <a:t>Nonstatic member classes</a:t>
            </a:r>
          </a:p>
          <a:p>
            <a:pPr lvl="1"/>
            <a:r>
              <a:rPr lang="en-US" altLang="en-US" b="1" dirty="0" smtClean="0"/>
              <a:t>Local classes</a:t>
            </a:r>
          </a:p>
          <a:p>
            <a:pPr lvl="1"/>
            <a:r>
              <a:rPr lang="en-US" altLang="en-US" b="1" dirty="0" smtClean="0"/>
              <a:t>Anonymous classes</a:t>
            </a:r>
          </a:p>
        </p:txBody>
      </p:sp>
      <p:sp>
        <p:nvSpPr>
          <p:cNvPr id="72707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smtClean="0"/>
              <a:t>Nested Classes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3985706"/>
          </a:xfrm>
        </p:spPr>
        <p:txBody>
          <a:bodyPr/>
          <a:lstStyle/>
          <a:p>
            <a:r>
              <a:rPr lang="en-US" altLang="en-US" dirty="0" smtClean="0"/>
              <a:t>Don’t try to use a variable that is out of scope</a:t>
            </a:r>
          </a:p>
          <a:p>
            <a:r>
              <a:rPr lang="en-US" altLang="en-US" dirty="0" smtClean="0"/>
              <a:t>Don’t assume that a constant is still a constant when passed to a method’s parameter</a:t>
            </a:r>
          </a:p>
          <a:p>
            <a:r>
              <a:rPr lang="en-US" altLang="en-US" dirty="0" smtClean="0"/>
              <a:t>Don’t overload methods by giving them different return types</a:t>
            </a:r>
          </a:p>
          <a:p>
            <a:r>
              <a:rPr lang="en-US" altLang="en-US" dirty="0" smtClean="0"/>
              <a:t>Don’t think that </a:t>
            </a:r>
            <a:r>
              <a:rPr lang="en-US" altLang="en-US" i="1" dirty="0" smtClean="0"/>
              <a:t>default constructor</a:t>
            </a:r>
            <a:r>
              <a:rPr lang="en-US" altLang="en-US" dirty="0" smtClean="0"/>
              <a:t> means only the automatically supplied version</a:t>
            </a:r>
          </a:p>
          <a:p>
            <a:r>
              <a:rPr lang="en-US" altLang="en-US" dirty="0" smtClean="0"/>
              <a:t>Don’t forget to write a default constructor for a class that has other constructors</a:t>
            </a:r>
          </a:p>
          <a:p>
            <a:r>
              <a:rPr lang="en-US" dirty="0"/>
              <a:t>Don’t assume that a wildcard in an import statement works like a DOS or UNIX </a:t>
            </a:r>
            <a:r>
              <a:rPr lang="en-US" dirty="0" smtClean="0"/>
              <a:t>wildcard. The </a:t>
            </a:r>
            <a:r>
              <a:rPr lang="en-US" dirty="0"/>
              <a:t>wildcard works only with specific packages and does not import embedded packages.</a:t>
            </a:r>
            <a:endParaRPr lang="en-US" altLang="en-US" dirty="0" smtClean="0"/>
          </a:p>
        </p:txBody>
      </p:sp>
      <p:sp>
        <p:nvSpPr>
          <p:cNvPr id="74755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smtClean="0"/>
              <a:t>Don’t Do 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186112"/>
          </a:xfrm>
        </p:spPr>
        <p:txBody>
          <a:bodyPr/>
          <a:lstStyle/>
          <a:p>
            <a:r>
              <a:rPr lang="en-US" altLang="en-US" dirty="0" smtClean="0"/>
              <a:t>Variable’s scope </a:t>
            </a:r>
          </a:p>
          <a:p>
            <a:pPr lvl="1"/>
            <a:r>
              <a:rPr lang="en-US" altLang="en-US" dirty="0" smtClean="0"/>
              <a:t>The portion of a program in which you can reference a variable</a:t>
            </a:r>
          </a:p>
          <a:p>
            <a:r>
              <a:rPr lang="en-US" altLang="en-US" dirty="0" smtClean="0"/>
              <a:t>Block </a:t>
            </a:r>
          </a:p>
          <a:p>
            <a:pPr lvl="1"/>
            <a:r>
              <a:rPr lang="en-US" altLang="en-US" dirty="0" smtClean="0"/>
              <a:t>Code between a pair of curly braces</a:t>
            </a:r>
          </a:p>
          <a:p>
            <a:r>
              <a:rPr lang="en-US" altLang="en-US" dirty="0" smtClean="0"/>
              <a:t>Overloading </a:t>
            </a:r>
          </a:p>
          <a:p>
            <a:pPr lvl="1"/>
            <a:r>
              <a:rPr lang="en-US" altLang="en-US" dirty="0" smtClean="0"/>
              <a:t>Writing multiple methods with the same name but different argument lists</a:t>
            </a:r>
          </a:p>
          <a:p>
            <a:r>
              <a:rPr lang="en-US" altLang="en-US" dirty="0" smtClean="0"/>
              <a:t>Store separate copies of data fields for each object</a:t>
            </a:r>
          </a:p>
          <a:p>
            <a:pPr lvl="1"/>
            <a:r>
              <a:rPr lang="en-US" altLang="en-US" dirty="0" smtClean="0"/>
              <a:t>But just one copy of each method</a:t>
            </a:r>
          </a:p>
        </p:txBody>
      </p:sp>
      <p:sp>
        <p:nvSpPr>
          <p:cNvPr id="75779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Summary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414712"/>
          </a:xfrm>
        </p:spPr>
        <p:txBody>
          <a:bodyPr/>
          <a:lstStyle/>
          <a:p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 dirty="0" smtClean="0"/>
              <a:t> class variables </a:t>
            </a:r>
          </a:p>
          <a:p>
            <a:pPr lvl="1"/>
            <a:r>
              <a:rPr lang="en-US" altLang="en-US" dirty="0" smtClean="0"/>
              <a:t>Shared by every instantiation of a class</a:t>
            </a:r>
          </a:p>
          <a:p>
            <a:r>
              <a:rPr lang="en-US" altLang="en-US" dirty="0" smtClean="0"/>
              <a:t>Prewritten classes </a:t>
            </a:r>
          </a:p>
          <a:p>
            <a:pPr lvl="1"/>
            <a:r>
              <a:rPr lang="en-US" altLang="en-US" dirty="0" smtClean="0"/>
              <a:t>Stored in packages</a:t>
            </a:r>
          </a:p>
          <a:p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en-US" dirty="0" smtClean="0"/>
              <a:t> statement</a:t>
            </a:r>
          </a:p>
          <a:p>
            <a:pPr lvl="1"/>
            <a:r>
              <a:rPr lang="en-US" altLang="en-US" dirty="0" smtClean="0"/>
              <a:t>Notifies the Java program that class names refer to those within the imported class</a:t>
            </a:r>
          </a:p>
          <a:p>
            <a:r>
              <a:rPr lang="en-US" altLang="en-US" dirty="0" smtClean="0"/>
              <a:t>A class can contain other objects as data members</a:t>
            </a:r>
          </a:p>
          <a:p>
            <a:r>
              <a:rPr lang="en-US" altLang="en-US" dirty="0" smtClean="0"/>
              <a:t>You can create nested classes that are stored in the same file</a:t>
            </a: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Summary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4131900"/>
          </a:xfrm>
        </p:spPr>
        <p:txBody>
          <a:bodyPr/>
          <a:lstStyle/>
          <a:p>
            <a:r>
              <a:rPr lang="en-US" altLang="en-US" dirty="0" smtClean="0"/>
              <a:t>Scope</a:t>
            </a:r>
          </a:p>
          <a:p>
            <a:pPr lvl="1"/>
            <a:r>
              <a:rPr lang="en-US" altLang="en-US" dirty="0" smtClean="0"/>
              <a:t>The portion of a program within which you can refer to a variable</a:t>
            </a:r>
          </a:p>
          <a:p>
            <a:pPr lvl="1"/>
            <a:r>
              <a:rPr lang="en-US" altLang="en-US" dirty="0" smtClean="0"/>
              <a:t>Comes into scope</a:t>
            </a:r>
          </a:p>
          <a:p>
            <a:pPr lvl="2"/>
            <a:r>
              <a:rPr lang="en-US" altLang="en-US" dirty="0" smtClean="0"/>
              <a:t>Variable comes into existence</a:t>
            </a:r>
          </a:p>
          <a:p>
            <a:pPr lvl="1"/>
            <a:r>
              <a:rPr lang="en-US" altLang="en-US" dirty="0" smtClean="0"/>
              <a:t>Goes out of scope</a:t>
            </a:r>
          </a:p>
          <a:p>
            <a:pPr lvl="2"/>
            <a:r>
              <a:rPr lang="en-US" altLang="en-US" dirty="0" smtClean="0"/>
              <a:t>Variable ceases to exist</a:t>
            </a:r>
          </a:p>
          <a:p>
            <a:r>
              <a:rPr lang="en-US" altLang="en-US" b="1" dirty="0" smtClean="0"/>
              <a:t>Redeclare the variable</a:t>
            </a:r>
          </a:p>
          <a:p>
            <a:pPr lvl="1"/>
            <a:r>
              <a:rPr lang="en-US" altLang="en-US" dirty="0" smtClean="0"/>
              <a:t>You cannot declare the same variable name more than once within a block</a:t>
            </a:r>
          </a:p>
          <a:p>
            <a:pPr lvl="1"/>
            <a:r>
              <a:rPr lang="en-US" altLang="en-US" dirty="0" smtClean="0"/>
              <a:t>An illegal action</a:t>
            </a:r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Understanding Blocks and Scope (3 of 7)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4-5: The invalidRedeclarationMethod()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063008"/>
            <a:ext cx="7696200" cy="2731985"/>
          </a:xfrm>
        </p:spPr>
      </p:pic>
      <p:sp>
        <p:nvSpPr>
          <p:cNvPr id="37891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Understanding Blocks and Scope (4 of 7)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119312"/>
          </a:xfrm>
        </p:spPr>
        <p:txBody>
          <a:bodyPr/>
          <a:lstStyle/>
          <a:p>
            <a:r>
              <a:rPr lang="en-US" altLang="en-US" b="1" dirty="0" smtClean="0"/>
              <a:t>Override</a:t>
            </a:r>
          </a:p>
          <a:p>
            <a:pPr lvl="1"/>
            <a:r>
              <a:rPr lang="en-US" altLang="en-US" dirty="0" smtClean="0"/>
              <a:t>Occurs when you use the variable’s name within the method in which it is declared </a:t>
            </a:r>
          </a:p>
          <a:p>
            <a:pPr lvl="2"/>
            <a:r>
              <a:rPr lang="en-US" altLang="en-US" dirty="0" smtClean="0"/>
              <a:t>The variable takes precedence over any other variable with the same name in another method</a:t>
            </a:r>
          </a:p>
          <a:p>
            <a:pPr lvl="1"/>
            <a:r>
              <a:rPr lang="en-US" altLang="en-US" b="1" dirty="0" smtClean="0"/>
              <a:t>Shadowing</a:t>
            </a:r>
            <a:r>
              <a:rPr lang="en-US" altLang="en-US" dirty="0" smtClean="0"/>
              <a:t>: locally declared variables always mask or hide other variables with the same name elsewhere in the class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Understanding Blocks and Scope (5 of 7)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4-6: The OverridingVariable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79853"/>
            <a:ext cx="5524500" cy="3498294"/>
          </a:xfrm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Understanding Blocks and Scope (6 of 7)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4-7: Output of the OverridingVariable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34" y="2211324"/>
            <a:ext cx="6779933" cy="2435352"/>
          </a:xfrm>
        </p:spPr>
      </p:pic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Understanding Blocks and Scope (7 of 7)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rrell_Java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Farrell_Java</Template>
  <TotalTime>0</TotalTime>
  <Words>3864</Words>
  <Application>Microsoft Office PowerPoint</Application>
  <PresentationFormat>On-screen Show (4:3)</PresentationFormat>
  <Paragraphs>350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Farrell_Java</vt:lpstr>
      <vt:lpstr>Office Theme</vt:lpstr>
      <vt:lpstr>1_Farrell_PLD</vt:lpstr>
      <vt:lpstr>Java Programming, 9e   Chapter 4  </vt:lpstr>
      <vt:lpstr>Objectives</vt:lpstr>
      <vt:lpstr>Understanding Blocks and Scope (1 of 7)</vt:lpstr>
      <vt:lpstr>Understanding Blocks and Scope (2 of 7)</vt:lpstr>
      <vt:lpstr>Understanding Blocks and Scope (3 of 7)</vt:lpstr>
      <vt:lpstr>Understanding Blocks and Scope (4 of 7)</vt:lpstr>
      <vt:lpstr>Understanding Blocks and Scope (5 of 7)</vt:lpstr>
      <vt:lpstr>Understanding Blocks and Scope (6 of 7)</vt:lpstr>
      <vt:lpstr>Understanding Blocks and Scope (7 of 7)</vt:lpstr>
      <vt:lpstr>Overloading a Method (1 of 2)</vt:lpstr>
      <vt:lpstr>Overloading a Method (2 of 2)</vt:lpstr>
      <vt:lpstr>Automatic Type Promotion in Method Calls (1 of 2)</vt:lpstr>
      <vt:lpstr>Automatic Type Promotion in Method Calls (2 of 2)</vt:lpstr>
      <vt:lpstr>Learning About Ambiguity</vt:lpstr>
      <vt:lpstr>Creating and Calling Constructors with Parameters (1 of 2)</vt:lpstr>
      <vt:lpstr>Creating and Calling Constructors with Parameters (2 of 2)</vt:lpstr>
      <vt:lpstr>Overloading Constructors (1 of 2)</vt:lpstr>
      <vt:lpstr>Overloading Constructors (2 of 2)</vt:lpstr>
      <vt:lpstr>Learning About the this Reference (1 of 5)</vt:lpstr>
      <vt:lpstr>Learning About the this Reference (2 of 5)</vt:lpstr>
      <vt:lpstr>Learning About the this Reference (3 of 5)</vt:lpstr>
      <vt:lpstr>Learning About the this Reference (4 of 5)</vt:lpstr>
      <vt:lpstr>Learning About the this Reference (5 of 5)</vt:lpstr>
      <vt:lpstr>Using the this Reference to Make Overloaded Constructors More Efficient (1 of 3)</vt:lpstr>
      <vt:lpstr>Using the this Reference to Make Overloaded Constructors More Efficient (2 of 3)</vt:lpstr>
      <vt:lpstr>Using the this Reference to Make Overloaded Constructors More Efficient (3 of 3)</vt:lpstr>
      <vt:lpstr>Using static Fields</vt:lpstr>
      <vt:lpstr>Using Constant Fields (1 of 2)</vt:lpstr>
      <vt:lpstr>Using Constant Fields (2 of 2)</vt:lpstr>
      <vt:lpstr>Using Automatically Imported, Prewritten Constants and Methods (1 of 5)</vt:lpstr>
      <vt:lpstr>Using Automatically Imported, Prewritten Constants and Methods (2 of 5)</vt:lpstr>
      <vt:lpstr>Using Automatically Imported, Prewritten Constants and Methods (3 of 5)</vt:lpstr>
      <vt:lpstr>Using Automatically Imported, Prewritten Constants and Methods (4 of 5)</vt:lpstr>
      <vt:lpstr>Using Automatically Imported, Prewritten Constants and Methods (5 of 5)</vt:lpstr>
      <vt:lpstr>Importing Classes That Are Not Imported Automatically (1 of 2)</vt:lpstr>
      <vt:lpstr>Importing Classes That Are Not Imported Automatically (2 of 2)</vt:lpstr>
      <vt:lpstr>Using the LocalDate Class (1 of 4)</vt:lpstr>
      <vt:lpstr>Using the LocalDate Class (2 of 4)</vt:lpstr>
      <vt:lpstr>Using the LocalDate Class (3 of 4)</vt:lpstr>
      <vt:lpstr>Using the LocalDate Class (4 of 4)</vt:lpstr>
      <vt:lpstr>Understanding Composition and Nested Classes (1 of 2)</vt:lpstr>
      <vt:lpstr>Understanding Composition and Nested Classes (2 of 2)</vt:lpstr>
      <vt:lpstr>Nested Classes</vt:lpstr>
      <vt:lpstr>Don’t Do It</vt:lpstr>
      <vt:lpstr>Summary (1 of 2)</vt:lpstr>
      <vt:lpstr>Summary (2 of 2)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2012-08-08T19:37:43Z</dcterms:created>
  <dcterms:modified xsi:type="dcterms:W3CDTF">2017-12-20T15:54:47Z</dcterms:modified>
</cp:coreProperties>
</file>