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Garamond"/>
      <p:regular r:id="rId46"/>
      <p:bold r:id="rId47"/>
      <p:italic r:id="rId48"/>
      <p:boldItalic r:id="rId49"/>
    </p:embeddedFont>
    <p:embeddedFont>
      <p:font typeface="PT Sans Narrow"/>
      <p:regular r:id="rId50"/>
      <p:bold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E97ABA-9980-4761-A5AF-C2FB727EE8FE}">
  <a:tblStyle styleId="{F7E97ABA-9980-4761-A5AF-C2FB727EE8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Garamond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Garamond-italic.fntdata"/><Relationship Id="rId47" Type="http://schemas.openxmlformats.org/officeDocument/2006/relationships/font" Target="fonts/Garamond-bold.fntdata"/><Relationship Id="rId49" Type="http://schemas.openxmlformats.org/officeDocument/2006/relationships/font" Target="fonts/Garamon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Narrow-bold.fntdata"/><Relationship Id="rId50" Type="http://schemas.openxmlformats.org/officeDocument/2006/relationships/font" Target="fonts/PTSansNarrow-regular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191348a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d191348a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3accbab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d3accbab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191348a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191348a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d191348a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d191348a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191348a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191348a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d191348a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d191348a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191348a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191348a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d191348a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d191348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191348a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191348a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d191348a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d191348a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191348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191348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de7bfc1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de7bfc1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de7bfc1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de7bfc1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d191348a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d191348a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3accbab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3accbab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d3accbab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d3accbab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d3accbab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d3accba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d3accbab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d3accbab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d3accbab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d3accbab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d3accba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d3accba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3accbab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d3accbab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191348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191348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d3accbab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d3accba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d3accbab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d3accbab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3accba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3accba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3accba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3accba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d191348a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d191348a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d3accba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d3accba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3accb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3accb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d3accba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d3accba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f0ea6db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f0ea6db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d3accba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d3accba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191348a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191348a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191348a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191348a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191348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191348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191348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d191348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191348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191348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191348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191348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atewayct.edu/" TargetMode="External"/><Relationship Id="rId4" Type="http://schemas.openxmlformats.org/officeDocument/2006/relationships/hyperlink" Target="https://gatewayct.edu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atewayct.edu/Appointment-Book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atewayct.edu/Current-Student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101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E&amp;T 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Professional &amp; Office Assistant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668875" y="1220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2585275"/>
                <a:gridCol w="1319025"/>
                <a:gridCol w="1319025"/>
                <a:gridCol w="1582825"/>
                <a:gridCol w="1319025"/>
              </a:tblGrid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Introduction to Microsoft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TRAD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08/25-09/01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Microsoft Word - Daytime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09:30 am-01:00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09/03-09/29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Microsoft Word - Evening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06:00 pm-09:30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09/03-09/29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Six Sigma White Belt Cert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09/02-09/16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Conflict Resolution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TRAD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09/21-10/05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Microsoft Excel - Daytime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09:30 am-01:00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10/01-10/27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Micosoft Excel - Evening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06:00 pm-09:30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10/01-10/27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Office Procedures&amp;Project Mgt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10/26-11/09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ABC's of Written Communication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10/07-10/21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Professional &amp; Office Assistant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668875" y="1220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2585275"/>
                <a:gridCol w="1319025"/>
                <a:gridCol w="1319025"/>
                <a:gridCol w="1582825"/>
                <a:gridCol w="1319025"/>
              </a:tblGrid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Microsoft Access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10/29-11/24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Office Communication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11/11-11/30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Microsoft PowerPoint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12/01-12/15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Taking Minutes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12/02-12/09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Presentation Skills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12/14-12/30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Microsoft Outlook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12/17-12/22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 Project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 Sys App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CNA</a:t>
            </a:r>
            <a:endParaRPr/>
          </a:p>
        </p:txBody>
      </p:sp>
      <p:graphicFrame>
        <p:nvGraphicFramePr>
          <p:cNvPr id="131" name="Google Shape;131;p24"/>
          <p:cNvGraphicFramePr/>
          <p:nvPr/>
        </p:nvGraphicFramePr>
        <p:xfrm>
          <a:off x="810275" y="204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1866900"/>
                <a:gridCol w="952500"/>
                <a:gridCol w="952500"/>
                <a:gridCol w="1143000"/>
                <a:gridCol w="9525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Certified Nurse's Aide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HYBR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MTWRF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09:00 am-02:30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08/21-09/25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Health Worker (CHW)</a:t>
            </a:r>
            <a:endParaRPr/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1434875" y="204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1866900"/>
                <a:gridCol w="952500"/>
                <a:gridCol w="952500"/>
                <a:gridCol w="1143000"/>
                <a:gridCol w="9525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Community Health Worker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HYBR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08/31-03/31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HYBR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09:00 am-12:00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08/31-03/31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Support/A+ CompTIA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1221900" y="1253375"/>
            <a:ext cx="59502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●"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Virtual model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●"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10-12 weeks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●"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2 nights/week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●"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Exam at end (in person)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Media &amp; Web Design</a:t>
            </a:r>
            <a:endParaRPr/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232038" y="12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2761800"/>
                <a:gridCol w="1409075"/>
                <a:gridCol w="1409075"/>
                <a:gridCol w="1690900"/>
                <a:gridCol w="1409075"/>
              </a:tblGrid>
              <a:tr h="33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Introduction to the MAC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TRAD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09/08-09/15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Adobe Photoshop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09/17-10/20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Adobe Illustrator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10/22-11/10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Freelance &amp; Job Essentials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11/16-11/18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Adobe InDesign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11/17-12/10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to Create a Web Page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12/09-12/18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 Website Using Wordpress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12/15-12/29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Essentials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 Printing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TBD</a:t>
                      </a:r>
                      <a:endParaRPr/>
                    </a:p>
                  </a:txBody>
                  <a:tcPr marT="91425" marB="91425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Office Assistant</a:t>
            </a:r>
            <a:endParaRPr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194025" y="8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2827200"/>
                <a:gridCol w="1442450"/>
                <a:gridCol w="1442450"/>
                <a:gridCol w="1730925"/>
                <a:gridCol w="1442450"/>
              </a:tblGrid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Introduction to Microsoft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TRAD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08/25-09/01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Medical Terminology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HYBR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08/31-10/05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Microsoft Word - Daytime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09:30 am-01:00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09/03-09/29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Microsoft Word - Evening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06:00 pm-09:30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09/03-09/29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Microsoft Excel - Daytime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09:30 am-01:00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10/01-10/27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Micosoft Excel - Evening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06:00 pm-09:30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10/01-10/27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Medical Coding ICD9 &amp;10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HYBR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10/07-11/09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UB04 Form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09:00 am-12:00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11/07-11/21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Medicare/Medicaid Reimburse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HYBR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11/11-11/30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Commercial Insurance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HYBR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12/02-12/16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CMAA Exam Prep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12/21-01/06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Pharmacy Technician</a:t>
            </a:r>
            <a:endParaRPr/>
          </a:p>
        </p:txBody>
      </p:sp>
      <p:graphicFrame>
        <p:nvGraphicFramePr>
          <p:cNvPr id="161" name="Google Shape;161;p29"/>
          <p:cNvGraphicFramePr/>
          <p:nvPr/>
        </p:nvGraphicFramePr>
        <p:xfrm>
          <a:off x="1035150" y="217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1866900"/>
                <a:gridCol w="952500"/>
                <a:gridCol w="952500"/>
                <a:gridCol w="1143000"/>
                <a:gridCol w="9525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Pharmacy Technician Program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HYBR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09/08-12/17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Guard</a:t>
            </a:r>
            <a:endParaRPr/>
          </a:p>
        </p:txBody>
      </p:sp>
      <p:graphicFrame>
        <p:nvGraphicFramePr>
          <p:cNvPr id="167" name="Google Shape;167;p30"/>
          <p:cNvGraphicFramePr/>
          <p:nvPr/>
        </p:nvGraphicFramePr>
        <p:xfrm>
          <a:off x="818625" y="16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2336975"/>
                <a:gridCol w="1192350"/>
                <a:gridCol w="1192350"/>
                <a:gridCol w="1430800"/>
                <a:gridCol w="11923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Conflict Resolution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TRAD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09/21-10/05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Protective Srvcs Career Pathwy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TRAD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10/06-12/08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Security Guard Card Cert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TRAD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08:00 am-04:00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10/7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Mgmt &amp; Report Writing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TRAD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11/02-11/11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ServSafe</a:t>
            </a:r>
            <a:endParaRPr/>
          </a:p>
        </p:txBody>
      </p:sp>
      <p:graphicFrame>
        <p:nvGraphicFramePr>
          <p:cNvPr id="173" name="Google Shape;173;p31"/>
          <p:cNvGraphicFramePr/>
          <p:nvPr/>
        </p:nvGraphicFramePr>
        <p:xfrm>
          <a:off x="1176725" y="204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1866900"/>
                <a:gridCol w="952500"/>
                <a:gridCol w="952500"/>
                <a:gridCol w="1143000"/>
                <a:gridCol w="9525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Food Handler - ServSafe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09:30 am-01:30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10/06-10/08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Food Safety Mgt - ServSafe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09:30 am-01:30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10/13-11/05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Class/Program Schedule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Technology 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Essentials for Your Career 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Transportation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Habits for Success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Being a Gateway Student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Health &amp; Safety Info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Gateway student account - logging 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Blackboard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Microsoft Teams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Outlook (email) - USE STUDENT EMAIL ONLY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WebEx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Before leaving, try to login to a Gateway computer w/ student account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Services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 Office is open (in person): Mon-Fri 8am to 4:30pm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4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 on-site services will be done by telephone or appointment. In order to maintain proper social distancing, walk-in services are not available.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4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</a:rPr>
              <a:t>To contact Gateway Help Desk:</a:t>
            </a:r>
            <a:endParaRPr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454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203-285-2040 (during open hours they should pick up; after hours=calls monitored until 7pm) - leave name, description of issue and callback #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800080"/>
                </a:solidFill>
                <a:highlight>
                  <a:srgbClr val="FFFFFF"/>
                </a:highlight>
              </a:rPr>
              <a:t>gw-helpdesk@gwcc.commnet.edu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Environment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723750" y="1303425"/>
            <a:ext cx="66207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ID: parking, entrance into building, printing……..$10 to replace card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Banner ID: this is your student ID #; use to log onto student account (in person or remotely) - do not share this with others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Parking: Gateway or Temple Garage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Library, Labs, Cafeteria, etc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Supplies for Success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782050" y="1209325"/>
            <a:ext cx="74616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Device at home (laptop, desktop, tablet) - see us if you do not have this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Reliable internet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Flash drive w/ resume and cover letter OR easy access to these docs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Pocket folders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Notebooks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Highlighter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Writing utensils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Daily planner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Index cards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Holidays, Closures &amp; Inclement Weather</a:t>
            </a:r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615475" y="1469975"/>
            <a:ext cx="72204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College does not follow holidays of public school system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Planned days off are in fall catalog (in process of updating)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Inclement weather=check local news sources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UPASS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process: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https://www.gatewayct.edu/Appointment-Booking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 is free in CT until further notice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Succeeding in College</a:t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328250" y="1869725"/>
            <a:ext cx="64875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Open Sans"/>
                <a:ea typeface="Open Sans"/>
                <a:cs typeface="Open Sans"/>
                <a:sym typeface="Open Sans"/>
              </a:rPr>
              <a:t>“Consistency of effort over the long run is everything”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Predictor of Success</a:t>
            </a:r>
            <a:endParaRPr/>
          </a:p>
        </p:txBody>
      </p:sp>
      <p:sp>
        <p:nvSpPr>
          <p:cNvPr id="221" name="Google Shape;221;p39"/>
          <p:cNvSpPr txBox="1"/>
          <p:nvPr/>
        </p:nvSpPr>
        <p:spPr>
          <a:xfrm>
            <a:off x="723750" y="1295100"/>
            <a:ext cx="7212000" cy="25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Grit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Having stamina for long periods of time without giving up on your goals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How do we develop grit?  By adopting a Growth Mindset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Mindset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825" y="1152425"/>
            <a:ext cx="6336950" cy="35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Success Packet</a:t>
            </a:r>
            <a:endParaRPr/>
          </a:p>
        </p:txBody>
      </p:sp>
      <p:sp>
        <p:nvSpPr>
          <p:cNvPr id="233" name="Google Shape;233;p41"/>
          <p:cNvSpPr txBox="1"/>
          <p:nvPr/>
        </p:nvSpPr>
        <p:spPr>
          <a:xfrm>
            <a:off x="598825" y="1286775"/>
            <a:ext cx="76782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Time Management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Choices of Successful College Students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Learning Styles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Taking Notes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Study Habits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800"/>
              <a:t>TAKE NOTES</a:t>
            </a:r>
            <a:endParaRPr b="1"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Behaviors to Avoid in the Classroom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1023550" y="1259300"/>
            <a:ext cx="70704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Tardiness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Leaving class early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Cheating/plagiarism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Dominating discussion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Speaking out of turn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Disengaging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Offensive remarks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Verbal/physical threats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Time</a:t>
            </a:r>
            <a:endParaRPr/>
          </a:p>
        </p:txBody>
      </p:sp>
      <p:sp>
        <p:nvSpPr>
          <p:cNvPr id="245" name="Google Shape;245;p43"/>
          <p:cNvSpPr txBox="1"/>
          <p:nvPr/>
        </p:nvSpPr>
        <p:spPr>
          <a:xfrm>
            <a:off x="1073525" y="1370050"/>
            <a:ext cx="7528500" cy="2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If you’re going to be late=contact instructor ASAP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Unless it’s an emergency, you’re expected to stay the entire class - leaving early will negatively impact your grade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2 unexcused absences=withdrawn from program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Set an alarm to remind you it’s time to GO!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Conduct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262626"/>
                </a:solidFill>
                <a:highlight>
                  <a:srgbClr val="EDEBE9"/>
                </a:highlight>
                <a:latin typeface="Garamond"/>
                <a:ea typeface="Garamond"/>
                <a:cs typeface="Garamond"/>
                <a:sym typeface="Garamond"/>
              </a:rPr>
              <a:t>Student Handbook: 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https://gatewayct.edu/Current-Students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 use of College Resources</a:t>
            </a:r>
            <a:endParaRPr/>
          </a:p>
        </p:txBody>
      </p:sp>
      <p:sp>
        <p:nvSpPr>
          <p:cNvPr id="257" name="Google Shape;257;p45"/>
          <p:cNvSpPr txBox="1"/>
          <p:nvPr/>
        </p:nvSpPr>
        <p:spPr>
          <a:xfrm>
            <a:off x="931925" y="1628225"/>
            <a:ext cx="68205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All resources and facilities on the System Data Center, including the computer center and campus computing sites, are to be used solely for legitimate and authorized academic and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administrative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 purposes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Systems</a:t>
            </a:r>
            <a:endParaRPr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Wear a mask at all times (not allowed in building without one)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signage on campus for social distancing (elevator capacity, standing spots, cones, etc)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good hygiene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Empower </a:t>
            </a:r>
            <a:r>
              <a:rPr lang="en"/>
              <a:t>yourself - exercise, eat well, get enough sleep, get outside - proactive approach to safety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Essentials for Your Career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7"/>
          <p:cNvSpPr txBox="1"/>
          <p:nvPr/>
        </p:nvSpPr>
        <p:spPr>
          <a:xfrm>
            <a:off x="598825" y="1270125"/>
            <a:ext cx="76701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Designed to help students increase their employability skills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Resume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Cover letter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Job search/application process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Interview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Essentials for Your Career (cont)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Starts tonight (Aug 4) for some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 was emailed; have it printed here - if you’re not sure what your schedule is, see me at the end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show up on your Blackboard - if not, contact 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NOT enrolled, contact Kandace or I if you would like to request job seeking-related support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stuff</a:t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needs Intro to Microsoft? Take poll.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set w/ technology at home?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Book, Bus Prof, MOA stu’s=am or pm Word &amp; Excel?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914400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286350" y="478950"/>
            <a:ext cx="8571300" cy="19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FLEXIBILITY, </a:t>
            </a:r>
            <a:r>
              <a:rPr lang="en" sz="4700"/>
              <a:t>ADAPTABILITY</a:t>
            </a:r>
            <a:r>
              <a:rPr lang="en" sz="4700"/>
              <a:t>, PERSISTENCE</a:t>
            </a:r>
            <a:endParaRPr sz="4700"/>
          </a:p>
        </p:txBody>
      </p:sp>
      <p:sp>
        <p:nvSpPr>
          <p:cNvPr id="294" name="Google Shape;294;p51"/>
          <p:cNvSpPr txBox="1"/>
          <p:nvPr/>
        </p:nvSpPr>
        <p:spPr>
          <a:xfrm>
            <a:off x="1902900" y="3118875"/>
            <a:ext cx="5338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Open Sans"/>
                <a:ea typeface="Open Sans"/>
                <a:cs typeface="Open Sans"/>
                <a:sym typeface="Open Sans"/>
              </a:rPr>
              <a:t>YOU GOT THIS!</a:t>
            </a:r>
            <a:endParaRPr b="1"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E&amp;T Program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84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262626"/>
                </a:solidFill>
              </a:rPr>
              <a:t>Monthly verification</a:t>
            </a:r>
            <a:r>
              <a:rPr lang="en">
                <a:solidFill>
                  <a:srgbClr val="000000"/>
                </a:solidFill>
              </a:rPr>
              <a:t>​</a:t>
            </a:r>
            <a:endParaRPr>
              <a:solidFill>
                <a:srgbClr val="000000"/>
              </a:solidFill>
            </a:endParaRPr>
          </a:p>
          <a:p>
            <a:pPr indent="-342900" lvl="0" marL="584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262626"/>
                </a:solidFill>
              </a:rPr>
              <a:t>Monthly registration</a:t>
            </a:r>
            <a:r>
              <a:rPr lang="en">
                <a:solidFill>
                  <a:srgbClr val="000000"/>
                </a:solidFill>
              </a:rPr>
              <a:t>​</a:t>
            </a:r>
            <a:endParaRPr>
              <a:solidFill>
                <a:srgbClr val="000000"/>
              </a:solidFill>
            </a:endParaRPr>
          </a:p>
          <a:p>
            <a:pPr indent="-342900" lvl="0" marL="584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262626"/>
                </a:solidFill>
              </a:rPr>
              <a:t>Communication </a:t>
            </a:r>
            <a:r>
              <a:rPr lang="en">
                <a:solidFill>
                  <a:srgbClr val="262626"/>
                </a:solidFill>
              </a:rPr>
              <a:t>is key: </a:t>
            </a:r>
            <a:r>
              <a:rPr lang="en">
                <a:solidFill>
                  <a:srgbClr val="000000"/>
                </a:solidFill>
              </a:rPr>
              <a:t>​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2626"/>
                </a:solidFill>
              </a:rPr>
              <a:t>email:  tgaudioso@gatewayct.edu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phone:  203-285-2299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Flexibility and adaptability……..and patience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Own your education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Trip!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…...to the ID Center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IDs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parking (Gateway and Temple garages)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Entrance to building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Banner ID: for logging onto computers and accessing student email account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Your Schedule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  T  W  R  F 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delivery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TRAD=</a:t>
            </a:r>
            <a:r>
              <a:rPr lang="en">
                <a:solidFill>
                  <a:srgbClr val="26282A"/>
                </a:solidFill>
              </a:rPr>
              <a:t>traditional - held on campus</a:t>
            </a:r>
            <a:endParaRPr>
              <a:solidFill>
                <a:srgbClr val="26282A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6282A"/>
                </a:solidFill>
              </a:rPr>
              <a:t>LRON=live remote - held remotely – you will be expected to log onto the class via your home device at the day/time your class meets</a:t>
            </a:r>
            <a:endParaRPr>
              <a:solidFill>
                <a:srgbClr val="26282A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ONL=online - on Blackboard - complete work at your own 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*HYBR=hybrid - some of the class is held on campus, and some is held remotely*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specific days/times for in-person vs remote are different depending on the class; and will depend on the state of the pandemic*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‘N’ vs ‘S’ sides of the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Dates/times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Program Schedules</a:t>
            </a:r>
            <a:endParaRPr sz="6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Bookkeeping</a:t>
            </a:r>
            <a:endParaRPr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590663" y="127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{F7E97ABA-9980-4761-A5AF-C2FB727EE8FE}</a:tableStyleId>
              </a:tblPr>
              <a:tblGrid>
                <a:gridCol w="1892300"/>
                <a:gridCol w="901250"/>
                <a:gridCol w="851250"/>
                <a:gridCol w="1517875"/>
                <a:gridCol w="976200"/>
              </a:tblGrid>
              <a:tr h="3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Introduction to Microsoft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TRAD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08/25-09/01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Microsoft Word - Daytime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09:30 am-01:00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09/03-09/29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Microsoft Word - Evening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06:00 pm-09:30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09/03-09/29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Business Math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pm-10:00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09/14-09/28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Principles of Accounting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pm-09:30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09/30-11/02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Microsoft Excel - Daytime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09:30 am-01:00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10/01-10/27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Micosoft Excel - Evening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LRON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06:00 pm-09:30 pm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10/01-10/27</a:t>
                      </a:r>
                      <a:endParaRPr b="1"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Intro to Benefits Admin.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HYBR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09:00 am-01:00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10/17-11/21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QuickBooks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LRON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MW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06:00 pm-09:00 pm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11/11-12/16</a:t>
                      </a:r>
                      <a:endParaRPr sz="1000"/>
                    </a:p>
                  </a:txBody>
                  <a:tcPr marT="91425" marB="91425" marR="28575" marL="28575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