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681" r:id="rId3"/>
    <p:sldId id="691" r:id="rId4"/>
    <p:sldId id="686" r:id="rId5"/>
    <p:sldId id="687" r:id="rId6"/>
    <p:sldId id="689" r:id="rId7"/>
    <p:sldId id="690" r:id="rId8"/>
    <p:sldId id="692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400" b="0" i="0" u="none" strike="noStrike" cap="none" spc="0" normalizeH="0" baseline="0">
        <a:ln>
          <a:noFill/>
        </a:ln>
        <a:solidFill>
          <a:srgbClr val="323232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400" b="0" i="0" u="none" strike="noStrike" cap="none" spc="0" normalizeH="0" baseline="0">
        <a:ln>
          <a:noFill/>
        </a:ln>
        <a:solidFill>
          <a:srgbClr val="323232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400" b="0" i="0" u="none" strike="noStrike" cap="none" spc="0" normalizeH="0" baseline="0">
        <a:ln>
          <a:noFill/>
        </a:ln>
        <a:solidFill>
          <a:srgbClr val="323232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400" b="0" i="0" u="none" strike="noStrike" cap="none" spc="0" normalizeH="0" baseline="0">
        <a:ln>
          <a:noFill/>
        </a:ln>
        <a:solidFill>
          <a:srgbClr val="323232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400" b="0" i="0" u="none" strike="noStrike" cap="none" spc="0" normalizeH="0" baseline="0">
        <a:ln>
          <a:noFill/>
        </a:ln>
        <a:solidFill>
          <a:srgbClr val="323232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400" b="0" i="0" u="none" strike="noStrike" cap="none" spc="0" normalizeH="0" baseline="0">
        <a:ln>
          <a:noFill/>
        </a:ln>
        <a:solidFill>
          <a:srgbClr val="323232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400" b="0" i="0" u="none" strike="noStrike" cap="none" spc="0" normalizeH="0" baseline="0">
        <a:ln>
          <a:noFill/>
        </a:ln>
        <a:solidFill>
          <a:srgbClr val="323232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400" b="0" i="0" u="none" strike="noStrike" cap="none" spc="0" normalizeH="0" baseline="0">
        <a:ln>
          <a:noFill/>
        </a:ln>
        <a:solidFill>
          <a:srgbClr val="323232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400" b="0" i="0" u="none" strike="noStrike" cap="none" spc="0" normalizeH="0" baseline="0">
        <a:ln>
          <a:noFill/>
        </a:ln>
        <a:solidFill>
          <a:srgbClr val="323232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323232"/>
        </a:fontRef>
        <a:srgbClr val="32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F0E9"/>
          </a:solidFill>
        </a:fill>
      </a:tcStyle>
    </a:wholeTbl>
    <a:band2H>
      <a:tcTxStyle/>
      <a:tcStyle>
        <a:tcBdr/>
        <a:fill>
          <a:solidFill>
            <a:srgbClr val="E8F7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323232"/>
        </a:fontRef>
        <a:srgbClr val="32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E2E2"/>
          </a:solidFill>
        </a:fill>
      </a:tcStyle>
    </a:wholeTbl>
    <a:band2H>
      <a:tcTxStyle/>
      <a:tcStyle>
        <a:tcBdr/>
        <a:fill>
          <a:solidFill>
            <a:srgbClr val="F1F1F1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323232"/>
        </a:fontRef>
        <a:srgbClr val="32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E7F2"/>
          </a:solidFill>
        </a:fill>
      </a:tcStyle>
    </a:wholeTbl>
    <a:band2H>
      <a:tcTxStyle/>
      <a:tcStyle>
        <a:tcBdr/>
        <a:fill>
          <a:solidFill>
            <a:srgbClr val="EBF4F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323232"/>
        </a:fontRef>
        <a:srgbClr val="3232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323232"/>
        </a:fontRef>
        <a:srgbClr val="3232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23232"/>
              </a:solidFill>
              <a:prstDash val="solid"/>
              <a:bevel/>
            </a:ln>
          </a:top>
          <a:bottom>
            <a:ln w="25400" cap="flat">
              <a:solidFill>
                <a:srgbClr val="323232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23232"/>
              </a:solidFill>
              <a:prstDash val="solid"/>
              <a:bevel/>
            </a:ln>
          </a:top>
          <a:bottom>
            <a:ln w="25400" cap="flat">
              <a:solidFill>
                <a:srgbClr val="323232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323232"/>
        </a:fontRef>
        <a:srgbClr val="32323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23232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23232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23232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82908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58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58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58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58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58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58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58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58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58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00B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>
            <a:spLocks noGrp="1"/>
          </p:cNvSpPr>
          <p:nvPr>
            <p:ph type="sldNum" sz="quarter" idx="2"/>
          </p:nvPr>
        </p:nvSpPr>
        <p:spPr>
          <a:xfrm>
            <a:off x="22749933" y="12766744"/>
            <a:ext cx="905935" cy="259223"/>
          </a:xfrm>
          <a:prstGeom prst="rect">
            <a:avLst/>
          </a:prstGeom>
          <a:ln w="12700"/>
        </p:spPr>
        <p:txBody>
          <a:bodyPr lIns="0" tIns="0" rIns="0" bIns="0" anchor="b"/>
          <a:lstStyle>
            <a:lvl1pPr defTabSz="1306512">
              <a:spcBef>
                <a:spcPts val="400"/>
              </a:spcBef>
              <a:defRPr sz="1800">
                <a:solidFill>
                  <a:srgbClr val="D9D9D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IBM BOARD OF DIRECTORS"/>
          <p:cNvSpPr/>
          <p:nvPr/>
        </p:nvSpPr>
        <p:spPr>
          <a:xfrm>
            <a:off x="19414066" y="12793133"/>
            <a:ext cx="3458634" cy="241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r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4800" b="0">
                <a:latin typeface="Arial"/>
                <a:ea typeface="Arial"/>
                <a:cs typeface="Arial"/>
                <a:sym typeface="Arial"/>
              </a:defRPr>
            </a:pPr>
            <a:r>
              <a:rPr sz="1600" b="1">
                <a:latin typeface="+mn-lt"/>
                <a:ea typeface="+mn-ea"/>
                <a:cs typeface="+mn-cs"/>
                <a:sym typeface="Helvetica"/>
              </a:rPr>
              <a:t>IBM BOARD OF DIRECTORS</a:t>
            </a:r>
          </a:p>
        </p:txBody>
      </p:sp>
      <p:sp>
        <p:nvSpPr>
          <p:cNvPr id="41" name="IBM CONFIDENTIAL"/>
          <p:cNvSpPr/>
          <p:nvPr/>
        </p:nvSpPr>
        <p:spPr>
          <a:xfrm>
            <a:off x="16823266" y="12793133"/>
            <a:ext cx="2590801" cy="241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4800" b="0">
                <a:latin typeface="Arial"/>
                <a:ea typeface="Arial"/>
                <a:cs typeface="Arial"/>
                <a:sym typeface="Arial"/>
              </a:defRPr>
            </a:pPr>
            <a:r>
              <a:rPr sz="1600" b="1">
                <a:latin typeface="+mn-lt"/>
                <a:ea typeface="+mn-ea"/>
                <a:cs typeface="+mn-cs"/>
                <a:sym typeface="Helvetica"/>
              </a:rPr>
              <a:t>IBM CONFIDENTIAL </a:t>
            </a:r>
          </a:p>
        </p:txBody>
      </p:sp>
      <p:sp>
        <p:nvSpPr>
          <p:cNvPr id="42" name="© 2015 INTERNATIONAL BUSINESS MACHINES CORPORATION"/>
          <p:cNvSpPr/>
          <p:nvPr/>
        </p:nvSpPr>
        <p:spPr>
          <a:xfrm>
            <a:off x="8098366" y="12812481"/>
            <a:ext cx="8132234" cy="22195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defRPr sz="1600">
                <a:solidFill>
                  <a:srgbClr val="D9D9D9"/>
                </a:solidFill>
              </a:defRPr>
            </a:lvl1pPr>
          </a:lstStyle>
          <a:p>
            <a:pPr>
              <a:defRPr sz="4800">
                <a:solidFill>
                  <a:srgbClr val="FFFFFF"/>
                </a:solidFill>
              </a:defRPr>
            </a:pPr>
            <a:r>
              <a:rPr sz="1600">
                <a:solidFill>
                  <a:srgbClr val="D9D9D9"/>
                </a:solidFill>
              </a:rPr>
              <a:t>© 2015 INTERNATIONAL BUSINESS MACHINES CORPORATION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5300_IBMneg_noR.png" descr="5300_IBMneg_n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133" y="5913966"/>
            <a:ext cx="4876801" cy="1926168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Blue">
    <p:bg>
      <p:bgPr>
        <a:solidFill>
          <a:srgbClr val="00B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wrap="none" lIns="71437" tIns="71437" rIns="71437" bIns="71437" anchor="t"/>
          <a:lstStyle>
            <a:lvl1pPr algn="ctr" defTabSz="584200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>
            <a:normAutofit/>
          </a:bodyPr>
          <a:lstStyle>
            <a:lvl1pPr algn="ctr"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>
            <a:lvl1pPr marL="0" indent="0" algn="ctr" defTabSz="584200">
              <a:spcBef>
                <a:spcPts val="0"/>
              </a:spcBef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>
            <a:spLocks noGrp="1"/>
          </p:cNvSpPr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</p:spPr>
        <p:txBody>
          <a:bodyPr wrap="none" lIns="71437" tIns="71437" rIns="71437" bIns="71437" anchor="t"/>
          <a:lstStyle>
            <a:lvl1pPr algn="ctr" defTabSz="584200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219199" y="184149"/>
            <a:ext cx="21945601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919" tIns="121919" rIns="121919" bIns="1219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919" tIns="121919" rIns="121919" bIns="1219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7475200" y="12344399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lIns="121919" tIns="121919" rIns="121919" bIns="121919" anchor="ctr">
            <a:spAutoFit/>
          </a:bodyPr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7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715080" marR="0" indent="-39440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992981" marR="0" indent="-44370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1284967" marR="0" indent="-50709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1598083" marR="0" indent="-59160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2055283" marR="0" indent="-59160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2512483" marR="0" indent="-59160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2969683" marR="0" indent="-59160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3426883" marR="0" indent="-59160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Watson APIs"/>
          <p:cNvSpPr/>
          <p:nvPr/>
        </p:nvSpPr>
        <p:spPr>
          <a:xfrm>
            <a:off x="823108" y="3598619"/>
            <a:ext cx="22614766" cy="4955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919" tIns="121919" rIns="121919" bIns="121919">
            <a:spAutoFit/>
          </a:bodyPr>
          <a:lstStyle/>
          <a:p>
            <a:pPr algn="ctr">
              <a:defRPr sz="10200">
                <a:latin typeface="HelvNeue Medium for IBM"/>
                <a:ea typeface="HelvNeue Medium for IBM"/>
                <a:cs typeface="HelvNeue Medium for IBM"/>
                <a:sym typeface="HelvNeue Medium for IBM"/>
              </a:defRPr>
            </a:pPr>
            <a:r>
              <a:rPr lang="pt-BR" b="1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rPr>
              <a:t>Aplicações </a:t>
            </a:r>
          </a:p>
          <a:p>
            <a:pPr algn="ctr">
              <a:defRPr sz="10200">
                <a:latin typeface="HelvNeue Medium for IBM"/>
                <a:ea typeface="HelvNeue Medium for IBM"/>
                <a:cs typeface="HelvNeue Medium for IBM"/>
                <a:sym typeface="HelvNeue Medium for IBM"/>
              </a:defRPr>
            </a:pPr>
            <a:r>
              <a:rPr lang="pt-BR" b="1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rPr>
              <a:t>de </a:t>
            </a:r>
          </a:p>
          <a:p>
            <a:pPr algn="ctr">
              <a:defRPr sz="10200">
                <a:latin typeface="HelvNeue Medium for IBM"/>
                <a:ea typeface="HelvNeue Medium for IBM"/>
                <a:cs typeface="HelvNeue Medium for IBM"/>
                <a:sym typeface="HelvNeue Medium for IBM"/>
              </a:defRPr>
            </a:pPr>
            <a:r>
              <a:rPr lang="pt-BR" b="1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rPr>
              <a:t>Machine Learning e Deep Learning</a:t>
            </a:r>
            <a:endParaRPr lang="en-US" b="1" dirty="0">
              <a:solidFill>
                <a:srgbClr val="FFFFFF"/>
              </a:solidFill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57" name="Connection Line"/>
          <p:cNvSpPr/>
          <p:nvPr/>
        </p:nvSpPr>
        <p:spPr>
          <a:xfrm>
            <a:off x="49344" y="10425443"/>
            <a:ext cx="10774321" cy="828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52" extrusionOk="0">
                <a:moveTo>
                  <a:pt x="0" y="0"/>
                </a:moveTo>
                <a:cubicBezTo>
                  <a:pt x="7231" y="19220"/>
                  <a:pt x="14431" y="21600"/>
                  <a:pt x="21600" y="7141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58" name="Connection Line"/>
          <p:cNvSpPr/>
          <p:nvPr/>
        </p:nvSpPr>
        <p:spPr>
          <a:xfrm>
            <a:off x="28508" y="11093976"/>
            <a:ext cx="10936345" cy="78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23" extrusionOk="0">
                <a:moveTo>
                  <a:pt x="0" y="11683"/>
                </a:moveTo>
                <a:cubicBezTo>
                  <a:pt x="7906" y="21600"/>
                  <a:pt x="15106" y="17706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bevel/>
          </a:ln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59" name="Connection Line"/>
          <p:cNvSpPr/>
          <p:nvPr/>
        </p:nvSpPr>
        <p:spPr>
          <a:xfrm>
            <a:off x="6283" y="7449377"/>
            <a:ext cx="10834590" cy="3224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609" y="2587"/>
                  <a:pt x="14809" y="9787"/>
                  <a:pt x="21600" y="21600"/>
                </a:cubicBezTo>
              </a:path>
            </a:pathLst>
          </a:custGeom>
          <a:ln w="38100">
            <a:solidFill>
              <a:srgbClr val="FFFFFF"/>
            </a:solidFill>
            <a:bevel/>
          </a:ln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pic>
        <p:nvPicPr>
          <p:cNvPr id="122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47" y="10165348"/>
            <a:ext cx="1435840" cy="1243476"/>
          </a:xfrm>
          <a:prstGeom prst="rect">
            <a:avLst/>
          </a:prstGeom>
          <a:ln w="3175">
            <a:miter lim="400000"/>
          </a:ln>
        </p:spPr>
      </p:pic>
      <p:sp>
        <p:nvSpPr>
          <p:cNvPr id="160" name="Connection Line"/>
          <p:cNvSpPr/>
          <p:nvPr/>
        </p:nvSpPr>
        <p:spPr>
          <a:xfrm>
            <a:off x="12146053" y="6988704"/>
            <a:ext cx="7537294" cy="3804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6272" y="10759"/>
                  <a:pt x="13472" y="3559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bevel/>
          </a:ln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61" name="Connection Line"/>
          <p:cNvSpPr/>
          <p:nvPr/>
        </p:nvSpPr>
        <p:spPr>
          <a:xfrm>
            <a:off x="11862726" y="6298768"/>
            <a:ext cx="8917343" cy="4565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5" extrusionOk="0">
                <a:moveTo>
                  <a:pt x="0" y="13776"/>
                </a:moveTo>
                <a:cubicBezTo>
                  <a:pt x="4633" y="-5375"/>
                  <a:pt x="11833" y="-4559"/>
                  <a:pt x="21600" y="16225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custDash>
              <a:ds d="200000" sp="200000"/>
            </a:custDash>
            <a:miter lim="400000"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62" name="Connection Line"/>
          <p:cNvSpPr/>
          <p:nvPr/>
        </p:nvSpPr>
        <p:spPr>
          <a:xfrm>
            <a:off x="6143020" y="2144048"/>
            <a:ext cx="5026254" cy="8010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600" extrusionOk="0">
                <a:moveTo>
                  <a:pt x="20119" y="21600"/>
                </a:moveTo>
                <a:cubicBezTo>
                  <a:pt x="21600" y="12734"/>
                  <a:pt x="14894" y="5534"/>
                  <a:pt x="0" y="0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pic>
        <p:nvPicPr>
          <p:cNvPr id="126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654953" y="6456350"/>
            <a:ext cx="1163262" cy="1007416"/>
          </a:xfrm>
          <a:prstGeom prst="rect">
            <a:avLst/>
          </a:prstGeom>
          <a:ln w="3175">
            <a:miter lim="400000"/>
          </a:ln>
        </p:spPr>
      </p:pic>
      <p:pic>
        <p:nvPicPr>
          <p:cNvPr id="127" name="pasted-image.tiff" descr="pasted-image.tiff"/>
          <p:cNvPicPr>
            <a:picLocks noChangeAspect="1"/>
          </p:cNvPicPr>
          <p:nvPr/>
        </p:nvPicPr>
        <p:blipFill>
          <a:blip r:embed="rId4">
            <a:alphaModFix amt="58104"/>
          </a:blip>
          <a:srcRect l="235" t="277" r="213" b="288"/>
          <a:stretch>
            <a:fillRect/>
          </a:stretch>
        </p:blipFill>
        <p:spPr>
          <a:xfrm>
            <a:off x="19873045" y="6622317"/>
            <a:ext cx="676278" cy="675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802" y="30"/>
                  <a:pt x="9109" y="71"/>
                  <a:pt x="9025" y="114"/>
                </a:cubicBezTo>
                <a:cubicBezTo>
                  <a:pt x="8842" y="208"/>
                  <a:pt x="8163" y="428"/>
                  <a:pt x="7530" y="609"/>
                </a:cubicBezTo>
                <a:cubicBezTo>
                  <a:pt x="4864" y="1370"/>
                  <a:pt x="2419" y="3447"/>
                  <a:pt x="1230" y="5939"/>
                </a:cubicBezTo>
                <a:cubicBezTo>
                  <a:pt x="861" y="6712"/>
                  <a:pt x="491" y="7661"/>
                  <a:pt x="418" y="8059"/>
                </a:cubicBezTo>
                <a:cubicBezTo>
                  <a:pt x="346" y="8456"/>
                  <a:pt x="208" y="8838"/>
                  <a:pt x="114" y="8896"/>
                </a:cubicBezTo>
                <a:cubicBezTo>
                  <a:pt x="69" y="8925"/>
                  <a:pt x="30" y="9634"/>
                  <a:pt x="0" y="10749"/>
                </a:cubicBezTo>
                <a:cubicBezTo>
                  <a:pt x="0" y="10755"/>
                  <a:pt x="0" y="10769"/>
                  <a:pt x="0" y="10775"/>
                </a:cubicBezTo>
                <a:cubicBezTo>
                  <a:pt x="31" y="11941"/>
                  <a:pt x="67" y="12687"/>
                  <a:pt x="114" y="12716"/>
                </a:cubicBezTo>
                <a:cubicBezTo>
                  <a:pt x="208" y="12774"/>
                  <a:pt x="346" y="13144"/>
                  <a:pt x="418" y="13541"/>
                </a:cubicBezTo>
                <a:cubicBezTo>
                  <a:pt x="491" y="13939"/>
                  <a:pt x="861" y="14901"/>
                  <a:pt x="1230" y="15673"/>
                </a:cubicBezTo>
                <a:cubicBezTo>
                  <a:pt x="2419" y="18166"/>
                  <a:pt x="4864" y="20230"/>
                  <a:pt x="7530" y="20991"/>
                </a:cubicBezTo>
                <a:cubicBezTo>
                  <a:pt x="8163" y="21172"/>
                  <a:pt x="8816" y="21385"/>
                  <a:pt x="8975" y="21473"/>
                </a:cubicBezTo>
                <a:cubicBezTo>
                  <a:pt x="9053" y="21517"/>
                  <a:pt x="9813" y="21569"/>
                  <a:pt x="10965" y="21600"/>
                </a:cubicBezTo>
                <a:cubicBezTo>
                  <a:pt x="11855" y="21571"/>
                  <a:pt x="12497" y="21526"/>
                  <a:pt x="12575" y="21486"/>
                </a:cubicBezTo>
                <a:cubicBezTo>
                  <a:pt x="12758" y="21392"/>
                  <a:pt x="13424" y="21172"/>
                  <a:pt x="14058" y="20991"/>
                </a:cubicBezTo>
                <a:cubicBezTo>
                  <a:pt x="16724" y="20230"/>
                  <a:pt x="19181" y="18166"/>
                  <a:pt x="20370" y="15673"/>
                </a:cubicBezTo>
                <a:cubicBezTo>
                  <a:pt x="20739" y="14901"/>
                  <a:pt x="21097" y="13939"/>
                  <a:pt x="21169" y="13541"/>
                </a:cubicBezTo>
                <a:cubicBezTo>
                  <a:pt x="21242" y="13144"/>
                  <a:pt x="21380" y="12774"/>
                  <a:pt x="21473" y="12716"/>
                </a:cubicBezTo>
                <a:cubicBezTo>
                  <a:pt x="21520" y="12688"/>
                  <a:pt x="21569" y="11947"/>
                  <a:pt x="21600" y="10800"/>
                </a:cubicBezTo>
                <a:cubicBezTo>
                  <a:pt x="21569" y="9653"/>
                  <a:pt x="21520" y="8925"/>
                  <a:pt x="21473" y="8896"/>
                </a:cubicBezTo>
                <a:cubicBezTo>
                  <a:pt x="21380" y="8838"/>
                  <a:pt x="21242" y="8456"/>
                  <a:pt x="21169" y="8059"/>
                </a:cubicBezTo>
                <a:cubicBezTo>
                  <a:pt x="21097" y="7661"/>
                  <a:pt x="20739" y="6712"/>
                  <a:pt x="20370" y="5939"/>
                </a:cubicBezTo>
                <a:cubicBezTo>
                  <a:pt x="19181" y="3447"/>
                  <a:pt x="16724" y="1370"/>
                  <a:pt x="14058" y="609"/>
                </a:cubicBezTo>
                <a:cubicBezTo>
                  <a:pt x="13424" y="428"/>
                  <a:pt x="12758" y="208"/>
                  <a:pt x="12575" y="114"/>
                </a:cubicBezTo>
                <a:cubicBezTo>
                  <a:pt x="12491" y="71"/>
                  <a:pt x="11797" y="3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3" name="Connection Line"/>
          <p:cNvSpPr/>
          <p:nvPr/>
        </p:nvSpPr>
        <p:spPr>
          <a:xfrm>
            <a:off x="20722221" y="3821882"/>
            <a:ext cx="3657605" cy="308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7135" y="11046"/>
                  <a:pt x="9935" y="18246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64" name="Connection Line"/>
          <p:cNvSpPr/>
          <p:nvPr/>
        </p:nvSpPr>
        <p:spPr>
          <a:xfrm>
            <a:off x="20254441" y="557541"/>
            <a:ext cx="4149394" cy="5898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886" y="13428"/>
                  <a:pt x="8086" y="6228"/>
                  <a:pt x="21600" y="0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65" name="Connection Line"/>
          <p:cNvSpPr/>
          <p:nvPr/>
        </p:nvSpPr>
        <p:spPr>
          <a:xfrm>
            <a:off x="20224677" y="7463765"/>
            <a:ext cx="4122404" cy="290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47" extrusionOk="0">
                <a:moveTo>
                  <a:pt x="0" y="0"/>
                </a:moveTo>
                <a:cubicBezTo>
                  <a:pt x="242" y="14973"/>
                  <a:pt x="7442" y="21600"/>
                  <a:pt x="21600" y="19882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pic>
        <p:nvPicPr>
          <p:cNvPr id="131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226453" y="10837850"/>
            <a:ext cx="1163262" cy="1007416"/>
          </a:xfrm>
          <a:prstGeom prst="rect">
            <a:avLst/>
          </a:prstGeom>
          <a:ln w="3175">
            <a:miter lim="400000"/>
          </a:ln>
        </p:spPr>
      </p:pic>
      <p:pic>
        <p:nvPicPr>
          <p:cNvPr id="132" name="pasted-image.tiff" descr="pasted-image.tiff"/>
          <p:cNvPicPr>
            <a:picLocks noChangeAspect="1"/>
          </p:cNvPicPr>
          <p:nvPr/>
        </p:nvPicPr>
        <p:blipFill>
          <a:blip r:embed="rId5">
            <a:alphaModFix amt="58000"/>
          </a:blip>
          <a:srcRect l="235" t="277" r="240" b="315"/>
          <a:stretch>
            <a:fillRect/>
          </a:stretch>
        </p:blipFill>
        <p:spPr>
          <a:xfrm>
            <a:off x="20444544" y="11003817"/>
            <a:ext cx="676279" cy="67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802" y="30"/>
                  <a:pt x="9109" y="71"/>
                  <a:pt x="9025" y="114"/>
                </a:cubicBezTo>
                <a:cubicBezTo>
                  <a:pt x="8842" y="208"/>
                  <a:pt x="8176" y="428"/>
                  <a:pt x="7542" y="609"/>
                </a:cubicBezTo>
                <a:cubicBezTo>
                  <a:pt x="4875" y="1371"/>
                  <a:pt x="2420" y="3446"/>
                  <a:pt x="1230" y="5939"/>
                </a:cubicBezTo>
                <a:cubicBezTo>
                  <a:pt x="861" y="6712"/>
                  <a:pt x="491" y="7674"/>
                  <a:pt x="418" y="8071"/>
                </a:cubicBezTo>
                <a:cubicBezTo>
                  <a:pt x="346" y="8469"/>
                  <a:pt x="208" y="8838"/>
                  <a:pt x="114" y="8896"/>
                </a:cubicBezTo>
                <a:cubicBezTo>
                  <a:pt x="69" y="8925"/>
                  <a:pt x="30" y="9647"/>
                  <a:pt x="0" y="10762"/>
                </a:cubicBezTo>
                <a:cubicBezTo>
                  <a:pt x="0" y="10767"/>
                  <a:pt x="0" y="10769"/>
                  <a:pt x="0" y="10775"/>
                </a:cubicBezTo>
                <a:cubicBezTo>
                  <a:pt x="31" y="11942"/>
                  <a:pt x="67" y="12687"/>
                  <a:pt x="114" y="12716"/>
                </a:cubicBezTo>
                <a:cubicBezTo>
                  <a:pt x="208" y="12774"/>
                  <a:pt x="346" y="13143"/>
                  <a:pt x="418" y="13541"/>
                </a:cubicBezTo>
                <a:cubicBezTo>
                  <a:pt x="491" y="13939"/>
                  <a:pt x="861" y="14900"/>
                  <a:pt x="1230" y="15673"/>
                </a:cubicBezTo>
                <a:cubicBezTo>
                  <a:pt x="2420" y="18167"/>
                  <a:pt x="4876" y="20230"/>
                  <a:pt x="7542" y="20991"/>
                </a:cubicBezTo>
                <a:cubicBezTo>
                  <a:pt x="8176" y="21172"/>
                  <a:pt x="8816" y="21398"/>
                  <a:pt x="8975" y="21486"/>
                </a:cubicBezTo>
                <a:cubicBezTo>
                  <a:pt x="9053" y="21529"/>
                  <a:pt x="9813" y="21569"/>
                  <a:pt x="10965" y="21600"/>
                </a:cubicBezTo>
                <a:cubicBezTo>
                  <a:pt x="11856" y="21571"/>
                  <a:pt x="12497" y="21539"/>
                  <a:pt x="12575" y="21498"/>
                </a:cubicBezTo>
                <a:cubicBezTo>
                  <a:pt x="12758" y="21404"/>
                  <a:pt x="13437" y="21172"/>
                  <a:pt x="14070" y="20991"/>
                </a:cubicBezTo>
                <a:cubicBezTo>
                  <a:pt x="16737" y="20229"/>
                  <a:pt x="19193" y="18166"/>
                  <a:pt x="20383" y="15673"/>
                </a:cubicBezTo>
                <a:cubicBezTo>
                  <a:pt x="20752" y="14900"/>
                  <a:pt x="21109" y="13939"/>
                  <a:pt x="21182" y="13541"/>
                </a:cubicBezTo>
                <a:cubicBezTo>
                  <a:pt x="21254" y="13143"/>
                  <a:pt x="21392" y="12774"/>
                  <a:pt x="21486" y="12716"/>
                </a:cubicBezTo>
                <a:cubicBezTo>
                  <a:pt x="21533" y="12687"/>
                  <a:pt x="21569" y="11942"/>
                  <a:pt x="21600" y="10775"/>
                </a:cubicBezTo>
                <a:cubicBezTo>
                  <a:pt x="21600" y="10769"/>
                  <a:pt x="21600" y="10767"/>
                  <a:pt x="21600" y="10762"/>
                </a:cubicBezTo>
                <a:cubicBezTo>
                  <a:pt x="21570" y="9647"/>
                  <a:pt x="21531" y="8925"/>
                  <a:pt x="21486" y="8896"/>
                </a:cubicBezTo>
                <a:cubicBezTo>
                  <a:pt x="21392" y="8838"/>
                  <a:pt x="21254" y="8469"/>
                  <a:pt x="21182" y="8071"/>
                </a:cubicBezTo>
                <a:cubicBezTo>
                  <a:pt x="21109" y="7674"/>
                  <a:pt x="20752" y="6712"/>
                  <a:pt x="20383" y="5939"/>
                </a:cubicBezTo>
                <a:cubicBezTo>
                  <a:pt x="19193" y="3446"/>
                  <a:pt x="16737" y="1371"/>
                  <a:pt x="14070" y="609"/>
                </a:cubicBezTo>
                <a:cubicBezTo>
                  <a:pt x="13437" y="428"/>
                  <a:pt x="12758" y="208"/>
                  <a:pt x="12575" y="114"/>
                </a:cubicBezTo>
                <a:cubicBezTo>
                  <a:pt x="12491" y="71"/>
                  <a:pt x="11798" y="3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6" name="Connection Line"/>
          <p:cNvSpPr/>
          <p:nvPr/>
        </p:nvSpPr>
        <p:spPr>
          <a:xfrm>
            <a:off x="21212562" y="11626484"/>
            <a:ext cx="2821230" cy="2093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241" y="19837"/>
                  <a:pt x="8041" y="12637"/>
                  <a:pt x="0" y="0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pic>
        <p:nvPicPr>
          <p:cNvPr id="134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76953" y="1376350"/>
            <a:ext cx="1163262" cy="1007416"/>
          </a:xfrm>
          <a:prstGeom prst="rect">
            <a:avLst/>
          </a:prstGeom>
          <a:ln w="3175">
            <a:miter lim="400000"/>
          </a:ln>
        </p:spPr>
      </p:pic>
      <p:sp>
        <p:nvSpPr>
          <p:cNvPr id="167" name="Connection Line"/>
          <p:cNvSpPr/>
          <p:nvPr/>
        </p:nvSpPr>
        <p:spPr>
          <a:xfrm>
            <a:off x="145445" y="17040"/>
            <a:ext cx="5117511" cy="171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2443" y="17537"/>
                  <a:pt x="5243" y="10337"/>
                  <a:pt x="0" y="0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pic>
        <p:nvPicPr>
          <p:cNvPr id="136" name="pasted-image.tiff" descr="pasted-image.tiff"/>
          <p:cNvPicPr>
            <a:picLocks noChangeAspect="1"/>
          </p:cNvPicPr>
          <p:nvPr/>
        </p:nvPicPr>
        <p:blipFill>
          <a:blip r:embed="rId6">
            <a:alphaModFix amt="58000"/>
          </a:blip>
          <a:srcRect l="235" t="277" r="247" b="322"/>
          <a:stretch>
            <a:fillRect/>
          </a:stretch>
        </p:blipFill>
        <p:spPr>
          <a:xfrm>
            <a:off x="5395045" y="1542317"/>
            <a:ext cx="676279" cy="67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802" y="30"/>
                  <a:pt x="9109" y="71"/>
                  <a:pt x="9025" y="114"/>
                </a:cubicBezTo>
                <a:cubicBezTo>
                  <a:pt x="8842" y="208"/>
                  <a:pt x="8176" y="428"/>
                  <a:pt x="7542" y="609"/>
                </a:cubicBezTo>
                <a:cubicBezTo>
                  <a:pt x="4875" y="1371"/>
                  <a:pt x="2420" y="3446"/>
                  <a:pt x="1230" y="5939"/>
                </a:cubicBezTo>
                <a:cubicBezTo>
                  <a:pt x="861" y="6712"/>
                  <a:pt x="491" y="7674"/>
                  <a:pt x="418" y="8071"/>
                </a:cubicBezTo>
                <a:cubicBezTo>
                  <a:pt x="346" y="8469"/>
                  <a:pt x="208" y="8838"/>
                  <a:pt x="114" y="8896"/>
                </a:cubicBezTo>
                <a:cubicBezTo>
                  <a:pt x="69" y="8925"/>
                  <a:pt x="30" y="9647"/>
                  <a:pt x="0" y="10762"/>
                </a:cubicBezTo>
                <a:cubicBezTo>
                  <a:pt x="0" y="10767"/>
                  <a:pt x="0" y="10769"/>
                  <a:pt x="0" y="10775"/>
                </a:cubicBezTo>
                <a:cubicBezTo>
                  <a:pt x="31" y="11942"/>
                  <a:pt x="67" y="12687"/>
                  <a:pt x="114" y="12716"/>
                </a:cubicBezTo>
                <a:cubicBezTo>
                  <a:pt x="208" y="12774"/>
                  <a:pt x="346" y="13143"/>
                  <a:pt x="418" y="13541"/>
                </a:cubicBezTo>
                <a:cubicBezTo>
                  <a:pt x="491" y="13939"/>
                  <a:pt x="861" y="14900"/>
                  <a:pt x="1230" y="15673"/>
                </a:cubicBezTo>
                <a:cubicBezTo>
                  <a:pt x="2420" y="18167"/>
                  <a:pt x="4876" y="20230"/>
                  <a:pt x="7542" y="20991"/>
                </a:cubicBezTo>
                <a:cubicBezTo>
                  <a:pt x="8176" y="21172"/>
                  <a:pt x="8816" y="21398"/>
                  <a:pt x="8975" y="21486"/>
                </a:cubicBezTo>
                <a:cubicBezTo>
                  <a:pt x="9053" y="21529"/>
                  <a:pt x="9813" y="21569"/>
                  <a:pt x="10965" y="21600"/>
                </a:cubicBezTo>
                <a:cubicBezTo>
                  <a:pt x="11856" y="21571"/>
                  <a:pt x="12497" y="21539"/>
                  <a:pt x="12575" y="21498"/>
                </a:cubicBezTo>
                <a:cubicBezTo>
                  <a:pt x="12758" y="21404"/>
                  <a:pt x="13437" y="21172"/>
                  <a:pt x="14070" y="20991"/>
                </a:cubicBezTo>
                <a:cubicBezTo>
                  <a:pt x="16737" y="20229"/>
                  <a:pt x="19193" y="18167"/>
                  <a:pt x="20383" y="15673"/>
                </a:cubicBezTo>
                <a:cubicBezTo>
                  <a:pt x="20752" y="14900"/>
                  <a:pt x="21109" y="13939"/>
                  <a:pt x="21182" y="13541"/>
                </a:cubicBezTo>
                <a:cubicBezTo>
                  <a:pt x="21254" y="13143"/>
                  <a:pt x="21392" y="12774"/>
                  <a:pt x="21486" y="12716"/>
                </a:cubicBezTo>
                <a:cubicBezTo>
                  <a:pt x="21533" y="12687"/>
                  <a:pt x="21569" y="11942"/>
                  <a:pt x="21600" y="10775"/>
                </a:cubicBezTo>
                <a:cubicBezTo>
                  <a:pt x="21600" y="10769"/>
                  <a:pt x="21600" y="10767"/>
                  <a:pt x="21600" y="10762"/>
                </a:cubicBezTo>
                <a:cubicBezTo>
                  <a:pt x="21570" y="9647"/>
                  <a:pt x="21531" y="8925"/>
                  <a:pt x="21486" y="8896"/>
                </a:cubicBezTo>
                <a:cubicBezTo>
                  <a:pt x="21392" y="8838"/>
                  <a:pt x="21254" y="8469"/>
                  <a:pt x="21182" y="8071"/>
                </a:cubicBezTo>
                <a:cubicBezTo>
                  <a:pt x="21109" y="7674"/>
                  <a:pt x="20752" y="6712"/>
                  <a:pt x="20383" y="5939"/>
                </a:cubicBezTo>
                <a:cubicBezTo>
                  <a:pt x="19193" y="3446"/>
                  <a:pt x="16737" y="1371"/>
                  <a:pt x="14070" y="609"/>
                </a:cubicBezTo>
                <a:cubicBezTo>
                  <a:pt x="13437" y="428"/>
                  <a:pt x="12758" y="208"/>
                  <a:pt x="12575" y="114"/>
                </a:cubicBezTo>
                <a:cubicBezTo>
                  <a:pt x="12491" y="71"/>
                  <a:pt x="11798" y="3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8" name="Connection Line"/>
          <p:cNvSpPr/>
          <p:nvPr/>
        </p:nvSpPr>
        <p:spPr>
          <a:xfrm>
            <a:off x="7678671" y="11349828"/>
            <a:ext cx="3397463" cy="238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229" y="9918"/>
                  <a:pt x="11429" y="2718"/>
                  <a:pt x="21600" y="0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69" name="Connection Line"/>
          <p:cNvSpPr/>
          <p:nvPr/>
        </p:nvSpPr>
        <p:spPr>
          <a:xfrm>
            <a:off x="7932671" y="11357653"/>
            <a:ext cx="3093060" cy="239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804" y="10129"/>
                  <a:pt x="11004" y="2929"/>
                  <a:pt x="21600" y="0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70" name="Connection Line"/>
          <p:cNvSpPr/>
          <p:nvPr/>
        </p:nvSpPr>
        <p:spPr>
          <a:xfrm>
            <a:off x="11771458" y="11405278"/>
            <a:ext cx="2655379" cy="2338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6183" y="10962"/>
                  <a:pt x="8983" y="3762"/>
                  <a:pt x="0" y="0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71" name="Connection Line"/>
          <p:cNvSpPr/>
          <p:nvPr/>
        </p:nvSpPr>
        <p:spPr>
          <a:xfrm>
            <a:off x="11960833" y="10748669"/>
            <a:ext cx="8376266" cy="3033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52" extrusionOk="0">
                <a:moveTo>
                  <a:pt x="21600" y="18052"/>
                </a:moveTo>
                <a:cubicBezTo>
                  <a:pt x="16493" y="1692"/>
                  <a:pt x="9293" y="-3548"/>
                  <a:pt x="0" y="2331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72" name="Connection Line"/>
          <p:cNvSpPr/>
          <p:nvPr/>
        </p:nvSpPr>
        <p:spPr>
          <a:xfrm>
            <a:off x="741990" y="10528169"/>
            <a:ext cx="10070549" cy="3161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6" extrusionOk="0">
                <a:moveTo>
                  <a:pt x="0" y="18656"/>
                </a:moveTo>
                <a:cubicBezTo>
                  <a:pt x="1952" y="2807"/>
                  <a:pt x="9152" y="-2944"/>
                  <a:pt x="21600" y="1403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custDash>
              <a:ds d="200000" sp="200000"/>
            </a:custDash>
            <a:miter lim="400000"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42" name="Oval"/>
          <p:cNvSpPr/>
          <p:nvPr/>
        </p:nvSpPr>
        <p:spPr>
          <a:xfrm>
            <a:off x="1346200" y="12290267"/>
            <a:ext cx="247551" cy="257474"/>
          </a:xfrm>
          <a:prstGeom prst="ellipse">
            <a:avLst/>
          </a:prstGeom>
          <a:solidFill>
            <a:srgbClr val="5A5A5A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143" name="Oval"/>
          <p:cNvSpPr/>
          <p:nvPr/>
        </p:nvSpPr>
        <p:spPr>
          <a:xfrm>
            <a:off x="711200" y="7413467"/>
            <a:ext cx="247551" cy="257474"/>
          </a:xfrm>
          <a:prstGeom prst="ellipse">
            <a:avLst/>
          </a:prstGeom>
          <a:solidFill>
            <a:srgbClr val="5A5A5A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144" name="Oval"/>
          <p:cNvSpPr/>
          <p:nvPr/>
        </p:nvSpPr>
        <p:spPr>
          <a:xfrm>
            <a:off x="18478500" y="8048467"/>
            <a:ext cx="247551" cy="257474"/>
          </a:xfrm>
          <a:prstGeom prst="ellipse">
            <a:avLst/>
          </a:prstGeom>
          <a:solidFill>
            <a:srgbClr val="5A5A5A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173" name="Connection Line"/>
          <p:cNvSpPr/>
          <p:nvPr/>
        </p:nvSpPr>
        <p:spPr>
          <a:xfrm>
            <a:off x="11829546" y="4441204"/>
            <a:ext cx="4571364" cy="5757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8753" y="17920"/>
                  <a:pt x="15953" y="10720"/>
                  <a:pt x="21600" y="0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pic>
        <p:nvPicPr>
          <p:cNvPr id="146" name="pasted-image.tiff" descr="pasted-image.tiff"/>
          <p:cNvPicPr>
            <a:picLocks noChangeAspect="1"/>
          </p:cNvPicPr>
          <p:nvPr/>
        </p:nvPicPr>
        <p:blipFill>
          <a:blip r:embed="rId7">
            <a:alphaModFix amt="58000"/>
          </a:blip>
          <a:srcRect l="235" t="277" r="210" b="285"/>
          <a:stretch>
            <a:fillRect/>
          </a:stretch>
        </p:blipFill>
        <p:spPr>
          <a:xfrm>
            <a:off x="16240845" y="3599717"/>
            <a:ext cx="676279" cy="67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802" y="30"/>
                  <a:pt x="9109" y="71"/>
                  <a:pt x="9025" y="114"/>
                </a:cubicBezTo>
                <a:cubicBezTo>
                  <a:pt x="8842" y="208"/>
                  <a:pt x="8163" y="428"/>
                  <a:pt x="7530" y="609"/>
                </a:cubicBezTo>
                <a:cubicBezTo>
                  <a:pt x="4864" y="1370"/>
                  <a:pt x="2419" y="3447"/>
                  <a:pt x="1230" y="5939"/>
                </a:cubicBezTo>
                <a:cubicBezTo>
                  <a:pt x="861" y="6712"/>
                  <a:pt x="491" y="7661"/>
                  <a:pt x="418" y="8059"/>
                </a:cubicBezTo>
                <a:cubicBezTo>
                  <a:pt x="346" y="8456"/>
                  <a:pt x="208" y="8838"/>
                  <a:pt x="114" y="8896"/>
                </a:cubicBezTo>
                <a:cubicBezTo>
                  <a:pt x="69" y="8925"/>
                  <a:pt x="30" y="9634"/>
                  <a:pt x="0" y="10749"/>
                </a:cubicBezTo>
                <a:cubicBezTo>
                  <a:pt x="0" y="10755"/>
                  <a:pt x="0" y="10769"/>
                  <a:pt x="0" y="10775"/>
                </a:cubicBezTo>
                <a:cubicBezTo>
                  <a:pt x="31" y="11941"/>
                  <a:pt x="67" y="12687"/>
                  <a:pt x="114" y="12716"/>
                </a:cubicBezTo>
                <a:cubicBezTo>
                  <a:pt x="208" y="12774"/>
                  <a:pt x="346" y="13144"/>
                  <a:pt x="418" y="13541"/>
                </a:cubicBezTo>
                <a:cubicBezTo>
                  <a:pt x="491" y="13939"/>
                  <a:pt x="861" y="14901"/>
                  <a:pt x="1230" y="15673"/>
                </a:cubicBezTo>
                <a:cubicBezTo>
                  <a:pt x="2419" y="18166"/>
                  <a:pt x="4864" y="20230"/>
                  <a:pt x="7530" y="20991"/>
                </a:cubicBezTo>
                <a:cubicBezTo>
                  <a:pt x="8163" y="21172"/>
                  <a:pt x="8816" y="21385"/>
                  <a:pt x="8975" y="21473"/>
                </a:cubicBezTo>
                <a:cubicBezTo>
                  <a:pt x="9053" y="21517"/>
                  <a:pt x="9814" y="21569"/>
                  <a:pt x="10965" y="21600"/>
                </a:cubicBezTo>
                <a:cubicBezTo>
                  <a:pt x="11856" y="21571"/>
                  <a:pt x="12497" y="21526"/>
                  <a:pt x="12575" y="21486"/>
                </a:cubicBezTo>
                <a:cubicBezTo>
                  <a:pt x="12758" y="21392"/>
                  <a:pt x="13424" y="21172"/>
                  <a:pt x="14058" y="20991"/>
                </a:cubicBezTo>
                <a:cubicBezTo>
                  <a:pt x="16724" y="20230"/>
                  <a:pt x="19181" y="18166"/>
                  <a:pt x="20370" y="15673"/>
                </a:cubicBezTo>
                <a:cubicBezTo>
                  <a:pt x="20739" y="14901"/>
                  <a:pt x="21096" y="13939"/>
                  <a:pt x="21169" y="13541"/>
                </a:cubicBezTo>
                <a:cubicBezTo>
                  <a:pt x="21241" y="13144"/>
                  <a:pt x="21379" y="12774"/>
                  <a:pt x="21473" y="12716"/>
                </a:cubicBezTo>
                <a:cubicBezTo>
                  <a:pt x="21520" y="12687"/>
                  <a:pt x="21569" y="11941"/>
                  <a:pt x="21600" y="10775"/>
                </a:cubicBezTo>
                <a:cubicBezTo>
                  <a:pt x="21600" y="10769"/>
                  <a:pt x="21600" y="10755"/>
                  <a:pt x="21600" y="10749"/>
                </a:cubicBezTo>
                <a:cubicBezTo>
                  <a:pt x="21570" y="9634"/>
                  <a:pt x="21519" y="8925"/>
                  <a:pt x="21473" y="8896"/>
                </a:cubicBezTo>
                <a:cubicBezTo>
                  <a:pt x="21379" y="8838"/>
                  <a:pt x="21241" y="8456"/>
                  <a:pt x="21169" y="8059"/>
                </a:cubicBezTo>
                <a:cubicBezTo>
                  <a:pt x="21096" y="7661"/>
                  <a:pt x="20739" y="6712"/>
                  <a:pt x="20370" y="5939"/>
                </a:cubicBezTo>
                <a:cubicBezTo>
                  <a:pt x="19181" y="3447"/>
                  <a:pt x="16724" y="1370"/>
                  <a:pt x="14058" y="609"/>
                </a:cubicBezTo>
                <a:cubicBezTo>
                  <a:pt x="13424" y="428"/>
                  <a:pt x="12758" y="208"/>
                  <a:pt x="12575" y="114"/>
                </a:cubicBezTo>
                <a:cubicBezTo>
                  <a:pt x="12491" y="71"/>
                  <a:pt x="11798" y="3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47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22753" y="3433750"/>
            <a:ext cx="1163262" cy="1007416"/>
          </a:xfrm>
          <a:prstGeom prst="rect">
            <a:avLst/>
          </a:prstGeom>
          <a:ln w="3175">
            <a:miter lim="400000"/>
          </a:ln>
        </p:spPr>
      </p:pic>
      <p:sp>
        <p:nvSpPr>
          <p:cNvPr id="174" name="Connection Line"/>
          <p:cNvSpPr/>
          <p:nvPr/>
        </p:nvSpPr>
        <p:spPr>
          <a:xfrm>
            <a:off x="16599711" y="5733"/>
            <a:ext cx="2003363" cy="3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04" y="11355"/>
                  <a:pt x="7704" y="4155"/>
                  <a:pt x="21600" y="0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-25311" y="1216991"/>
            <a:ext cx="5276262" cy="577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66" extrusionOk="0">
                <a:moveTo>
                  <a:pt x="21600" y="16040"/>
                </a:moveTo>
                <a:cubicBezTo>
                  <a:pt x="12804" y="21600"/>
                  <a:pt x="5604" y="16253"/>
                  <a:pt x="0" y="0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20187986" y="17106"/>
            <a:ext cx="1650400" cy="6464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791" y="12639"/>
                  <a:pt x="10991" y="5439"/>
                  <a:pt x="21600" y="0"/>
                </a:cubicBezTo>
              </a:path>
            </a:pathLst>
          </a:custGeom>
          <a:ln w="38100">
            <a:solidFill>
              <a:srgbClr val="FFFFFF">
                <a:alpha val="46631"/>
              </a:srgbClr>
            </a:solidFill>
            <a:bevel/>
          </a:ln>
          <a:effectLst>
            <a:outerShdw blurRad="101600" dist="50800" dir="5400000" rotWithShape="0">
              <a:srgbClr val="000000">
                <a:alpha val="22331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omputação Cognitiva"/>
          <p:cNvSpPr/>
          <p:nvPr/>
        </p:nvSpPr>
        <p:spPr>
          <a:xfrm>
            <a:off x="769108" y="479968"/>
            <a:ext cx="23238733" cy="152926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9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/>
              <a:t>Tipos de problemas em Machine Learning</a:t>
            </a:r>
            <a:endParaRPr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769109" y="2674755"/>
            <a:ext cx="22282277" cy="99876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 numCol="2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0552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124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696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4268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Classificação (predição de classe, intenções de conversas, etc)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Regressão (predição de valor, séries temporais, etc)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Clustering (agrupamento de dados parecidos)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Recommender System (recomendações de produtos)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Transcrição (transição entre diferentes canais de comunicação)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Decisão em árvore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Detecção de Anomalias e fraudes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Otimização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Estimativa de probabilidade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Busca de informações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muitos outros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lvl="1" indent="0" algn="l" hangingPunct="1">
              <a:spcBef>
                <a:spcPct val="0"/>
              </a:spcBef>
            </a:pPr>
            <a:endParaRPr lang="pt-BR" altLang="pt-BR" sz="3600" dirty="0"/>
          </a:p>
          <a:p>
            <a:pPr marL="571500" lvl="1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lvl="1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indent="-571500" algn="l" eaLnBrk="1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indent="-571500" algn="l" eaLnBrk="1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lvl="1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</p:txBody>
      </p:sp>
    </p:spTree>
    <p:extLst>
      <p:ext uri="{BB962C8B-B14F-4D97-AF65-F5344CB8AC3E}">
        <p14:creationId xmlns:p14="http://schemas.microsoft.com/office/powerpoint/2010/main" val="26014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omputação Cognitiva"/>
          <p:cNvSpPr/>
          <p:nvPr/>
        </p:nvSpPr>
        <p:spPr>
          <a:xfrm>
            <a:off x="769108" y="479968"/>
            <a:ext cx="21424134" cy="152926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9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/>
              <a:t>Tipos de problemas em Deep Learning</a:t>
            </a:r>
            <a:endParaRPr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769109" y="2674755"/>
            <a:ext cx="22282277" cy="99876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numCol="2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0552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124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696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4268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Classificação (predição de classe, perfil de usuário, imagens, sequências, etc)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Regressão (predição de valor)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Reconstrução de dados (VAE)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Aprendizado de estilo (VAE)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Identificação de fraude (Autoencoder)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Reconhecimento de sequências (exemplo: voz)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Análise de sentimento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Análise de emoções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Geração de sequências : dada uma sequência, prever uma sequência resultante (SEQ2SEQ)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Detecção de objetos: Dada uma imagem, identifica sub-componentes específicos da imagem via classificação combinada com regressão (RCNN)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Segmentação de imagens: dada uma imagem, aplicar uma máscara de pixels em um objeto específico da imagem para modifica-lo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Geração de exemplos realistas que nunca existiram (GAN)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Busca de informações (SEQ2SEQ)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Remoção de ruído (VAE)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Compressão de dados (VAE)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Tradução (SEQ2SEQ)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Analogia e busca de exemplos similares (Embedding)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Analogia e busca de idéias similares (SEQ2SEQ)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3600" dirty="0"/>
              <a:t>Outros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lvl="1" indent="0" algn="l" hangingPunct="1">
              <a:spcBef>
                <a:spcPct val="0"/>
              </a:spcBef>
            </a:pPr>
            <a:endParaRPr lang="pt-BR" altLang="pt-BR" sz="3600" dirty="0"/>
          </a:p>
          <a:p>
            <a:pPr marL="571500" lvl="1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lvl="1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indent="-571500" algn="l" eaLnBrk="1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indent="-571500" algn="l" eaLnBrk="1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lvl="1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</p:txBody>
      </p:sp>
    </p:spTree>
    <p:extLst>
      <p:ext uri="{BB962C8B-B14F-4D97-AF65-F5344CB8AC3E}">
        <p14:creationId xmlns:p14="http://schemas.microsoft.com/office/powerpoint/2010/main" val="13454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omputação Cognitiva"/>
          <p:cNvSpPr/>
          <p:nvPr/>
        </p:nvSpPr>
        <p:spPr>
          <a:xfrm>
            <a:off x="769108" y="479968"/>
            <a:ext cx="12153967" cy="152926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9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/>
              <a:t>Tipos de Aprendizado</a:t>
            </a:r>
            <a:endParaRPr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769109" y="2674755"/>
            <a:ext cx="22282277" cy="99876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numCol="2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0552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124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696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4268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hangingPunct="1">
              <a:spcBef>
                <a:spcPct val="0"/>
              </a:spcBef>
            </a:pPr>
            <a:r>
              <a:rPr lang="pt-BR" altLang="pt-BR" sz="3600" b="1" dirty="0"/>
              <a:t>Supervisionado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Principais algoritmos: </a:t>
            </a:r>
          </a:p>
          <a:p>
            <a:pPr algn="l" hangingPunct="1">
              <a:spcBef>
                <a:spcPct val="0"/>
              </a:spcBef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Regressão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600" dirty="0"/>
              <a:t>Regressão Linear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600" dirty="0"/>
              <a:t>Regressão Linear Múltipla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600" dirty="0"/>
              <a:t>Regressão Polinomial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Classificação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600" dirty="0"/>
              <a:t>Logistic Regression (é um classificador)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600" dirty="0"/>
              <a:t>Support Vector Machines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Classificação e Regressão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600" dirty="0"/>
              <a:t>K-Nearest neighbours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600" dirty="0"/>
              <a:t>Decision trees e Random Forest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600" dirty="0"/>
              <a:t>Alguns algoritmos de Redes Neurais </a:t>
            </a:r>
          </a:p>
          <a:p>
            <a:pPr algn="l" hangingPunct="1">
              <a:spcBef>
                <a:spcPct val="0"/>
              </a:spcBef>
            </a:pPr>
            <a:endParaRPr lang="pt-BR" altLang="pt-BR" sz="3600" dirty="0"/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indent="-571500" algn="l" eaLnBrk="1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indent="-571500" algn="l" eaLnBrk="1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lvl="1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</p:txBody>
      </p:sp>
    </p:spTree>
    <p:extLst>
      <p:ext uri="{BB962C8B-B14F-4D97-AF65-F5344CB8AC3E}">
        <p14:creationId xmlns:p14="http://schemas.microsoft.com/office/powerpoint/2010/main" val="30914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omputação Cognitiva"/>
          <p:cNvSpPr/>
          <p:nvPr/>
        </p:nvSpPr>
        <p:spPr>
          <a:xfrm>
            <a:off x="769108" y="479968"/>
            <a:ext cx="12153967" cy="152926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9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/>
              <a:t>Tipos de Aprendizado</a:t>
            </a:r>
            <a:endParaRPr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769109" y="2674755"/>
            <a:ext cx="22282277" cy="99876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numCol="2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0552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124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696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4268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hangingPunct="1">
              <a:spcBef>
                <a:spcPct val="0"/>
              </a:spcBef>
            </a:pPr>
            <a:r>
              <a:rPr lang="pt-BR" altLang="pt-BR" sz="3600" b="1" dirty="0"/>
              <a:t>Não-Supervisionado / Semi-Supervisionado</a:t>
            </a:r>
          </a:p>
          <a:p>
            <a:pPr algn="l" hangingPunct="1">
              <a:spcBef>
                <a:spcPct val="0"/>
              </a:spcBef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Principais algoritmos:</a:t>
            </a:r>
          </a:p>
          <a:p>
            <a:pPr algn="l" hangingPunct="1">
              <a:spcBef>
                <a:spcPct val="0"/>
              </a:spcBef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Clustering e Recommender System: 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600" dirty="0"/>
              <a:t>K-Means, Hierarchical Clustering Analysis, Kohonen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Visualização e redução de dimensionalidade: 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600" dirty="0"/>
              <a:t>PCA, Locally-Linear Embedding, t-distributed Stochastic Neighbour Embedding (t-SNE)</a:t>
            </a:r>
          </a:p>
          <a:p>
            <a:pPr algn="l" hangingPunct="1">
              <a:spcBef>
                <a:spcPct val="0"/>
              </a:spcBef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Anomaly Detection</a:t>
            </a:r>
          </a:p>
          <a:p>
            <a:pPr algn="l" hangingPunct="1">
              <a:spcBef>
                <a:spcPct val="0"/>
              </a:spcBef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Embedding</a:t>
            </a:r>
          </a:p>
          <a:p>
            <a:pPr algn="l" hangingPunct="1">
              <a:spcBef>
                <a:spcPct val="0"/>
              </a:spcBef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Association rule learning: </a:t>
            </a:r>
          </a:p>
          <a:p>
            <a:pPr marL="571500" indent="-571500" algn="l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600" dirty="0"/>
              <a:t>Eclat, Apriori</a:t>
            </a:r>
          </a:p>
          <a:p>
            <a:pPr marL="571500" indent="-571500" algn="l" eaLnBrk="1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indent="-571500" algn="l" eaLnBrk="1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marL="571500" lvl="1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</p:txBody>
      </p:sp>
    </p:spTree>
    <p:extLst>
      <p:ext uri="{BB962C8B-B14F-4D97-AF65-F5344CB8AC3E}">
        <p14:creationId xmlns:p14="http://schemas.microsoft.com/office/powerpoint/2010/main" val="113846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omputação Cognitiva"/>
          <p:cNvSpPr/>
          <p:nvPr/>
        </p:nvSpPr>
        <p:spPr>
          <a:xfrm>
            <a:off x="769108" y="479968"/>
            <a:ext cx="12153967" cy="152926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9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/>
              <a:t>Tipos de Aprendizado</a:t>
            </a:r>
            <a:endParaRPr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769109" y="2674755"/>
            <a:ext cx="22282277" cy="99876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numCol="2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0552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124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696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426883" marR="0" indent="-591608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hangingPunct="1">
              <a:spcBef>
                <a:spcPct val="0"/>
              </a:spcBef>
            </a:pPr>
            <a:r>
              <a:rPr lang="pt-BR" altLang="pt-BR" sz="3600" b="1" dirty="0"/>
              <a:t>Por Reforço</a:t>
            </a:r>
          </a:p>
          <a:p>
            <a:pPr marL="571500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Aprendizado autônomo com imitação de comportamentos. Não necessitam de interferência humana. Parecido com o aprendizado não supervisionado, porém necessita de feedback através de recompensa para saber se está tendo progresso e se precisa se adaptar. Aprende através do feedback sobre suas próprias decisões. É um sistema poderoso e complexo contendo vários algoritmos combinados.</a:t>
            </a:r>
          </a:p>
          <a:p>
            <a:pPr algn="l" hangingPunct="1">
              <a:spcBef>
                <a:spcPct val="0"/>
              </a:spcBef>
            </a:pPr>
            <a:endParaRPr lang="pt-BR" altLang="pt-BR" sz="3600" dirty="0"/>
          </a:p>
          <a:p>
            <a:pPr algn="l" hangingPunct="1">
              <a:spcBef>
                <a:spcPct val="0"/>
              </a:spcBef>
            </a:pPr>
            <a:r>
              <a:rPr lang="pt-BR" altLang="pt-BR" sz="3600" dirty="0"/>
              <a:t>O agente recebe informações sobre o seu ambiente e aprende com suas próprias ações e estado no ambiente através de recompensas ou penalidades. Ele tenta maximizar suas recompensas descobrindo estratégias (policy). Isso acontece de forma contínua até que um certo nível de recompensa pré-definido seja atingido. Mais utilizado em pesquisa, ainda existem poucas aplicações mas é muito promissor por exemplo em veículos autônomos, robótica, gerenciamento de recursos, educação, medicina, etc.</a:t>
            </a:r>
          </a:p>
          <a:p>
            <a:pPr algn="l" hangingPunct="1">
              <a:spcBef>
                <a:spcPct val="0"/>
              </a:spcBef>
            </a:pPr>
            <a:endParaRPr lang="pt-BR" altLang="pt-BR" sz="3600" dirty="0"/>
          </a:p>
          <a:p>
            <a:pPr marL="571500" lvl="1" indent="-571500" algn="l" hangingPunct="1">
              <a:spcBef>
                <a:spcPct val="0"/>
              </a:spcBef>
              <a:buFont typeface="Arial" charset="0"/>
              <a:buChar char="•"/>
            </a:pPr>
            <a:endParaRPr lang="pt-BR" altLang="pt-BR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D0AFA-27B7-DE44-8770-1E7B705A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478" y="6858000"/>
            <a:ext cx="8663925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9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omputação Cognitiva"/>
          <p:cNvSpPr/>
          <p:nvPr/>
        </p:nvSpPr>
        <p:spPr>
          <a:xfrm>
            <a:off x="769108" y="479968"/>
            <a:ext cx="12153967" cy="152926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9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US" dirty="0"/>
              <a:t>Tipos de Aprendizado</a:t>
            </a:r>
            <a:endParaRPr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63ED2FA-887C-FB41-A243-F90F53A5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97" y="2179352"/>
            <a:ext cx="16163206" cy="112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omputação Cognitiva"/>
          <p:cNvSpPr/>
          <p:nvPr/>
        </p:nvSpPr>
        <p:spPr>
          <a:xfrm>
            <a:off x="769108" y="479968"/>
            <a:ext cx="18691013" cy="152926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sz="9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pt-BR" dirty="0"/>
              <a:t>Language Model ou “Embedding”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69108" y="2984887"/>
            <a:ext cx="10267487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</a:rPr>
              <a:t>Word2Vec, GloVe, Fastsearch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</a:rPr>
              <a:t>Dados em formato de texto:</a:t>
            </a:r>
          </a:p>
          <a:p>
            <a:pPr algn="just" eaLnBrk="1" hangingPunct="1">
              <a:spcBef>
                <a:spcPct val="0"/>
              </a:spcBef>
            </a:pPr>
            <a:endParaRPr lang="en-US" sz="4000" dirty="0">
              <a:solidFill>
                <a:srgbClr val="FFFFFF"/>
              </a:solidFill>
            </a:endParaRPr>
          </a:p>
          <a:p>
            <a:pPr algn="just" eaLnBrk="1" hangingPunct="1">
              <a:spcBef>
                <a:spcPct val="0"/>
              </a:spcBef>
            </a:pPr>
            <a:endParaRPr lang="en-US" sz="4000" dirty="0">
              <a:solidFill>
                <a:srgbClr val="FFFFFF"/>
              </a:solidFill>
            </a:endParaRPr>
          </a:p>
          <a:p>
            <a:pPr algn="just" eaLnBrk="1" hangingPunct="1">
              <a:spcBef>
                <a:spcPct val="0"/>
              </a:spcBef>
            </a:pPr>
            <a:endParaRPr lang="en-US" sz="4000" dirty="0">
              <a:solidFill>
                <a:srgbClr val="FFFFFF"/>
              </a:solidFill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</a:rPr>
              <a:t>São estruturas vetoriais que representam as frases e palavras mais comuns de uma língua ou de um domínio de conhecimento.</a:t>
            </a:r>
          </a:p>
          <a:p>
            <a:pPr algn="just" eaLnBrk="1" hangingPunct="1">
              <a:spcBef>
                <a:spcPct val="0"/>
              </a:spcBef>
            </a:pPr>
            <a:endParaRPr lang="en-US" sz="4000" dirty="0">
              <a:solidFill>
                <a:srgbClr val="FFFFFF"/>
              </a:solidFill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</a:rPr>
              <a:t>Sua representação geométrica permite explorar analogias e obter respostas de conhecimento que não foi treinado de forma explícita.</a:t>
            </a:r>
          </a:p>
          <a:p>
            <a:pPr algn="just" eaLnBrk="1" hangingPunct="1">
              <a:spcBef>
                <a:spcPct val="0"/>
              </a:spcBef>
            </a:pPr>
            <a:endParaRPr lang="en-US" sz="4000" dirty="0">
              <a:solidFill>
                <a:srgbClr val="FFFFFF"/>
              </a:solidFill>
            </a:endParaRPr>
          </a:p>
          <a:p>
            <a:pPr marL="571500" lvl="1" indent="-571500" algn="just" eaLnBrk="1" hangingPunct="1">
              <a:spcBef>
                <a:spcPct val="0"/>
              </a:spcBef>
              <a:buFont typeface="Arial" charset="0"/>
              <a:buChar char="•"/>
            </a:pPr>
            <a:endParaRPr lang="pt-BR" altLang="pt-BR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C26AE-3FE4-B247-96F9-7BB08BAE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899" y="3370538"/>
            <a:ext cx="11496687" cy="88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3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323232"/>
      </a:dk1>
      <a:lt1>
        <a:srgbClr val="000000"/>
      </a:lt1>
      <a:dk2>
        <a:srgbClr val="A7A7A7"/>
      </a:dk2>
      <a:lt2>
        <a:srgbClr val="535353"/>
      </a:lt2>
      <a:accent1>
        <a:srgbClr val="41D6C3"/>
      </a:accent1>
      <a:accent2>
        <a:srgbClr val="83D1F5"/>
      </a:accent2>
      <a:accent3>
        <a:srgbClr val="ADADAD"/>
      </a:accent3>
      <a:accent4>
        <a:srgbClr val="DADADA"/>
      </a:accent4>
      <a:accent5>
        <a:srgbClr val="B0E6DC"/>
      </a:accent5>
      <a:accent6>
        <a:srgbClr val="77BDD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400" b="0" i="0" u="none" strike="noStrike" cap="none" spc="0" normalizeH="0" baseline="0">
            <a:ln>
              <a:noFill/>
            </a:ln>
            <a:solidFill>
              <a:srgbClr val="32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bevel/>
        </a:ln>
        <a:effectLst>
          <a:outerShdw blurRad="101600" dist="508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400" b="0" i="0" u="none" strike="noStrike" cap="none" spc="0" normalizeH="0" baseline="0">
            <a:ln>
              <a:noFill/>
            </a:ln>
            <a:solidFill>
              <a:srgbClr val="32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D6C3"/>
      </a:accent1>
      <a:accent2>
        <a:srgbClr val="83D1F5"/>
      </a:accent2>
      <a:accent3>
        <a:srgbClr val="ADADAD"/>
      </a:accent3>
      <a:accent4>
        <a:srgbClr val="DADADA"/>
      </a:accent4>
      <a:accent5>
        <a:srgbClr val="B0E6DC"/>
      </a:accent5>
      <a:accent6>
        <a:srgbClr val="77BDD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400" b="0" i="0" u="none" strike="noStrike" cap="none" spc="0" normalizeH="0" baseline="0">
            <a:ln>
              <a:noFill/>
            </a:ln>
            <a:solidFill>
              <a:srgbClr val="32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bevel/>
        </a:ln>
        <a:effectLst>
          <a:outerShdw blurRad="101600" dist="508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400" b="0" i="0" u="none" strike="noStrike" cap="none" spc="0" normalizeH="0" baseline="0">
            <a:ln>
              <a:noFill/>
            </a:ln>
            <a:solidFill>
              <a:srgbClr val="323232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539</Words>
  <Application>Microsoft Macintosh PowerPoint</Application>
  <PresentationFormat>Custom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 </cp:lastModifiedBy>
  <cp:revision>92</cp:revision>
  <cp:lastPrinted>2017-05-04T04:34:42Z</cp:lastPrinted>
  <dcterms:modified xsi:type="dcterms:W3CDTF">2019-07-24T05:41:26Z</dcterms:modified>
</cp:coreProperties>
</file>