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2" r:id="rId4"/>
    <p:sldId id="260" r:id="rId5"/>
    <p:sldId id="270" r:id="rId6"/>
    <p:sldId id="269" r:id="rId7"/>
    <p:sldId id="267" r:id="rId8"/>
    <p:sldId id="257" r:id="rId9"/>
    <p:sldId id="259" r:id="rId10"/>
    <p:sldId id="271" r:id="rId11"/>
    <p:sldId id="263" r:id="rId12"/>
    <p:sldId id="265" r:id="rId13"/>
    <p:sldId id="268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DE0DD-7C4B-4E54-94BE-DF4656B3C218}" v="24" dt="2025-03-17T21:12:42.240"/>
    <p1510:client id="{46AFA968-B389-4A43-9504-86EAA87471AD}" v="4" dt="2025-03-18T17:02:18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89525" autoAdjust="0"/>
  </p:normalViewPr>
  <p:slideViewPr>
    <p:cSldViewPr snapToGrid="0">
      <p:cViewPr varScale="1">
        <p:scale>
          <a:sx n="89" d="100"/>
          <a:sy n="89" d="100"/>
        </p:scale>
        <p:origin x="213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ad Shalaby" userId="2b6232dfa306fed1" providerId="LiveId" clId="{6219945A-DBCE-4DA9-BEE1-7EA9641F6CC2}"/>
    <pc:docChg chg="undo custSel modSld">
      <pc:chgData name="Mohammad Shalaby" userId="2b6232dfa306fed1" providerId="LiveId" clId="{6219945A-DBCE-4DA9-BEE1-7EA9641F6CC2}" dt="2025-03-15T00:13:55.175" v="26" actId="20577"/>
      <pc:docMkLst>
        <pc:docMk/>
      </pc:docMkLst>
      <pc:sldChg chg="modSp mod">
        <pc:chgData name="Mohammad Shalaby" userId="2b6232dfa306fed1" providerId="LiveId" clId="{6219945A-DBCE-4DA9-BEE1-7EA9641F6CC2}" dt="2025-03-15T00:13:55.175" v="26" actId="20577"/>
        <pc:sldMkLst>
          <pc:docMk/>
          <pc:sldMk cId="4182157942" sldId="261"/>
        </pc:sldMkLst>
      </pc:sldChg>
    </pc:docChg>
  </pc:docChgLst>
  <pc:docChgLst>
    <pc:chgData name="Mohammad Shalaby" userId="2b6232dfa306fed1" providerId="LiveId" clId="{39BDE0DD-7C4B-4E54-94BE-DF4656B3C218}"/>
    <pc:docChg chg="undo custSel addSld delSld modSld">
      <pc:chgData name="Mohammad Shalaby" userId="2b6232dfa306fed1" providerId="LiveId" clId="{39BDE0DD-7C4B-4E54-94BE-DF4656B3C218}" dt="2025-03-17T21:15:38.992" v="972" actId="113"/>
      <pc:docMkLst>
        <pc:docMk/>
      </pc:docMkLst>
      <pc:sldChg chg="addSp delSp modSp mod">
        <pc:chgData name="Mohammad Shalaby" userId="2b6232dfa306fed1" providerId="LiveId" clId="{39BDE0DD-7C4B-4E54-94BE-DF4656B3C218}" dt="2025-03-17T19:06:13.962" v="894" actId="14100"/>
        <pc:sldMkLst>
          <pc:docMk/>
          <pc:sldMk cId="3548389989" sldId="257"/>
        </pc:sldMkLst>
        <pc:spChg chg="add mod">
          <ac:chgData name="Mohammad Shalaby" userId="2b6232dfa306fed1" providerId="LiveId" clId="{39BDE0DD-7C4B-4E54-94BE-DF4656B3C218}" dt="2025-03-16T11:57:28.774" v="323" actId="1076"/>
          <ac:spMkLst>
            <pc:docMk/>
            <pc:sldMk cId="3548389989" sldId="257"/>
            <ac:spMk id="7" creationId="{98069760-06FA-A389-BE86-FA43E92E6B71}"/>
          </ac:spMkLst>
        </pc:spChg>
        <pc:spChg chg="add del mod">
          <ac:chgData name="Mohammad Shalaby" userId="2b6232dfa306fed1" providerId="LiveId" clId="{39BDE0DD-7C4B-4E54-94BE-DF4656B3C218}" dt="2025-03-16T12:07:00.578" v="762" actId="21"/>
          <ac:spMkLst>
            <pc:docMk/>
            <pc:sldMk cId="3548389989" sldId="257"/>
            <ac:spMk id="10" creationId="{92672B84-0328-7C34-EF12-AA31DE80CE26}"/>
          </ac:spMkLst>
        </pc:spChg>
        <pc:spChg chg="mod">
          <ac:chgData name="Mohammad Shalaby" userId="2b6232dfa306fed1" providerId="LiveId" clId="{39BDE0DD-7C4B-4E54-94BE-DF4656B3C218}" dt="2025-03-16T12:06:50.033" v="758" actId="1076"/>
          <ac:spMkLst>
            <pc:docMk/>
            <pc:sldMk cId="3548389989" sldId="257"/>
            <ac:spMk id="11" creationId="{E850F970-7349-4949-39CC-76995598C357}"/>
          </ac:spMkLst>
        </pc:spChg>
        <pc:spChg chg="add mod">
          <ac:chgData name="Mohammad Shalaby" userId="2b6232dfa306fed1" providerId="LiveId" clId="{39BDE0DD-7C4B-4E54-94BE-DF4656B3C218}" dt="2025-03-16T11:58:37.062" v="331" actId="1076"/>
          <ac:spMkLst>
            <pc:docMk/>
            <pc:sldMk cId="3548389989" sldId="257"/>
            <ac:spMk id="13" creationId="{6A2CE045-12F0-C575-FA4A-90FAC31D931C}"/>
          </ac:spMkLst>
        </pc:spChg>
        <pc:spChg chg="add mod">
          <ac:chgData name="Mohammad Shalaby" userId="2b6232dfa306fed1" providerId="LiveId" clId="{39BDE0DD-7C4B-4E54-94BE-DF4656B3C218}" dt="2025-03-17T19:04:26.195" v="852" actId="20577"/>
          <ac:spMkLst>
            <pc:docMk/>
            <pc:sldMk cId="3548389989" sldId="257"/>
            <ac:spMk id="14" creationId="{3AC488AD-2838-F01D-7DC3-FE96FF5F5619}"/>
          </ac:spMkLst>
        </pc:spChg>
        <pc:spChg chg="add mod">
          <ac:chgData name="Mohammad Shalaby" userId="2b6232dfa306fed1" providerId="LiveId" clId="{39BDE0DD-7C4B-4E54-94BE-DF4656B3C218}" dt="2025-03-16T12:00:25.001" v="391" actId="1076"/>
          <ac:spMkLst>
            <pc:docMk/>
            <pc:sldMk cId="3548389989" sldId="257"/>
            <ac:spMk id="15" creationId="{29FFDF38-30A3-E903-8050-9E3E4114D2C0}"/>
          </ac:spMkLst>
        </pc:spChg>
        <pc:spChg chg="add mod">
          <ac:chgData name="Mohammad Shalaby" userId="2b6232dfa306fed1" providerId="LiveId" clId="{39BDE0DD-7C4B-4E54-94BE-DF4656B3C218}" dt="2025-03-17T19:04:45.120" v="861" actId="20577"/>
          <ac:spMkLst>
            <pc:docMk/>
            <pc:sldMk cId="3548389989" sldId="257"/>
            <ac:spMk id="16" creationId="{C7A4E8AF-DB37-D71A-0FAF-EC7F6246F432}"/>
          </ac:spMkLst>
        </pc:spChg>
        <pc:spChg chg="add mod">
          <ac:chgData name="Mohammad Shalaby" userId="2b6232dfa306fed1" providerId="LiveId" clId="{39BDE0DD-7C4B-4E54-94BE-DF4656B3C218}" dt="2025-03-16T12:02:33.414" v="615" actId="14100"/>
          <ac:spMkLst>
            <pc:docMk/>
            <pc:sldMk cId="3548389989" sldId="257"/>
            <ac:spMk id="17" creationId="{4D7D5783-17FE-AB0F-9FF0-2C952CD80673}"/>
          </ac:spMkLst>
        </pc:spChg>
        <pc:spChg chg="add mod">
          <ac:chgData name="Mohammad Shalaby" userId="2b6232dfa306fed1" providerId="LiveId" clId="{39BDE0DD-7C4B-4E54-94BE-DF4656B3C218}" dt="2025-03-17T19:06:13.962" v="894" actId="14100"/>
          <ac:spMkLst>
            <pc:docMk/>
            <pc:sldMk cId="3548389989" sldId="257"/>
            <ac:spMk id="18" creationId="{442D5BE9-BFA3-7F0D-A2A7-EB027C6E62EB}"/>
          </ac:spMkLst>
        </pc:spChg>
        <pc:spChg chg="add mod">
          <ac:chgData name="Mohammad Shalaby" userId="2b6232dfa306fed1" providerId="LiveId" clId="{39BDE0DD-7C4B-4E54-94BE-DF4656B3C218}" dt="2025-03-16T12:06:56.829" v="760" actId="14100"/>
          <ac:spMkLst>
            <pc:docMk/>
            <pc:sldMk cId="3548389989" sldId="257"/>
            <ac:spMk id="19" creationId="{69F47BE6-9B89-F3D6-5394-65E407C4C57C}"/>
          </ac:spMkLst>
        </pc:spChg>
        <pc:spChg chg="add mod">
          <ac:chgData name="Mohammad Shalaby" userId="2b6232dfa306fed1" providerId="LiveId" clId="{39BDE0DD-7C4B-4E54-94BE-DF4656B3C218}" dt="2025-03-16T12:07:55.150" v="839" actId="1076"/>
          <ac:spMkLst>
            <pc:docMk/>
            <pc:sldMk cId="3548389989" sldId="257"/>
            <ac:spMk id="20" creationId="{6A7BCD36-556E-1128-0199-20AC933810FD}"/>
          </ac:spMkLst>
        </pc:spChg>
        <pc:picChg chg="add mod ord">
          <ac:chgData name="Mohammad Shalaby" userId="2b6232dfa306fed1" providerId="LiveId" clId="{39BDE0DD-7C4B-4E54-94BE-DF4656B3C218}" dt="2025-03-16T12:06:43.141" v="757" actId="1076"/>
          <ac:picMkLst>
            <pc:docMk/>
            <pc:sldMk cId="3548389989" sldId="257"/>
            <ac:picMk id="5" creationId="{015858D7-C65E-3679-E20C-98976D7ACC00}"/>
          </ac:picMkLst>
        </pc:picChg>
      </pc:sldChg>
      <pc:sldChg chg="modSp mod">
        <pc:chgData name="Mohammad Shalaby" userId="2b6232dfa306fed1" providerId="LiveId" clId="{39BDE0DD-7C4B-4E54-94BE-DF4656B3C218}" dt="2025-03-17T21:14:05.458" v="971" actId="20577"/>
        <pc:sldMkLst>
          <pc:docMk/>
          <pc:sldMk cId="3908118898" sldId="259"/>
        </pc:sldMkLst>
        <pc:spChg chg="mod">
          <ac:chgData name="Mohammad Shalaby" userId="2b6232dfa306fed1" providerId="LiveId" clId="{39BDE0DD-7C4B-4E54-94BE-DF4656B3C218}" dt="2025-03-17T21:14:05.458" v="971" actId="20577"/>
          <ac:spMkLst>
            <pc:docMk/>
            <pc:sldMk cId="3908118898" sldId="259"/>
            <ac:spMk id="5" creationId="{DE018D6E-E5F8-BE5B-1BBD-17E0C9B627E3}"/>
          </ac:spMkLst>
        </pc:spChg>
      </pc:sldChg>
      <pc:sldChg chg="addSp delSp modSp del mod">
        <pc:chgData name="Mohammad Shalaby" userId="2b6232dfa306fed1" providerId="LiveId" clId="{39BDE0DD-7C4B-4E54-94BE-DF4656B3C218}" dt="2025-03-16T11:13:43.872" v="197" actId="47"/>
        <pc:sldMkLst>
          <pc:docMk/>
          <pc:sldMk cId="4182157942" sldId="261"/>
        </pc:sldMkLst>
      </pc:sldChg>
      <pc:sldChg chg="modSp mod">
        <pc:chgData name="Mohammad Shalaby" userId="2b6232dfa306fed1" providerId="LiveId" clId="{39BDE0DD-7C4B-4E54-94BE-DF4656B3C218}" dt="2025-03-17T21:13:54.896" v="970" actId="113"/>
        <pc:sldMkLst>
          <pc:docMk/>
          <pc:sldMk cId="3675027395" sldId="269"/>
        </pc:sldMkLst>
        <pc:spChg chg="mod">
          <ac:chgData name="Mohammad Shalaby" userId="2b6232dfa306fed1" providerId="LiveId" clId="{39BDE0DD-7C4B-4E54-94BE-DF4656B3C218}" dt="2025-03-17T21:13:54.896" v="970" actId="113"/>
          <ac:spMkLst>
            <pc:docMk/>
            <pc:sldMk cId="3675027395" sldId="269"/>
            <ac:spMk id="5" creationId="{51CB90EC-FF45-31D7-60F6-006623EE626C}"/>
          </ac:spMkLst>
        </pc:spChg>
      </pc:sldChg>
      <pc:sldChg chg="addSp delSp modSp add mod">
        <pc:chgData name="Mohammad Shalaby" userId="2b6232dfa306fed1" providerId="LiveId" clId="{39BDE0DD-7C4B-4E54-94BE-DF4656B3C218}" dt="2025-03-17T21:15:38.992" v="972" actId="113"/>
        <pc:sldMkLst>
          <pc:docMk/>
          <pc:sldMk cId="1684714547" sldId="270"/>
        </pc:sldMkLst>
        <pc:spChg chg="add del mod">
          <ac:chgData name="Mohammad Shalaby" userId="2b6232dfa306fed1" providerId="LiveId" clId="{39BDE0DD-7C4B-4E54-94BE-DF4656B3C218}" dt="2025-03-17T21:12:42.240" v="948" actId="478"/>
          <ac:spMkLst>
            <pc:docMk/>
            <pc:sldMk cId="1684714547" sldId="270"/>
            <ac:spMk id="2" creationId="{4EBDF9D9-7C08-DA5F-483A-3CD9213A3F2C}"/>
          </ac:spMkLst>
        </pc:spChg>
        <pc:spChg chg="mod">
          <ac:chgData name="Mohammad Shalaby" userId="2b6232dfa306fed1" providerId="LiveId" clId="{39BDE0DD-7C4B-4E54-94BE-DF4656B3C218}" dt="2025-03-17T21:15:38.992" v="972" actId="113"/>
          <ac:spMkLst>
            <pc:docMk/>
            <pc:sldMk cId="1684714547" sldId="270"/>
            <ac:spMk id="5" creationId="{BC75A5CB-E252-C77E-74C9-D0D5EB932091}"/>
          </ac:spMkLst>
        </pc:spChg>
      </pc:sldChg>
      <pc:sldChg chg="add del">
        <pc:chgData name="Mohammad Shalaby" userId="2b6232dfa306fed1" providerId="LiveId" clId="{39BDE0DD-7C4B-4E54-94BE-DF4656B3C218}" dt="2025-03-16T11:12:31.522" v="188"/>
        <pc:sldMkLst>
          <pc:docMk/>
          <pc:sldMk cId="2690088299" sldId="270"/>
        </pc:sldMkLst>
      </pc:sldChg>
      <pc:sldChg chg="addSp delSp modSp add mod">
        <pc:chgData name="Mohammad Shalaby" userId="2b6232dfa306fed1" providerId="LiveId" clId="{39BDE0DD-7C4B-4E54-94BE-DF4656B3C218}" dt="2025-03-17T19:30:26.009" v="937" actId="167"/>
        <pc:sldMkLst>
          <pc:docMk/>
          <pc:sldMk cId="1212270979" sldId="271"/>
        </pc:sldMkLst>
        <pc:spChg chg="mod">
          <ac:chgData name="Mohammad Shalaby" userId="2b6232dfa306fed1" providerId="LiveId" clId="{39BDE0DD-7C4B-4E54-94BE-DF4656B3C218}" dt="2025-03-17T19:14:06.242" v="933" actId="14100"/>
          <ac:spMkLst>
            <pc:docMk/>
            <pc:sldMk cId="1212270979" sldId="271"/>
            <ac:spMk id="4" creationId="{D9458850-8C6F-22E6-3D69-67E538622488}"/>
          </ac:spMkLst>
        </pc:spChg>
        <pc:spChg chg="del">
          <ac:chgData name="Mohammad Shalaby" userId="2b6232dfa306fed1" providerId="LiveId" clId="{39BDE0DD-7C4B-4E54-94BE-DF4656B3C218}" dt="2025-03-17T19:13:41.398" v="898" actId="478"/>
          <ac:spMkLst>
            <pc:docMk/>
            <pc:sldMk cId="1212270979" sldId="271"/>
            <ac:spMk id="7" creationId="{39793985-B117-4B61-9951-1BC0F51EBD05}"/>
          </ac:spMkLst>
        </pc:spChg>
        <pc:spChg chg="mod">
          <ac:chgData name="Mohammad Shalaby" userId="2b6232dfa306fed1" providerId="LiveId" clId="{39BDE0DD-7C4B-4E54-94BE-DF4656B3C218}" dt="2025-03-17T19:13:44.114" v="900" actId="1076"/>
          <ac:spMkLst>
            <pc:docMk/>
            <pc:sldMk cId="1212270979" sldId="271"/>
            <ac:spMk id="9" creationId="{15ECFCFB-C0B2-E6D3-11B8-2DDF5B36A059}"/>
          </ac:spMkLst>
        </pc:spChg>
        <pc:spChg chg="del">
          <ac:chgData name="Mohammad Shalaby" userId="2b6232dfa306fed1" providerId="LiveId" clId="{39BDE0DD-7C4B-4E54-94BE-DF4656B3C218}" dt="2025-03-17T19:13:41.398" v="898" actId="478"/>
          <ac:spMkLst>
            <pc:docMk/>
            <pc:sldMk cId="1212270979" sldId="271"/>
            <ac:spMk id="10" creationId="{64349FAE-6F9C-9A6B-6BCB-0E0D07A8F5CB}"/>
          </ac:spMkLst>
        </pc:spChg>
        <pc:spChg chg="del">
          <ac:chgData name="Mohammad Shalaby" userId="2b6232dfa306fed1" providerId="LiveId" clId="{39BDE0DD-7C4B-4E54-94BE-DF4656B3C218}" dt="2025-03-17T19:13:41.398" v="898" actId="478"/>
          <ac:spMkLst>
            <pc:docMk/>
            <pc:sldMk cId="1212270979" sldId="271"/>
            <ac:spMk id="11" creationId="{15C50E62-52D9-7A1A-53EF-AB7E36F41342}"/>
          </ac:spMkLst>
        </pc:spChg>
        <pc:spChg chg="del">
          <ac:chgData name="Mohammad Shalaby" userId="2b6232dfa306fed1" providerId="LiveId" clId="{39BDE0DD-7C4B-4E54-94BE-DF4656B3C218}" dt="2025-03-17T19:13:41.398" v="898" actId="478"/>
          <ac:spMkLst>
            <pc:docMk/>
            <pc:sldMk cId="1212270979" sldId="271"/>
            <ac:spMk id="13" creationId="{BAA58AF4-727E-DA8D-6A6A-9CBC59EDCB6F}"/>
          </ac:spMkLst>
        </pc:spChg>
        <pc:spChg chg="del">
          <ac:chgData name="Mohammad Shalaby" userId="2b6232dfa306fed1" providerId="LiveId" clId="{39BDE0DD-7C4B-4E54-94BE-DF4656B3C218}" dt="2025-03-17T19:13:41.398" v="898" actId="478"/>
          <ac:spMkLst>
            <pc:docMk/>
            <pc:sldMk cId="1212270979" sldId="271"/>
            <ac:spMk id="14" creationId="{41DB9F25-0449-77AD-6F7C-D7D9552C537C}"/>
          </ac:spMkLst>
        </pc:spChg>
        <pc:spChg chg="del">
          <ac:chgData name="Mohammad Shalaby" userId="2b6232dfa306fed1" providerId="LiveId" clId="{39BDE0DD-7C4B-4E54-94BE-DF4656B3C218}" dt="2025-03-17T19:13:41.398" v="898" actId="478"/>
          <ac:spMkLst>
            <pc:docMk/>
            <pc:sldMk cId="1212270979" sldId="271"/>
            <ac:spMk id="15" creationId="{DD5DDD0A-3BF9-F5B0-1ED1-9D31145EE33F}"/>
          </ac:spMkLst>
        </pc:spChg>
        <pc:spChg chg="del">
          <ac:chgData name="Mohammad Shalaby" userId="2b6232dfa306fed1" providerId="LiveId" clId="{39BDE0DD-7C4B-4E54-94BE-DF4656B3C218}" dt="2025-03-17T19:13:41.398" v="898" actId="478"/>
          <ac:spMkLst>
            <pc:docMk/>
            <pc:sldMk cId="1212270979" sldId="271"/>
            <ac:spMk id="16" creationId="{EA64EC03-A372-8A8E-BB33-BE0E70E83BD7}"/>
          </ac:spMkLst>
        </pc:spChg>
        <pc:spChg chg="del">
          <ac:chgData name="Mohammad Shalaby" userId="2b6232dfa306fed1" providerId="LiveId" clId="{39BDE0DD-7C4B-4E54-94BE-DF4656B3C218}" dt="2025-03-17T19:13:41.398" v="898" actId="478"/>
          <ac:spMkLst>
            <pc:docMk/>
            <pc:sldMk cId="1212270979" sldId="271"/>
            <ac:spMk id="17" creationId="{3218032D-00CD-494D-18B7-8ADB8B7F5ECF}"/>
          </ac:spMkLst>
        </pc:spChg>
        <pc:spChg chg="del mod">
          <ac:chgData name="Mohammad Shalaby" userId="2b6232dfa306fed1" providerId="LiveId" clId="{39BDE0DD-7C4B-4E54-94BE-DF4656B3C218}" dt="2025-03-17T19:13:41.398" v="898" actId="478"/>
          <ac:spMkLst>
            <pc:docMk/>
            <pc:sldMk cId="1212270979" sldId="271"/>
            <ac:spMk id="18" creationId="{2584A113-6616-D701-653E-9802DC8E5760}"/>
          </ac:spMkLst>
        </pc:spChg>
        <pc:spChg chg="del">
          <ac:chgData name="Mohammad Shalaby" userId="2b6232dfa306fed1" providerId="LiveId" clId="{39BDE0DD-7C4B-4E54-94BE-DF4656B3C218}" dt="2025-03-17T19:13:46.671" v="901" actId="478"/>
          <ac:spMkLst>
            <pc:docMk/>
            <pc:sldMk cId="1212270979" sldId="271"/>
            <ac:spMk id="19" creationId="{ACAA202E-9700-C723-A1D7-C87CF23FB0CA}"/>
          </ac:spMkLst>
        </pc:spChg>
        <pc:spChg chg="del">
          <ac:chgData name="Mohammad Shalaby" userId="2b6232dfa306fed1" providerId="LiveId" clId="{39BDE0DD-7C4B-4E54-94BE-DF4656B3C218}" dt="2025-03-17T19:13:46.671" v="901" actId="478"/>
          <ac:spMkLst>
            <pc:docMk/>
            <pc:sldMk cId="1212270979" sldId="271"/>
            <ac:spMk id="20" creationId="{A51CE11E-92D1-ADFB-1D07-443213AC940F}"/>
          </ac:spMkLst>
        </pc:spChg>
        <pc:picChg chg="add mod ord">
          <ac:chgData name="Mohammad Shalaby" userId="2b6232dfa306fed1" providerId="LiveId" clId="{39BDE0DD-7C4B-4E54-94BE-DF4656B3C218}" dt="2025-03-17T19:30:26.009" v="937" actId="167"/>
          <ac:picMkLst>
            <pc:docMk/>
            <pc:sldMk cId="1212270979" sldId="271"/>
            <ac:picMk id="3" creationId="{76E31C7A-457F-09A7-38FD-A64B8B4C920A}"/>
          </ac:picMkLst>
        </pc:picChg>
        <pc:picChg chg="del">
          <ac:chgData name="Mohammad Shalaby" userId="2b6232dfa306fed1" providerId="LiveId" clId="{39BDE0DD-7C4B-4E54-94BE-DF4656B3C218}" dt="2025-03-17T19:13:37.645" v="896" actId="478"/>
          <ac:picMkLst>
            <pc:docMk/>
            <pc:sldMk cId="1212270979" sldId="271"/>
            <ac:picMk id="5" creationId="{98640A37-CF65-9994-74C4-151D89A401B3}"/>
          </ac:picMkLst>
        </pc:picChg>
      </pc:sldChg>
    </pc:docChg>
  </pc:docChgLst>
  <pc:docChgLst>
    <pc:chgData name="Mohammad Shalaby" userId="2b6232dfa306fed1" providerId="LiveId" clId="{46AFA968-B389-4A43-9504-86EAA87471AD}"/>
    <pc:docChg chg="modSld">
      <pc:chgData name="Mohammad Shalaby" userId="2b6232dfa306fed1" providerId="LiveId" clId="{46AFA968-B389-4A43-9504-86EAA87471AD}" dt="2025-03-18T17:02:18.517" v="6"/>
      <pc:docMkLst>
        <pc:docMk/>
      </pc:docMkLst>
      <pc:sldChg chg="addSp delSp modSp mod">
        <pc:chgData name="Mohammad Shalaby" userId="2b6232dfa306fed1" providerId="LiveId" clId="{46AFA968-B389-4A43-9504-86EAA87471AD}" dt="2025-03-18T17:02:18.517" v="6"/>
        <pc:sldMkLst>
          <pc:docMk/>
          <pc:sldMk cId="2194483596" sldId="256"/>
        </pc:sldMkLst>
        <pc:grpChg chg="del mod">
          <ac:chgData name="Mohammad Shalaby" userId="2b6232dfa306fed1" providerId="LiveId" clId="{46AFA968-B389-4A43-9504-86EAA87471AD}" dt="2025-03-18T17:02:18.517" v="5"/>
          <ac:grpSpMkLst>
            <pc:docMk/>
            <pc:sldMk cId="2194483596" sldId="256"/>
            <ac:grpSpMk id="11" creationId="{0C339A7A-0DF8-F06B-8065-DA0714EABD5F}"/>
          </ac:grpSpMkLst>
        </pc:grpChg>
        <pc:inkChg chg="add del">
          <ac:chgData name="Mohammad Shalaby" userId="2b6232dfa306fed1" providerId="LiveId" clId="{46AFA968-B389-4A43-9504-86EAA87471AD}" dt="2025-03-18T17:02:11.556" v="1"/>
          <ac:inkMkLst>
            <pc:docMk/>
            <pc:sldMk cId="2194483596" sldId="256"/>
            <ac:inkMk id="2" creationId="{A776FFBD-BF43-A0CB-2734-8D2E30F5BAD8}"/>
          </ac:inkMkLst>
        </pc:inkChg>
        <pc:inkChg chg="add del mod">
          <ac:chgData name="Mohammad Shalaby" userId="2b6232dfa306fed1" providerId="LiveId" clId="{46AFA968-B389-4A43-9504-86EAA87471AD}" dt="2025-03-18T17:02:18.517" v="6"/>
          <ac:inkMkLst>
            <pc:docMk/>
            <pc:sldMk cId="2194483596" sldId="256"/>
            <ac:inkMk id="7" creationId="{8829F90F-0057-5DD6-DB4C-7E8ED76347B3}"/>
          </ac:inkMkLst>
        </pc:inkChg>
        <pc:inkChg chg="add del mod">
          <ac:chgData name="Mohammad Shalaby" userId="2b6232dfa306fed1" providerId="LiveId" clId="{46AFA968-B389-4A43-9504-86EAA87471AD}" dt="2025-03-18T17:02:18.517" v="5"/>
          <ac:inkMkLst>
            <pc:docMk/>
            <pc:sldMk cId="2194483596" sldId="256"/>
            <ac:inkMk id="10" creationId="{0D9F6EBA-CF0E-5EE6-F214-AB341EC8135E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7663B-01EE-4D27-B6B8-967932AFFB1A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4E83-3A76-47C2-B23E-88D5C2E17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algn="l">
              <a:spcAft>
                <a:spcPts val="1000"/>
              </a:spcAft>
            </a:pPr>
            <a:r>
              <a:rPr lang="en-US" dirty="0"/>
              <a:t>Classical weather sensing: measures signal strength attenuation</a:t>
            </a:r>
          </a:p>
          <a:p>
            <a:pPr algn="l">
              <a:spcAft>
                <a:spcPts val="1000"/>
              </a:spcAft>
            </a:pPr>
            <a:r>
              <a:rPr lang="en-US" dirty="0"/>
              <a:t>Quantum sensing: allows tracking entanglement changes directly</a:t>
            </a:r>
          </a:p>
          <a:p>
            <a:pPr algn="l">
              <a:spcAft>
                <a:spcPts val="1000"/>
              </a:spcAft>
            </a:pPr>
            <a:r>
              <a:rPr lang="en-US" dirty="0"/>
              <a:t>Entanglement may respond faster to environmental changes than power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36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Start with a toy noise model: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 Introduced Pauli noise, where a Pauli operator (X, Y, or Z) is applied with probability P.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- N random Pauli operators are applied to the graph state.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- Density matrix is analyzed to observe entanglement degradation.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If significant changes are observed in the density matrix and entanglement properties: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 Move on to introducing physically accurate noise models.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- Use log-normal and exponential noise distributions to simulate real weather conditions (rain, turbulence, dust storms).</a:t>
            </a:r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88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687E9-F2B2-123E-4CA5-CB77E8709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0D8AF1-C9E6-AB7B-D1D4-B20206605C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7B4D9-B0A8-AF20-08EE-015D4B6FB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B38F9-82CB-52E0-E44E-2998E2CD8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25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9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C19D2-1C56-BA82-FE00-E55A8F269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8DD1BD-54B6-761E-CE48-0B5CED9FB1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0C83C7-D911-ED90-D686-4AC70F174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0B94-9DE2-6A41-87A5-88F5BAB15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017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616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a Random graph state, with random entanglement values between states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4E83-3A76-47C2-B23E-88D5C2E17E9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53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418D1-F151-4A1A-AFA6-1FCB5125A92E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2360F-72F0-40E4-9497-E500D92B1CFF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7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16CB8-DFD9-47B7-B7FB-CD991A84E186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7F67C-1AAC-41A5-BA08-7B0723E42167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C26D-52F0-48CD-A26B-03EAFD2B9DF3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BBECA-3C0A-4CD9-9812-4FBF50F0829F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31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F0E8-360B-4BB4-8873-CE1C24987C49}" type="datetime1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0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C237-DA93-4873-9F13-2D421E4D5784}" type="datetime1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3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7881F-D2DD-4759-A335-6ECF54EA6174}" type="datetime1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2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FE89D-0E68-4F88-8280-A11E17E07B1E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0482-3831-4044-A267-EC94C1533077}" type="datetime1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48A5E2-79BB-466B-93AD-FE62946A96F1}" type="datetime1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A11E8-8F25-49C3-8F7D-865FECFDFD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/>
          </a:bodyPr>
          <a:lstStyle/>
          <a:p>
            <a:pPr algn="ctr"/>
            <a:r>
              <a:rPr lang="en-US" sz="3200" u="sng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Quantum Sensing for the weather</a:t>
            </a:r>
            <a:endParaRPr lang="en-US" sz="6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Project Number: </a:t>
            </a:r>
            <a:r>
              <a:rPr lang="en-IL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24-1-1-3121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.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Student names: Mohammad Shalabi.</a:t>
            </a:r>
          </a:p>
          <a:p>
            <a:pPr>
              <a:lnSpc>
                <a:spcPct val="200000"/>
              </a:lnSpc>
            </a:pPr>
            <a:r>
              <a:rPr lang="en-US" dirty="0"/>
              <a:t>Mentor name: Khen Cohen</a:t>
            </a:r>
          </a:p>
          <a:p>
            <a:pPr>
              <a:lnSpc>
                <a:spcPct val="200000"/>
              </a:lnSpc>
            </a:pPr>
            <a:r>
              <a:rPr lang="en-US" dirty="0"/>
              <a:t>Project location: The University.</a:t>
            </a:r>
          </a:p>
          <a:p>
            <a:pPr>
              <a:lnSpc>
                <a:spcPct val="200000"/>
              </a:lnSpc>
            </a:pPr>
            <a:r>
              <a:rPr lang="en-US" dirty="0"/>
              <a:t>Mentor signature: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4.3.2025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A black and white image of a musical note&#10;&#10;AI-generated content may be incorrect.">
            <a:extLst>
              <a:ext uri="{FF2B5EF4-FFF2-40B4-BE49-F238E27FC236}">
                <a16:creationId xmlns:a16="http://schemas.microsoft.com/office/drawing/2014/main" id="{81DC4DEF-FA54-64E9-E176-5058E96C2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66" y="5246933"/>
            <a:ext cx="1318684" cy="7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83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99C58-7FB2-75DB-9582-CFDEEE6AB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76E31C7A-457F-09A7-38FD-A64B8B4C9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9458850-8C6F-22E6-3D69-67E53862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8465958" cy="575154"/>
          </a:xfrm>
        </p:spPr>
        <p:txBody>
          <a:bodyPr>
            <a:noAutofit/>
          </a:bodyPr>
          <a:lstStyle/>
          <a:p>
            <a:r>
              <a:rPr lang="en-US" sz="4000" dirty="0"/>
              <a:t>Block Diagram of the current Simulation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82566C-C4A2-5359-E48C-4CFDE6C2C7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A416EDA-07D4-828E-14BA-D8AAC9B0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4.3.2025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CFCFB-C0B2-E6D3-11B8-2DDF5B36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70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E6E90-546D-19C5-0A02-40AABFC20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9F6478-4BEB-A1FA-0C9F-DED366AB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Autofit/>
          </a:bodyPr>
          <a:lstStyle/>
          <a:p>
            <a:r>
              <a:rPr lang="en-US" sz="3600" dirty="0"/>
              <a:t>Project Products Achieved So Far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319F1-9E96-3B6D-88B1-66797AD5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/>
              <a:t>Initial Findings: 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/>
              <a:t>Simple entangled pairs show minimal degradation under basic noise.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/>
              <a:t>Graph states display more sensitivity to noise.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/>
              <a:t>Simulations Conducted: 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/>
              <a:t>Generated and visualized graph states.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/>
              <a:t>Applied Pauli noise, analyzed fidelity and Frobenius similarity.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Next steps: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Introduce realistic noise models.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Evaluate how entanglement degradation correlates with physical conditions.</a:t>
            </a:r>
          </a:p>
          <a:p>
            <a:pPr algn="l"/>
            <a:endParaRPr lang="en-US" sz="36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AA05E0-BA9E-FE48-D77C-4EDD56003A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E6FE3B6-6EEF-B932-D06F-0F98407A7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4.3.2025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9B9899-C83D-6507-3F2C-9487F794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0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60BFC-5C0F-46EE-297E-7E75EF606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2145F9-4A32-CECA-CE2B-E38C9371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7521875" cy="5751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Simulating and Visualizing Graph states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EBCC7B4-A9F9-10B1-0537-0A452F3C5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6722" y="1069975"/>
            <a:ext cx="5738555" cy="510698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62888F-1A3B-6864-A74C-5F31B9A1A6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917F371-5FAF-1786-3192-BFC1EE58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4.3.2025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B7FB80-4D11-0387-DE21-6A33086E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0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EDAA5-9E0C-6EA1-1F5F-1BE79EA7C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B08F88D-45FC-95B2-D969-059BFDD0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81" y="3786005"/>
            <a:ext cx="4390669" cy="292190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4C4E6-3504-A66B-0735-8F978583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7521875" cy="5751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Toy Model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6A709-9694-A852-046F-360FB749C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D5169-A9A2-EFDF-D83E-D9513B9F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13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8937271-E0E1-7154-8D17-D49D9C72B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49682" y="940280"/>
            <a:ext cx="4133130" cy="2941561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9A1285-9D41-96F7-4289-3FACB7657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6723" y="3777169"/>
            <a:ext cx="4015477" cy="293957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FD599A4-709A-25E1-DE69-F5C58C6832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6723" y="1020939"/>
            <a:ext cx="4015477" cy="278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1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784BE-BBB4-03C5-C60C-395F1EB3B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5D44B4-E6BB-C323-1C53-264892DB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8404525" cy="57515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Simulation Results - Fidelity &amp; Frobenius Similarity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624F0B-B2DE-9EB2-9214-C8E15A75A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/>
              <a:t>Graph state under Pauli noise: 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/>
              <a:t>Fidelity decreases with increasing noise probability.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/>
              <a:t>Frobenius similarity provides additional insights into state changes.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b="1" dirty="0"/>
              <a:t>Key Observations: 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/>
              <a:t>Even a single Pauli operator can significantly alter the quantum state.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/>
              <a:t>Important for determining whether environmental effects can be detected.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/>
              <a:t>Changing the probability linearly, showed a linear change in the expected value, which might indicate that it would behave similarly with a given probability distribution, in turn we’d be able to identify the noise/ weather profile.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6867FE-BD67-EDF8-9822-7CA6E04462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AB7D504-F9AC-24BD-E60A-DAC4D1B0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4.3.2025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3742F-55D1-DF61-3A3F-69E20392E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94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2B611-1CE4-1242-FA50-111EE96EB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7AA8CD-100A-D81D-0F5B-4C1EFFA1C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EBCEDD7-6394-45DA-2DD1-5CE6937B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Autofit/>
          </a:bodyPr>
          <a:lstStyle/>
          <a:p>
            <a:r>
              <a:rPr lang="en-US" sz="3200" dirty="0"/>
              <a:t>Updated Project Schedule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8C18026-0D87-445D-EA7B-D2E2EFBC9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529928"/>
              </p:ext>
            </p:extLst>
          </p:nvPr>
        </p:nvGraphicFramePr>
        <p:xfrm>
          <a:off x="267419" y="839063"/>
          <a:ext cx="11416581" cy="5437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497">
                  <a:extLst>
                    <a:ext uri="{9D8B030D-6E8A-4147-A177-3AD203B41FA5}">
                      <a16:colId xmlns:a16="http://schemas.microsoft.com/office/drawing/2014/main" val="4191141870"/>
                    </a:ext>
                  </a:extLst>
                </a:gridCol>
                <a:gridCol w="2710854">
                  <a:extLst>
                    <a:ext uri="{9D8B030D-6E8A-4147-A177-3AD203B41FA5}">
                      <a16:colId xmlns:a16="http://schemas.microsoft.com/office/drawing/2014/main" val="1485580424"/>
                    </a:ext>
                  </a:extLst>
                </a:gridCol>
                <a:gridCol w="1840780">
                  <a:extLst>
                    <a:ext uri="{9D8B030D-6E8A-4147-A177-3AD203B41FA5}">
                      <a16:colId xmlns:a16="http://schemas.microsoft.com/office/drawing/2014/main" val="2232053666"/>
                    </a:ext>
                  </a:extLst>
                </a:gridCol>
                <a:gridCol w="1568450">
                  <a:extLst>
                    <a:ext uri="{9D8B030D-6E8A-4147-A177-3AD203B41FA5}">
                      <a16:colId xmlns:a16="http://schemas.microsoft.com/office/drawing/2014/main" val="3485507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429838079"/>
                    </a:ext>
                  </a:extLst>
                </a:gridCol>
              </a:tblGrid>
              <a:tr h="128126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Milestone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Planned Date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Actual Delivery date</a:t>
                      </a: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Remarks</a:t>
                      </a:r>
                    </a:p>
                  </a:txBody>
                  <a:tcPr marL="34643" marR="34643" marT="0" marB="0"/>
                </a:tc>
                <a:extLst>
                  <a:ext uri="{0D108BD9-81ED-4DB2-BD59-A6C34878D82A}">
                    <a16:rowId xmlns:a16="http://schemas.microsoft.com/office/drawing/2014/main" val="309066863"/>
                  </a:ext>
                </a:extLst>
              </a:tr>
              <a:tr h="38269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1.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Literature Review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Mid-to-late November 2024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It’s a research project, so the learning is always ongoing</a:t>
                      </a:r>
                    </a:p>
                  </a:txBody>
                  <a:tcPr marL="34643" marR="34643" marT="0" marB="0"/>
                </a:tc>
                <a:extLst>
                  <a:ext uri="{0D108BD9-81ED-4DB2-BD59-A6C34878D82A}">
                    <a16:rowId xmlns:a16="http://schemas.microsoft.com/office/drawing/2014/main" val="3044913458"/>
                  </a:ext>
                </a:extLst>
              </a:tr>
              <a:tr h="351071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2.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Experimental Design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Early December 2024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50000"/>
                        </a:lnSpc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50000"/>
                        </a:lnSpc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Didn’t happen, got started with the simulations instead!</a:t>
                      </a:r>
                    </a:p>
                  </a:txBody>
                  <a:tcPr marL="34643" marR="34643" marT="0" marB="0"/>
                </a:tc>
                <a:extLst>
                  <a:ext uri="{0D108BD9-81ED-4DB2-BD59-A6C34878D82A}">
                    <a16:rowId xmlns:a16="http://schemas.microsoft.com/office/drawing/2014/main" val="4220173692"/>
                  </a:ext>
                </a:extLst>
              </a:tr>
              <a:tr h="365568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3.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Initial data collection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Mid to Late December 2024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time and resources permit</a:t>
                      </a:r>
                    </a:p>
                  </a:txBody>
                  <a:tcPr marL="34643" marR="34643" marT="0" marB="0"/>
                </a:tc>
                <a:extLst>
                  <a:ext uri="{0D108BD9-81ED-4DB2-BD59-A6C34878D82A}">
                    <a16:rowId xmlns:a16="http://schemas.microsoft.com/office/drawing/2014/main" val="2073761559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4.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Simulation Framework Setup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Early January 2025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Mid December 2024</a:t>
                      </a:r>
                    </a:p>
                  </a:txBody>
                  <a:tcPr marL="34643" marR="34643" marT="0" marB="0"/>
                </a:tc>
                <a:tc rowSpan="2"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Since the generator wasn’t available, we had to start with the simulations, also the switch to graph states, made us redo the simulation a few time, since we came up with a new idea of how to do things every other week</a:t>
                      </a:r>
                    </a:p>
                  </a:txBody>
                  <a:tcPr marL="34643" marR="34643" marT="0" marB="0"/>
                </a:tc>
                <a:extLst>
                  <a:ext uri="{0D108BD9-81ED-4DB2-BD59-A6C34878D82A}">
                    <a16:rowId xmlns:a16="http://schemas.microsoft.com/office/drawing/2014/main" val="1071712406"/>
                  </a:ext>
                </a:extLst>
              </a:tr>
              <a:tr h="34120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5.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Simulation Phase 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Mid to Late January 2025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Late January 2024</a:t>
                      </a:r>
                    </a:p>
                  </a:txBody>
                  <a:tcPr marL="34643" marR="34643" marT="0" marB="0"/>
                </a:tc>
                <a:tc vMerge="1"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43" marR="34643" marT="0" marB="0"/>
                </a:tc>
                <a:extLst>
                  <a:ext uri="{0D108BD9-81ED-4DB2-BD59-A6C34878D82A}">
                    <a16:rowId xmlns:a16="http://schemas.microsoft.com/office/drawing/2014/main" val="3590528414"/>
                  </a:ext>
                </a:extLst>
              </a:tr>
              <a:tr h="33189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6.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Progress Presentation Submission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2.2.2025-9.3.2025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Happening right now!</a:t>
                      </a: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43" marR="34643" marT="0" marB="0"/>
                </a:tc>
                <a:extLst>
                  <a:ext uri="{0D108BD9-81ED-4DB2-BD59-A6C34878D82A}">
                    <a16:rowId xmlns:a16="http://schemas.microsoft.com/office/drawing/2014/main" val="3181318906"/>
                  </a:ext>
                </a:extLst>
              </a:tr>
              <a:tr h="38269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7.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Simulation Phase II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Mid to Late March 2025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effectLst/>
                        </a:rPr>
                        <a:t>Mid to Late March 2025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Introduce more physically accurate noise distributions</a:t>
                      </a:r>
                    </a:p>
                  </a:txBody>
                  <a:tcPr marL="34643" marR="34643" marT="0" marB="0"/>
                </a:tc>
                <a:extLst>
                  <a:ext uri="{0D108BD9-81ED-4DB2-BD59-A6C34878D82A}">
                    <a16:rowId xmlns:a16="http://schemas.microsoft.com/office/drawing/2014/main" val="1264059281"/>
                  </a:ext>
                </a:extLst>
              </a:tr>
              <a:tr h="38269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8.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Experiment Setup Completion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Early April 2025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  <a:tabLst>
                          <a:tab pos="1741805" algn="l"/>
                        </a:tabLst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741805" algn="l"/>
                        </a:tabLst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 time and resources permit</a:t>
                      </a:r>
                    </a:p>
                  </a:txBody>
                  <a:tcPr marL="34643" marR="34643" marT="0" marB="0"/>
                </a:tc>
                <a:extLst>
                  <a:ext uri="{0D108BD9-81ED-4DB2-BD59-A6C34878D82A}">
                    <a16:rowId xmlns:a16="http://schemas.microsoft.com/office/drawing/2014/main" val="2968443374"/>
                  </a:ext>
                </a:extLst>
              </a:tr>
              <a:tr h="38269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9.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Data Collection Begins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Mid-April 2025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43" marR="34643" marT="0" marB="0"/>
                </a:tc>
                <a:extLst>
                  <a:ext uri="{0D108BD9-81ED-4DB2-BD59-A6C34878D82A}">
                    <a16:rowId xmlns:a16="http://schemas.microsoft.com/office/drawing/2014/main" val="1388231078"/>
                  </a:ext>
                </a:extLst>
              </a:tr>
              <a:tr h="50282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11.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Data Analysis Phase I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Early to Mid-May 2025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43" marR="34643" marT="0" marB="0"/>
                </a:tc>
                <a:extLst>
                  <a:ext uri="{0D108BD9-81ED-4DB2-BD59-A6C34878D82A}">
                    <a16:rowId xmlns:a16="http://schemas.microsoft.com/office/drawing/2014/main" val="1074811801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10.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Poster Submission and finishing the work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25.5.2025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50000"/>
                        </a:lnSpc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1">
                        <a:lnSpc>
                          <a:spcPct val="150000"/>
                        </a:lnSpc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43" marR="34643" marT="0" marB="0"/>
                </a:tc>
                <a:extLst>
                  <a:ext uri="{0D108BD9-81ED-4DB2-BD59-A6C34878D82A}">
                    <a16:rowId xmlns:a16="http://schemas.microsoft.com/office/drawing/2014/main" val="175881408"/>
                  </a:ext>
                </a:extLst>
              </a:tr>
              <a:tr h="359837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12.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Final Data Analysis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Early to Mid-June 2025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43" marR="34643" marT="0" marB="0"/>
                </a:tc>
                <a:extLst>
                  <a:ext uri="{0D108BD9-81ED-4DB2-BD59-A6C34878D82A}">
                    <a16:rowId xmlns:a16="http://schemas.microsoft.com/office/drawing/2014/main" val="36823156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13.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Final Deliverables Preparation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Late June 2025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43" marR="34643" marT="0" marB="0"/>
                </a:tc>
                <a:extLst>
                  <a:ext uri="{0D108BD9-81ED-4DB2-BD59-A6C34878D82A}">
                    <a16:rowId xmlns:a16="http://schemas.microsoft.com/office/drawing/2014/main" val="38599883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14.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>
                          <a:effectLst/>
                        </a:rPr>
                        <a:t>Final deliverables submission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r>
                        <a:rPr lang="en-US" sz="1200" dirty="0">
                          <a:effectLst/>
                        </a:rPr>
                        <a:t>July– August 2025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43" marR="34643" marT="0" marB="0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50000"/>
                        </a:lnSpc>
                      </a:pPr>
                      <a:endParaRPr lang="en-U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643" marR="34643" marT="0" marB="0"/>
                </a:tc>
                <a:extLst>
                  <a:ext uri="{0D108BD9-81ED-4DB2-BD59-A6C34878D82A}">
                    <a16:rowId xmlns:a16="http://schemas.microsoft.com/office/drawing/2014/main" val="746710266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B8ADC25-F1EE-D3D0-0CF3-192F74E12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4.3.2025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DD30F-383E-3696-9973-D5AA4701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1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CE3C4-7305-8AAD-1E94-925D773E4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E1640-F055-64A1-02D7-59791F0B3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Topic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65AEC0-9155-5C82-79B9-37C6E67D8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514780"/>
          </a:xfrm>
        </p:spPr>
        <p:txBody>
          <a:bodyPr>
            <a:normAutofit/>
          </a:bodyPr>
          <a:lstStyle/>
          <a:p>
            <a:r>
              <a:rPr lang="en-US" b="1" dirty="0"/>
              <a:t>Quantum-Based Opportunistic Sensing for Weather Estimation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Extend classical weather monitoring techniques, into the quantum domain for higher accuracy and robustness.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Motivation:</a:t>
            </a:r>
            <a:endParaRPr lang="en-US" dirty="0"/>
          </a:p>
          <a:p>
            <a:pPr marL="742950" lvl="1" indent="-285750"/>
            <a:r>
              <a:rPr lang="en-US" b="1" dirty="0"/>
              <a:t>Classical methods:</a:t>
            </a:r>
            <a:br>
              <a:rPr lang="en-US" b="1" dirty="0"/>
            </a:br>
            <a:r>
              <a:rPr lang="en-US" dirty="0"/>
              <a:t>- Commercial Microwave Links (CMLs) are cost-effective but lack precision.</a:t>
            </a:r>
            <a:br>
              <a:rPr lang="en-US" dirty="0"/>
            </a:br>
            <a:r>
              <a:rPr lang="en-US" dirty="0"/>
              <a:t>- Classical weather sensing: measures signal strength attenuation.</a:t>
            </a:r>
            <a:br>
              <a:rPr lang="en-US" dirty="0"/>
            </a:br>
            <a:r>
              <a:rPr lang="en-US" dirty="0"/>
              <a:t>- Weather radar are Highly accurate but expensive.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Quantum systems:</a:t>
            </a:r>
            <a:br>
              <a:rPr lang="en-US" dirty="0"/>
            </a:br>
            <a:r>
              <a:rPr lang="en-US" dirty="0"/>
              <a:t>- Highly sensitive to environmental disturbances, and subtle changes.</a:t>
            </a:r>
            <a:br>
              <a:rPr lang="en-US" dirty="0"/>
            </a:br>
            <a:r>
              <a:rPr lang="en-US" dirty="0"/>
              <a:t>- Detects effects like turbulence &amp; phase distortion that classical systems miss.</a:t>
            </a:r>
            <a:br>
              <a:rPr lang="en-US" dirty="0"/>
            </a:br>
            <a:r>
              <a:rPr lang="en-US" dirty="0"/>
              <a:t>- Potential to stabilize quantum communication channels.</a:t>
            </a:r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50942-CAE6-7CF4-3B4A-4AE06379AE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3C745C1-5933-5C66-E556-0E1F135B3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4.3.2025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15868F-9BCF-ABF2-2CE8-788CFAC4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540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D9B83-D62E-EA12-750D-FC35BEE39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000A20-5501-F420-2FF8-2233E73D0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Project Topic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1096BC-CB77-5805-B1E3-FFD638EDC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Approach: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quantum communication protocols and opportunistic sensing to estimate weather conditions.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models to adapt quantum signals for resilience in adverse environments.</a:t>
            </a:r>
            <a:endParaRPr lang="en-US" sz="2400" dirty="0"/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/>
              <a:t>Research Questions: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/>
              <a:t>How do different noise models affect quantum signals?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/>
              <a:t>Can we determine environmental conditions from quantum state degradation?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200" dirty="0"/>
              <a:t>Are graph states more resilient or sensitive to noise than entangled photon pairs?</a:t>
            </a:r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6BC442-37DD-F904-9BCD-0D15F67D3C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07C183F-6968-C6B6-35FF-AF6AAB9D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4.3.2025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B91BD-B101-3B08-C017-925A49CE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29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571AF-4103-B4C4-0792-0D92BFC35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EBB157-70C5-1DFB-68BE-644D5760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8367093" cy="575154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Updated Project Scope &amp; Methodology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86986F-CA51-5D2A-B71E-2E82F7E39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280"/>
            <a:ext cx="10976811" cy="578832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Project Adjustments: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Plan change: From simulations + experiments to simulation-first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results are promising and time allows, the project may expand to include experiments.</a:t>
            </a:r>
          </a:p>
          <a:p>
            <a:r>
              <a:rPr lang="en-US" b="1" dirty="0"/>
              <a:t>Simulation Approach: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Initial Studies &amp; Literature Review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Simulated </a:t>
            </a:r>
            <a:r>
              <a:rPr lang="en-US" b="1" dirty="0"/>
              <a:t>two entangled photons under simple noise profiles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Found that </a:t>
            </a:r>
            <a:r>
              <a:rPr lang="en-US" b="1" dirty="0"/>
              <a:t>maximally entangled photon pairs</a:t>
            </a:r>
            <a:r>
              <a:rPr lang="en-US" dirty="0"/>
              <a:t> experience </a:t>
            </a:r>
            <a:r>
              <a:rPr lang="en-US" b="1" dirty="0"/>
              <a:t>only minor attenuation</a:t>
            </a:r>
            <a:r>
              <a:rPr lang="en-US" dirty="0"/>
              <a:t> in entanglement.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Shift to Graph States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Graph states provide a </a:t>
            </a:r>
            <a:r>
              <a:rPr lang="en-US" b="1" dirty="0"/>
              <a:t>more complex and structured quantum system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Potentially more affected; ongoing study of entanglement degradation.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Noise Modeling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71F40-09AA-95D1-F33E-DEBB983C95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D770202-D396-C072-4886-2EA439F0C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4.3.2025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F4982-12B0-087C-6033-FE602412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170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A70A5-6431-F26C-8DF2-111AD8326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D63B3D-3F49-2377-40CB-43A23F33E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8162557" cy="575154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Updated Project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75A5CB-E252-C77E-74C9-D0D5EB932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90" y="1069675"/>
            <a:ext cx="11569378" cy="5278294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Simulation: </a:t>
            </a:r>
            <a:endParaRPr kumimoji="0" lang="LID4096" altLang="LID4096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Concurrence Sensitivity: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 entanglement changes due to noise, 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80% 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consistency in trends across simulations. </a:t>
            </a:r>
            <a:b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LID4096" altLang="LID4096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Frobenius &amp; Fidelity Metrics: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 at least 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85% correlation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Frobenius similarity and fidelity across noise levels. </a:t>
            </a:r>
            <a:br>
              <a:rPr kumimoji="0" lang="en-US" altLang="LID4096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LID4096" altLang="LID4096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Condition Classification: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 a method to classify weather conditions from graph state changes with </a:t>
            </a:r>
            <a:r>
              <a:rPr lang="en-US" altLang="LID4096" b="1" dirty="0" err="1">
                <a:latin typeface="Arial" panose="020B0604020202020204" pitchFamily="34" charset="0"/>
              </a:rPr>
              <a:t>atlest</a:t>
            </a:r>
            <a:r>
              <a:rPr lang="en-US" altLang="LID4096" b="1" dirty="0">
                <a:latin typeface="Arial" panose="020B0604020202020204" pitchFamily="34" charset="0"/>
              </a:rPr>
              <a:t> </a:t>
            </a:r>
            <a:r>
              <a:rPr kumimoji="0" lang="LID4096" altLang="LID4096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75% accuracy</a:t>
            </a:r>
            <a:r>
              <a:rPr kumimoji="0" lang="LID4096" altLang="LID4096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LID4096" altLang="LID4096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7388CE-8B3A-3A44-C5C6-29BA0E6356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E856485-8A7F-31C3-D3C0-95BABB86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4.3.2025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55F21-9D8A-6465-51E0-3476C340C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14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3819A-D88E-704C-42D5-E555F0DB5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16F5EC-B347-B121-4A25-7FB3E94A2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8162557" cy="575154"/>
          </a:xfrm>
        </p:spPr>
        <p:txBody>
          <a:bodyPr>
            <a:normAutofit fontScale="90000"/>
          </a:bodyPr>
          <a:lstStyle/>
          <a:p>
            <a:r>
              <a:rPr lang="en-US" dirty="0"/>
              <a:t>Updated Project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CB90EC-FF45-31D7-60F6-006623EE6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90" y="1069675"/>
            <a:ext cx="11569378" cy="52782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Experiment (if we end up doing one):</a:t>
            </a:r>
            <a:br>
              <a:rPr lang="en-US" b="1" dirty="0"/>
            </a:br>
            <a:r>
              <a:rPr lang="en-US" b="1" dirty="0"/>
              <a:t>- Simulation Validation</a:t>
            </a:r>
            <a:r>
              <a:rPr lang="en-US" dirty="0"/>
              <a:t>: </a:t>
            </a:r>
            <a:r>
              <a:rPr lang="en-US" b="1" dirty="0"/>
              <a:t>Ensure 80% </a:t>
            </a:r>
            <a:r>
              <a:rPr lang="en-US" dirty="0"/>
              <a:t>similarity between experimental results and simulations.</a:t>
            </a:r>
            <a:br>
              <a:rPr lang="en-US" sz="1200" dirty="0">
                <a:solidFill>
                  <a:schemeClr val="dk1"/>
                </a:solidFill>
              </a:rPr>
            </a:br>
            <a:r>
              <a:rPr lang="en-US" sz="2900" dirty="0"/>
              <a:t>- </a:t>
            </a:r>
            <a:r>
              <a:rPr lang="en-US" sz="2900" b="1" dirty="0"/>
              <a:t>Accuracy:</a:t>
            </a:r>
            <a:r>
              <a:rPr lang="en-US" sz="2900" dirty="0"/>
              <a:t> Achieve at </a:t>
            </a:r>
            <a:r>
              <a:rPr lang="en-US" sz="2900" b="1" dirty="0"/>
              <a:t>least a 5% improvement </a:t>
            </a:r>
            <a:r>
              <a:rPr lang="en-US" sz="2900" dirty="0"/>
              <a:t>in signal accuracy compared to classical methods like CMLs. </a:t>
            </a:r>
            <a:br>
              <a:rPr lang="en-US" sz="2900" dirty="0"/>
            </a:br>
            <a:r>
              <a:rPr lang="en-US" sz="2900" dirty="0"/>
              <a:t>- </a:t>
            </a:r>
            <a:r>
              <a:rPr lang="en-US" sz="2900" b="1" dirty="0"/>
              <a:t>Data Rate Requirement</a:t>
            </a:r>
            <a:r>
              <a:rPr lang="en-US" sz="2900" dirty="0"/>
              <a:t>: Collect </a:t>
            </a:r>
            <a:r>
              <a:rPr lang="en-US" sz="2900" b="1" dirty="0"/>
              <a:t>at least 100 measurements </a:t>
            </a:r>
            <a:r>
              <a:rPr lang="en-US" sz="2900" dirty="0"/>
              <a:t>per second for detailed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D7E585-9C64-4396-C519-7E97F4921F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2C04826-4C12-EF7F-7448-65A95189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4.3.2025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645FB-A5BF-DFA3-C665-014C6600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2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0A5D4-515A-F6A5-C22D-6399693AB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F33802-4627-86BB-7E11-E0EF788A6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8162557" cy="57515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Deliverables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C78630-96D7-0D64-A92B-7F3413547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90" y="1069675"/>
            <a:ext cx="11569378" cy="5278294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Characterize entanglement degradation in graph states under Pauli noise - -- </a:t>
            </a:r>
            <a:r>
              <a:rPr lang="en-US" sz="2400" dirty="0"/>
              <a:t>Explore how entanglement degrades with </a:t>
            </a:r>
            <a:r>
              <a:rPr lang="en-US" sz="2400" b="1" dirty="0"/>
              <a:t>increasing P </a:t>
            </a:r>
            <a:r>
              <a:rPr lang="en-US" sz="2400" dirty="0"/>
              <a:t>(probability) </a:t>
            </a:r>
            <a:r>
              <a:rPr lang="en-US" sz="2400" b="1" dirty="0"/>
              <a:t>and N </a:t>
            </a:r>
            <a:r>
              <a:rPr lang="en-US" sz="2400" dirty="0"/>
              <a:t>(number of operators). </a:t>
            </a:r>
            <a:br>
              <a:rPr lang="en-US" sz="2400" dirty="0"/>
            </a:br>
            <a:r>
              <a:rPr lang="en-US" sz="2400" dirty="0"/>
              <a:t>-Identify significant changes in quantum properties.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Expectation Value Calculations</a:t>
            </a:r>
            <a:endParaRPr lang="en-US" dirty="0"/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Focus on a </a:t>
            </a:r>
            <a:r>
              <a:rPr lang="en-US" b="1" dirty="0"/>
              <a:t>single value of N at a time</a:t>
            </a:r>
            <a:r>
              <a:rPr lang="en-US" dirty="0"/>
              <a:t> to analyze trends.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Determine whether noise causes </a:t>
            </a:r>
            <a:r>
              <a:rPr lang="en-US" b="1" dirty="0"/>
              <a:t>statistically significant</a:t>
            </a:r>
            <a:r>
              <a:rPr lang="en-US" dirty="0"/>
              <a:t> changes in similarity.</a:t>
            </a:r>
          </a:p>
          <a:p>
            <a:pPr>
              <a:lnSpc>
                <a:spcPct val="100000"/>
              </a:lnSpc>
              <a:buFont typeface="+mj-lt"/>
              <a:buAutoNum type="arabicPeriod"/>
            </a:pPr>
            <a:r>
              <a:rPr lang="en-US" b="1" dirty="0"/>
              <a:t>Analysis of Results &amp; Conclusion</a:t>
            </a:r>
            <a:endParaRPr lang="en-US" dirty="0"/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If Pauli noise shows clear effects, consider applying </a:t>
            </a:r>
            <a:r>
              <a:rPr lang="en-US" b="1" dirty="0"/>
              <a:t>realistic noise models</a:t>
            </a:r>
            <a:r>
              <a:rPr lang="en-US" dirty="0"/>
              <a:t>.</a:t>
            </a:r>
          </a:p>
          <a:p>
            <a:pPr marL="742950" lvl="1" indent="-28575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Draw </a:t>
            </a:r>
            <a:r>
              <a:rPr lang="en-US" b="1" dirty="0"/>
              <a:t>conclusions on the feasibility of quantum sensing in free-space channels</a:t>
            </a:r>
            <a:r>
              <a:rPr lang="en-US" dirty="0"/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dirty="0"/>
              <a:t>4. </a:t>
            </a:r>
            <a:r>
              <a:rPr lang="en-US" b="1" dirty="0"/>
              <a:t>Simulating weather condition-based noise and study their effects.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b="1" dirty="0"/>
              <a:t>5. Experiment setup(maybe).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23DD2B-96BD-0EA3-1700-E80907546D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DD0C403-DD12-896A-7084-07B0F032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4.3.2025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E3B15E-3ED6-E813-9BF9-FD2C5B1F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1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088D3-5697-BB90-1B0B-5AACB8453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015858D7-C65E-3679-E20C-98976D7AC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D1A5E8B-2C29-9163-D55C-9AAEF7CB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Autofit/>
          </a:bodyPr>
          <a:lstStyle/>
          <a:p>
            <a:r>
              <a:rPr lang="en-US" sz="4000" dirty="0"/>
              <a:t>Updated 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F543D4-F74D-5AE9-2667-564A935727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EB26AF-E3E6-E757-63B8-9EB98535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4.3.2025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85228-9BA4-CDCF-A4CC-A9CEC158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8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50F970-7349-4949-39CC-76995598C357}"/>
              </a:ext>
            </a:extLst>
          </p:cNvPr>
          <p:cNvSpPr txBox="1"/>
          <p:nvPr/>
        </p:nvSpPr>
        <p:spPr>
          <a:xfrm>
            <a:off x="4201170" y="3400142"/>
            <a:ext cx="360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 the blue box is the possible experiment workflow</a:t>
            </a:r>
            <a:endParaRPr lang="LID4096" sz="11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8069760-06FA-A389-BE86-FA43E92E6B71}"/>
              </a:ext>
            </a:extLst>
          </p:cNvPr>
          <p:cNvSpPr/>
          <p:nvPr/>
        </p:nvSpPr>
        <p:spPr>
          <a:xfrm rot="5400000">
            <a:off x="3099463" y="1138823"/>
            <a:ext cx="186749" cy="9567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672B84-0328-7C34-EF12-AA31DE80CE26}"/>
              </a:ext>
            </a:extLst>
          </p:cNvPr>
          <p:cNvSpPr/>
          <p:nvPr/>
        </p:nvSpPr>
        <p:spPr>
          <a:xfrm>
            <a:off x="2308072" y="940280"/>
            <a:ext cx="1769533" cy="575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Using the Qiskit library in python to create the qubits and the entanglements</a:t>
            </a:r>
            <a:endParaRPr lang="LID4096" sz="1050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6A2CE045-12F0-C575-FA4A-90FAC31D931C}"/>
              </a:ext>
            </a:extLst>
          </p:cNvPr>
          <p:cNvSpPr/>
          <p:nvPr/>
        </p:nvSpPr>
        <p:spPr>
          <a:xfrm rot="5400000">
            <a:off x="4521864" y="1088164"/>
            <a:ext cx="186749" cy="9567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C488AD-2838-F01D-7DC3-FE96FF5F5619}"/>
              </a:ext>
            </a:extLst>
          </p:cNvPr>
          <p:cNvSpPr/>
          <p:nvPr/>
        </p:nvSpPr>
        <p:spPr>
          <a:xfrm>
            <a:off x="4136873" y="931768"/>
            <a:ext cx="1096620" cy="53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Applying Pauli Operators - Done</a:t>
            </a:r>
            <a:endParaRPr lang="LID4096" sz="1050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29FFDF38-30A3-E903-8050-9E3E4114D2C0}"/>
              </a:ext>
            </a:extLst>
          </p:cNvPr>
          <p:cNvSpPr/>
          <p:nvPr/>
        </p:nvSpPr>
        <p:spPr>
          <a:xfrm rot="5400000">
            <a:off x="5847801" y="1079653"/>
            <a:ext cx="186749" cy="9567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A4E8AF-DB37-D71A-0FAF-EC7F6246F432}"/>
              </a:ext>
            </a:extLst>
          </p:cNvPr>
          <p:cNvSpPr/>
          <p:nvPr/>
        </p:nvSpPr>
        <p:spPr>
          <a:xfrm>
            <a:off x="5320130" y="931768"/>
            <a:ext cx="1353690" cy="524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Comparison between the density matrices - Done</a:t>
            </a:r>
            <a:endParaRPr lang="LID4096" sz="1050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4D7D5783-17FE-AB0F-9FF0-2C952CD80673}"/>
              </a:ext>
            </a:extLst>
          </p:cNvPr>
          <p:cNvSpPr/>
          <p:nvPr/>
        </p:nvSpPr>
        <p:spPr>
          <a:xfrm rot="5400000">
            <a:off x="7353242" y="952880"/>
            <a:ext cx="186749" cy="122729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2D5BE9-BFA3-7F0D-A2A7-EB027C6E62EB}"/>
              </a:ext>
            </a:extLst>
          </p:cNvPr>
          <p:cNvSpPr/>
          <p:nvPr/>
        </p:nvSpPr>
        <p:spPr>
          <a:xfrm>
            <a:off x="6760454" y="931767"/>
            <a:ext cx="1968679" cy="5243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Introducing a PDF that simulates actual weather disturbances, also in python – Next Steps</a:t>
            </a:r>
            <a:endParaRPr lang="LID4096" sz="1050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69F47BE6-9B89-F3D6-5394-65E407C4C57C}"/>
              </a:ext>
            </a:extLst>
          </p:cNvPr>
          <p:cNvSpPr/>
          <p:nvPr/>
        </p:nvSpPr>
        <p:spPr>
          <a:xfrm rot="16200000">
            <a:off x="4719192" y="3356886"/>
            <a:ext cx="375306" cy="412244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7BCD36-556E-1128-0199-20AC933810FD}"/>
              </a:ext>
            </a:extLst>
          </p:cNvPr>
          <p:cNvSpPr/>
          <p:nvPr/>
        </p:nvSpPr>
        <p:spPr>
          <a:xfrm>
            <a:off x="3083423" y="5643994"/>
            <a:ext cx="3646844" cy="36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Measure the changes in the entanglement between the qubits</a:t>
            </a:r>
            <a:endParaRPr lang="LID4096" sz="1050" dirty="0"/>
          </a:p>
        </p:txBody>
      </p:sp>
    </p:spTree>
    <p:extLst>
      <p:ext uri="{BB962C8B-B14F-4D97-AF65-F5344CB8AC3E}">
        <p14:creationId xmlns:p14="http://schemas.microsoft.com/office/powerpoint/2010/main" val="354838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BE76C-8AE9-E6FB-54C6-9717CFEA6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CD8155-CD60-CEA6-E041-1619A8FF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9475" y="356745"/>
            <a:ext cx="6702725" cy="575154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Bef>
                <a:spcPts val="100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4000" dirty="0"/>
              <a:t>Updated Block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018D6E-E5F8-BE5B-1BBD-17E0C9B62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651800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Key Phases:</a:t>
            </a:r>
            <a:endParaRPr lang="en-US" dirty="0"/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Literature Review:</a:t>
            </a:r>
            <a:r>
              <a:rPr lang="en-US" dirty="0"/>
              <a:t> Study classical and quantum sensing methodologies, focusing on environmental effects.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Simulations:</a:t>
            </a:r>
            <a:r>
              <a:rPr lang="en-US" dirty="0"/>
              <a:t> Model the impact of rain and turbulence on quantum channels.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Experimental Setup </a:t>
            </a:r>
            <a:r>
              <a:rPr lang="en-US" b="1" dirty="0">
                <a:sym typeface="Wingdings" panose="05000000000000000000" pitchFamily="2" charset="2"/>
              </a:rPr>
              <a:t>(If time and resources permit):</a:t>
            </a:r>
            <a:endParaRPr lang="en-US" dirty="0"/>
          </a:p>
          <a:p>
            <a:pPr marL="1143000" lvl="2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Construct a system and measure quantum signal behavior under different weather conditions.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Analysis &amp; Model Development:</a:t>
            </a:r>
            <a:endParaRPr lang="en-US" dirty="0"/>
          </a:p>
          <a:p>
            <a:pPr marL="1143000" lvl="2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 classical attenuation models with quantum measurements.</a:t>
            </a:r>
          </a:p>
          <a:p>
            <a:pPr marL="1143000" lvl="2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Develop new models based on experimental results.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Validation:</a:t>
            </a:r>
            <a:r>
              <a:rPr lang="en-US" dirty="0"/>
              <a:t> Compare simulation results with experimental data for accuracy assessment.</a:t>
            </a:r>
          </a:p>
          <a:p>
            <a:pPr algn="l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4A1F8-C28C-6E20-3258-A415372618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19" y="273545"/>
            <a:ext cx="2925420" cy="666735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153C093-BDDD-1F1D-B9AA-4845E153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4.3.2025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97F037-988B-6658-7F99-4D3393966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A11E8-8F25-49C3-8F7D-865FECFDFD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1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13959</TotalTime>
  <Words>1256</Words>
  <Application>Microsoft Office PowerPoint</Application>
  <PresentationFormat>Widescreen</PresentationFormat>
  <Paragraphs>188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Quantum Sensing for the weather</vt:lpstr>
      <vt:lpstr>Project Topic</vt:lpstr>
      <vt:lpstr>Project Topic </vt:lpstr>
      <vt:lpstr>Updated Project Scope &amp; Methodology</vt:lpstr>
      <vt:lpstr>Updated Project Requirements</vt:lpstr>
      <vt:lpstr>Updated Project Requirements</vt:lpstr>
      <vt:lpstr>Project Deliverables</vt:lpstr>
      <vt:lpstr>Updated Block Diagram</vt:lpstr>
      <vt:lpstr>Updated Block Diagram</vt:lpstr>
      <vt:lpstr>Block Diagram of the current Simulation</vt:lpstr>
      <vt:lpstr>Project Products Achieved So Far</vt:lpstr>
      <vt:lpstr>Simulating and Visualizing Graph states</vt:lpstr>
      <vt:lpstr>Toy Model Results</vt:lpstr>
      <vt:lpstr>Simulation Results - Fidelity &amp; Frobenius Similarity</vt:lpstr>
      <vt:lpstr>Updated Project Schedule</vt:lpstr>
    </vt:vector>
  </TitlesOfParts>
  <Company>TAU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Fainguelernt</dc:creator>
  <cp:lastModifiedBy>Mohammad Shalaby</cp:lastModifiedBy>
  <cp:revision>7</cp:revision>
  <dcterms:created xsi:type="dcterms:W3CDTF">2021-12-15T06:30:50Z</dcterms:created>
  <dcterms:modified xsi:type="dcterms:W3CDTF">2025-03-18T17:02:20Z</dcterms:modified>
</cp:coreProperties>
</file>