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5999738" cy="25199975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AD348-42BC-4012-B0C6-4DBBB567C817}" v="29" dt="2025-05-25T19:03:06.1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16" autoAdjust="0"/>
    <p:restoredTop sz="94660"/>
  </p:normalViewPr>
  <p:slideViewPr>
    <p:cSldViewPr snapToGrid="0">
      <p:cViewPr>
        <p:scale>
          <a:sx n="30" d="100"/>
          <a:sy n="30" d="100"/>
        </p:scale>
        <p:origin x="13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halaby" userId="2b6232dfa306fed1" providerId="LiveId" clId="{EA3AD348-42BC-4012-B0C6-4DBBB567C817}"/>
    <pc:docChg chg="undo custSel modSld">
      <pc:chgData name="Mohammad Shalaby" userId="2b6232dfa306fed1" providerId="LiveId" clId="{EA3AD348-42BC-4012-B0C6-4DBBB567C817}" dt="2025-05-25T19:08:04.457" v="663" actId="1076"/>
      <pc:docMkLst>
        <pc:docMk/>
      </pc:docMkLst>
      <pc:sldChg chg="addSp delSp modSp mod">
        <pc:chgData name="Mohammad Shalaby" userId="2b6232dfa306fed1" providerId="LiveId" clId="{EA3AD348-42BC-4012-B0C6-4DBBB567C817}" dt="2025-05-25T19:08:04.457" v="663" actId="1076"/>
        <pc:sldMkLst>
          <pc:docMk/>
          <pc:sldMk cId="2356532939" sldId="256"/>
        </pc:sldMkLst>
        <pc:spChg chg="del mod">
          <ac:chgData name="Mohammad Shalaby" userId="2b6232dfa306fed1" providerId="LiveId" clId="{EA3AD348-42BC-4012-B0C6-4DBBB567C817}" dt="2025-05-25T18:22:52.398" v="525"/>
          <ac:spMkLst>
            <pc:docMk/>
            <pc:sldMk cId="2356532939" sldId="256"/>
            <ac:spMk id="7" creationId="{00000000-0000-0000-0000-000000000000}"/>
          </ac:spMkLst>
        </pc:spChg>
        <pc:spChg chg="mod">
          <ac:chgData name="Mohammad Shalaby" userId="2b6232dfa306fed1" providerId="LiveId" clId="{EA3AD348-42BC-4012-B0C6-4DBBB567C817}" dt="2025-05-25T19:06:53.405" v="660" actId="1076"/>
          <ac:spMkLst>
            <pc:docMk/>
            <pc:sldMk cId="2356532939" sldId="256"/>
            <ac:spMk id="14" creationId="{00000000-0000-0000-0000-000000000000}"/>
          </ac:spMkLst>
        </pc:spChg>
        <pc:grpChg chg="del mod">
          <ac:chgData name="Mohammad Shalaby" userId="2b6232dfa306fed1" providerId="LiveId" clId="{EA3AD348-42BC-4012-B0C6-4DBBB567C817}" dt="2025-05-25T17:37:37.258" v="78" actId="478"/>
          <ac:grpSpMkLst>
            <pc:docMk/>
            <pc:sldMk cId="2356532939" sldId="256"/>
            <ac:grpSpMk id="9" creationId="{00000000-0000-0000-0000-000000000000}"/>
          </ac:grpSpMkLst>
        </pc:grpChg>
        <pc:graphicFrameChg chg="del mod">
          <ac:chgData name="Mohammad Shalaby" userId="2b6232dfa306fed1" providerId="LiveId" clId="{EA3AD348-42BC-4012-B0C6-4DBBB567C817}" dt="2025-05-25T18:20:06.280" v="180" actId="478"/>
          <ac:graphicFrameMkLst>
            <pc:docMk/>
            <pc:sldMk cId="2356532939" sldId="256"/>
            <ac:graphicFrameMk id="5" creationId="{00000000-0000-0000-0000-000000000000}"/>
          </ac:graphicFrameMkLst>
        </pc:graphicFrameChg>
        <pc:graphicFrameChg chg="mod modGraphic">
          <ac:chgData name="Mohammad Shalaby" userId="2b6232dfa306fed1" providerId="LiveId" clId="{EA3AD348-42BC-4012-B0C6-4DBBB567C817}" dt="2025-05-25T19:07:00.697" v="662" actId="1076"/>
          <ac:graphicFrameMkLst>
            <pc:docMk/>
            <pc:sldMk cId="2356532939" sldId="256"/>
            <ac:graphicFrameMk id="8" creationId="{00000000-0000-0000-0000-000000000000}"/>
          </ac:graphicFrameMkLst>
        </pc:graphicFrameChg>
        <pc:picChg chg="add del mod">
          <ac:chgData name="Mohammad Shalaby" userId="2b6232dfa306fed1" providerId="LiveId" clId="{EA3AD348-42BC-4012-B0C6-4DBBB567C817}" dt="2025-05-25T17:28:31.572" v="10" actId="478"/>
          <ac:picMkLst>
            <pc:docMk/>
            <pc:sldMk cId="2356532939" sldId="256"/>
            <ac:picMk id="10" creationId="{35994458-94F3-0FB1-17EA-E5C6E4EEF645}"/>
          </ac:picMkLst>
        </pc:picChg>
        <pc:picChg chg="add mod">
          <ac:chgData name="Mohammad Shalaby" userId="2b6232dfa306fed1" providerId="LiveId" clId="{EA3AD348-42BC-4012-B0C6-4DBBB567C817}" dt="2025-05-25T19:02:20.486" v="640" actId="1076"/>
          <ac:picMkLst>
            <pc:docMk/>
            <pc:sldMk cId="2356532939" sldId="256"/>
            <ac:picMk id="15" creationId="{1D1D6164-51B5-5ECF-E7D0-6B1E164DFEA9}"/>
          </ac:picMkLst>
        </pc:picChg>
        <pc:picChg chg="add mod ord modCrop">
          <ac:chgData name="Mohammad Shalaby" userId="2b6232dfa306fed1" providerId="LiveId" clId="{EA3AD348-42BC-4012-B0C6-4DBBB567C817}" dt="2025-05-25T19:05:46.041" v="657" actId="1076"/>
          <ac:picMkLst>
            <pc:docMk/>
            <pc:sldMk cId="2356532939" sldId="256"/>
            <ac:picMk id="18" creationId="{EC85DB43-2C83-98BB-4CC8-851CC98909C9}"/>
          </ac:picMkLst>
        </pc:picChg>
        <pc:picChg chg="del">
          <ac:chgData name="Mohammad Shalaby" userId="2b6232dfa306fed1" providerId="LiveId" clId="{EA3AD348-42BC-4012-B0C6-4DBBB567C817}" dt="2025-05-25T18:20:12.479" v="186" actId="478"/>
          <ac:picMkLst>
            <pc:docMk/>
            <pc:sldMk cId="2356532939" sldId="256"/>
            <ac:picMk id="27" creationId="{00000000-0000-0000-0000-000000000000}"/>
          </ac:picMkLst>
        </pc:picChg>
        <pc:picChg chg="add mod ord modCrop">
          <ac:chgData name="Mohammad Shalaby" userId="2b6232dfa306fed1" providerId="LiveId" clId="{EA3AD348-42BC-4012-B0C6-4DBBB567C817}" dt="2025-05-25T19:08:04.457" v="663" actId="1076"/>
          <ac:picMkLst>
            <pc:docMk/>
            <pc:sldMk cId="2356532939" sldId="256"/>
            <ac:picMk id="28" creationId="{ACD288AD-7B1B-64DE-F688-550FFAB4843F}"/>
          </ac:picMkLst>
        </pc:picChg>
        <pc:picChg chg="del">
          <ac:chgData name="Mohammad Shalaby" userId="2b6232dfa306fed1" providerId="LiveId" clId="{EA3AD348-42BC-4012-B0C6-4DBBB567C817}" dt="2025-05-25T17:58:29.955" v="125" actId="478"/>
          <ac:picMkLst>
            <pc:docMk/>
            <pc:sldMk cId="2356532939" sldId="256"/>
            <ac:picMk id="35" creationId="{00000000-0000-0000-0000-000000000000}"/>
          </ac:picMkLst>
        </pc:picChg>
        <pc:picChg chg="add mod">
          <ac:chgData name="Mohammad Shalaby" userId="2b6232dfa306fed1" providerId="LiveId" clId="{EA3AD348-42BC-4012-B0C6-4DBBB567C817}" dt="2025-05-25T19:03:33.146" v="656" actId="1076"/>
          <ac:picMkLst>
            <pc:docMk/>
            <pc:sldMk cId="2356532939" sldId="256"/>
            <ac:picMk id="37" creationId="{AB4E7098-763E-8780-D957-0A51B76164E4}"/>
          </ac:picMkLst>
        </pc:picChg>
        <pc:picChg chg="add mod">
          <ac:chgData name="Mohammad Shalaby" userId="2b6232dfa306fed1" providerId="LiveId" clId="{EA3AD348-42BC-4012-B0C6-4DBBB567C817}" dt="2025-05-25T19:03:28.769" v="655" actId="1076"/>
          <ac:picMkLst>
            <pc:docMk/>
            <pc:sldMk cId="2356532939" sldId="256"/>
            <ac:picMk id="39" creationId="{C7D6C3D9-894B-E54D-AC56-0AB3D2C08076}"/>
          </ac:picMkLst>
        </pc:picChg>
        <pc:picChg chg="add mod">
          <ac:chgData name="Mohammad Shalaby" userId="2b6232dfa306fed1" providerId="LiveId" clId="{EA3AD348-42BC-4012-B0C6-4DBBB567C817}" dt="2025-05-25T19:05:55.263" v="658" actId="1076"/>
          <ac:picMkLst>
            <pc:docMk/>
            <pc:sldMk cId="2356532939" sldId="256"/>
            <ac:picMk id="40" creationId="{1BBD0DE7-4CFE-7C08-E14C-6CD942FBC4DB}"/>
          </ac:picMkLst>
        </pc:picChg>
        <pc:picChg chg="add del mod">
          <ac:chgData name="Mohammad Shalaby" userId="2b6232dfa306fed1" providerId="LiveId" clId="{EA3AD348-42BC-4012-B0C6-4DBBB567C817}" dt="2025-05-25T19:01:56.403" v="635" actId="478"/>
          <ac:picMkLst>
            <pc:docMk/>
            <pc:sldMk cId="2356532939" sldId="256"/>
            <ac:picMk id="42" creationId="{F18B9F03-26D2-D60D-333F-D7E810828A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124164"/>
            <a:ext cx="30599777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3235822"/>
            <a:ext cx="26999804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136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623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341665"/>
            <a:ext cx="7762444" cy="213558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341665"/>
            <a:ext cx="22837334" cy="213558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886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86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282501"/>
            <a:ext cx="31049774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6864157"/>
            <a:ext cx="31049774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/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75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656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6708326"/>
            <a:ext cx="15299889" cy="159891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1863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341671"/>
            <a:ext cx="31049774" cy="487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177496"/>
            <a:ext cx="15229574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204991"/>
            <a:ext cx="15229574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177496"/>
            <a:ext cx="15304578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204991"/>
            <a:ext cx="15304578" cy="1353915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567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77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560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628335"/>
            <a:ext cx="18224867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904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679998"/>
            <a:ext cx="11610853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628335"/>
            <a:ext cx="18224867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7559993"/>
            <a:ext cx="11610853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157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341671"/>
            <a:ext cx="31049774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6708326"/>
            <a:ext cx="31049774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92114-2DE2-4DBD-88F5-EC34E326FC88}" type="datetimeFigureOut">
              <a:rPr lang="he-IL" smtClean="0"/>
              <a:t>כ"ז/אייר/תשפ"ה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3356649"/>
            <a:ext cx="12149912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3356649"/>
            <a:ext cx="8099941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34CA-3CA3-4A85-ABB2-6FF697A495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006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801916"/>
              </p:ext>
            </p:extLst>
          </p:nvPr>
        </p:nvGraphicFramePr>
        <p:xfrm>
          <a:off x="814318" y="3698809"/>
          <a:ext cx="35185420" cy="219760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746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3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4194">
                  <a:extLst>
                    <a:ext uri="{9D8B030D-6E8A-4147-A177-3AD203B41FA5}">
                      <a16:colId xmlns:a16="http://schemas.microsoft.com/office/drawing/2014/main" val="4117049268"/>
                    </a:ext>
                  </a:extLst>
                </a:gridCol>
              </a:tblGrid>
              <a:tr h="20868070"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dirty="0">
                          <a:effectLst/>
                          <a:latin typeface="+mn-lt"/>
                          <a:cs typeface="Open Sans Hebrew" panose="00000500000000000000" pitchFamily="2" charset="-79"/>
                        </a:rPr>
                        <a:t>Introduction</a:t>
                      </a:r>
                    </a:p>
                    <a:p>
                      <a:r>
                        <a:rPr lang="en-US" sz="3400" b="1" dirty="0"/>
                        <a:t>Quantum technologies</a:t>
                      </a:r>
                      <a:r>
                        <a:rPr lang="en-US" sz="3400" dirty="0"/>
                        <a:t> are highly sensitive to environmental noise. This sensitivity, typically viewed as a limitation, can be harnessed for sensing applications. Our project explores </a:t>
                      </a:r>
                      <a:r>
                        <a:rPr lang="en-US" sz="3400" b="1" dirty="0"/>
                        <a:t>opportunistic weather sensing</a:t>
                      </a:r>
                      <a:r>
                        <a:rPr lang="en-US" sz="3400" dirty="0"/>
                        <a:t> using quantum graph states.</a:t>
                      </a:r>
                    </a:p>
                    <a:p>
                      <a:r>
                        <a:rPr lang="en-US" sz="3400" dirty="0"/>
                        <a:t>Unlike classical sensors, quantum systems can encode and reveal subtle changes in their environment, such as atmospheric disturbances. We study how quantum graph states degrade under different </a:t>
                      </a:r>
                      <a:r>
                        <a:rPr lang="en-US" sz="3400" b="1" dirty="0"/>
                        <a:t>weather-inspired noise models</a:t>
                      </a:r>
                      <a:r>
                        <a:rPr lang="en-US" sz="3400" dirty="0"/>
                        <a:t> to evaluate their potential as robust environmental sensors.</a:t>
                      </a: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endParaRPr lang="en-US" sz="36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Motivation</a:t>
                      </a:r>
                    </a:p>
                    <a:p>
                      <a:r>
                        <a:rPr lang="en-US" sz="3400" b="1" dirty="0"/>
                        <a:t>Classical sensing methods</a:t>
                      </a:r>
                      <a:r>
                        <a:rPr lang="en-US" sz="3400" dirty="0"/>
                        <a:t>, such as microwave link attenuation, are widely used for rainfall estimation but lack sensitivity to smaller-scale phenomena like turbulence.</a:t>
                      </a:r>
                    </a:p>
                    <a:p>
                      <a:r>
                        <a:rPr lang="en-US" sz="3400" b="1" dirty="0"/>
                        <a:t>Quantum graph states</a:t>
                      </a:r>
                      <a:r>
                        <a:rPr lang="en-US" sz="3400" dirty="0"/>
                        <a:t>, being inherently entangled, could offer higher-resolution detection.</a:t>
                      </a:r>
                    </a:p>
                    <a:p>
                      <a:r>
                        <a:rPr lang="en-US" sz="3400" dirty="0"/>
                        <a:t>Our goal is to identify which graph topologies are most </a:t>
                      </a:r>
                      <a:r>
                        <a:rPr lang="en-US" sz="3400" b="1" dirty="0"/>
                        <a:t>sensitive to weather-induced noise</a:t>
                      </a:r>
                      <a:r>
                        <a:rPr lang="en-US" sz="3400" dirty="0"/>
                        <a:t>, and how they can be used for </a:t>
                      </a:r>
                      <a:r>
                        <a:rPr lang="en-US" sz="3400" b="1" dirty="0"/>
                        <a:t>environmental monitoring or to improve the resilience</a:t>
                      </a:r>
                      <a:r>
                        <a:rPr lang="en-US" sz="3400" dirty="0"/>
                        <a:t> of quantum communication systems.</a:t>
                      </a: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Implementation</a:t>
                      </a:r>
                    </a:p>
                    <a:p>
                      <a:r>
                        <a:rPr lang="en-US" sz="3400" dirty="0"/>
                        <a:t>Our simulation pipeline models the creation of entangled graph states, subjects them to noisy channels inspired by </a:t>
                      </a:r>
                      <a:r>
                        <a:rPr lang="en-US" sz="3400" b="1" dirty="0"/>
                        <a:t>rain, dust, turbulence</a:t>
                      </a:r>
                      <a:r>
                        <a:rPr lang="en-US" sz="3400" dirty="0"/>
                        <a:t>, and evaluates how </a:t>
                      </a:r>
                      <a:r>
                        <a:rPr lang="en-US" sz="3400" b="1" dirty="0"/>
                        <a:t>fidelity, entanglement, and mutual information</a:t>
                      </a:r>
                      <a:r>
                        <a:rPr lang="en-US" sz="3400" dirty="0"/>
                        <a:t> degrade.</a:t>
                      </a:r>
                    </a:p>
                    <a:p>
                      <a:r>
                        <a:rPr lang="en-US" sz="3400" dirty="0"/>
                        <a:t>A </a:t>
                      </a:r>
                      <a:r>
                        <a:rPr lang="en-US" sz="3400" b="1" dirty="0"/>
                        <a:t>Monte Carlo simulation</a:t>
                      </a:r>
                      <a:r>
                        <a:rPr lang="en-US" sz="3400" dirty="0"/>
                        <a:t> is run across different noise intensities and graph topologies.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aseline="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Results</a:t>
                      </a:r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endParaRPr lang="en-US" sz="3600" dirty="0"/>
                    </a:p>
                    <a:p>
                      <a:r>
                        <a:rPr lang="en-US" sz="3400" dirty="0"/>
                        <a:t>We simulated the effect of different weather-like noise patterns on a variety of graph states, measuring their fidelity, entanglement, and mutual information.</a:t>
                      </a:r>
                      <a:br>
                        <a:rPr lang="en-US" sz="3400" dirty="0"/>
                      </a:br>
                      <a:r>
                        <a:rPr lang="en-US" sz="3400" dirty="0"/>
                        <a:t>The results reveal clear differences in how various graph structures respond to changes in noise intensity. </a:t>
                      </a:r>
                      <a:endParaRPr lang="en-US" sz="3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Some graphs maintain high fidelity under noise, while others show stronger changes in entanglement or correlation. </a:t>
                      </a:r>
                      <a:endParaRPr lang="en-US" sz="340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dirty="0"/>
                        <a:t>These differences help distinguish between graphs that are better suited for robust communication and those that are more sensitive and thus more useful for sensing.</a:t>
                      </a: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400" b="0" kern="12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Open Sans Hebrew" panose="00000500000000000000" pitchFamily="2" charset="-79"/>
                      </a:endParaRP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Conclusions</a:t>
                      </a:r>
                    </a:p>
                    <a:p>
                      <a:r>
                        <a:rPr lang="en-US" sz="3200" dirty="0"/>
                        <a:t>The structure of a quantum graph state significantly influences its behavior under noisy conditions.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Graphs that retain fidelity under noise are promising candidates for stable quantum communication.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Graphs that exhibit measurable changes in entanglement or correlations can be used as quantum sensors.</a:t>
                      </a:r>
                      <a:br>
                        <a:rPr lang="en-US" sz="3200" dirty="0"/>
                      </a:br>
                      <a:r>
                        <a:rPr lang="en-US" sz="3200" dirty="0"/>
                        <a:t>This study demonstrates that quantum graph states can serve dual purposes in communication and environmental sensing, and that simulation tools can help guide the design of such systems.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Open Sans Hebrew" panose="00000500000000000000" pitchFamily="2" charset="-79"/>
                        </a:rPr>
                        <a:t> </a:t>
                      </a:r>
                    </a:p>
                    <a:p>
                      <a:pPr marL="0" marR="0" lvl="0" indent="0" algn="l" defTabSz="251999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200" dirty="0">
                        <a:effectLst/>
                        <a:latin typeface="+mn-lt"/>
                        <a:cs typeface="Open Sans Hebrew" panose="00000500000000000000" pitchFamily="2" charset="-79"/>
                      </a:endParaRPr>
                    </a:p>
                  </a:txBody>
                  <a:tcPr marL="137160" marR="137160" marT="137160" marB="1371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267328" y="776420"/>
            <a:ext cx="16737952" cy="30162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5400" b="1" dirty="0">
                <a:cs typeface="Open Sans Hebrew" panose="00000500000000000000" pitchFamily="2" charset="-79"/>
              </a:rPr>
              <a:t>Quantum Sensing for the weather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Project Number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24-1-1-3121</a:t>
            </a: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Name</a:t>
            </a:r>
            <a:r>
              <a:rPr lang="en-US" sz="4400" dirty="0">
                <a:cs typeface="Open Sans Hebrew" panose="00000500000000000000" pitchFamily="2" charset="-79"/>
              </a:rPr>
              <a:t>: </a:t>
            </a:r>
            <a:r>
              <a:rPr lang="en-US" sz="4800" dirty="0">
                <a:cs typeface="Open Sans Hebrew" panose="00000500000000000000" pitchFamily="2" charset="-79"/>
              </a:rPr>
              <a:t>Mohammad Shalabi</a:t>
            </a:r>
            <a:endParaRPr lang="he-IL" sz="4400" dirty="0">
              <a:cs typeface="Open Sans Hebrew" panose="00000500000000000000" pitchFamily="2" charset="-79"/>
            </a:endParaRPr>
          </a:p>
          <a:p>
            <a:pPr algn="ctr"/>
            <a:r>
              <a:rPr lang="en-US" sz="4400" b="1" dirty="0">
                <a:cs typeface="Open Sans Hebrew" panose="00000500000000000000" pitchFamily="2" charset="-79"/>
              </a:rPr>
              <a:t>Advisor</a:t>
            </a:r>
            <a:r>
              <a:rPr lang="he-IL" sz="4400" dirty="0">
                <a:cs typeface="Open Sans Hebrew" panose="00000500000000000000" pitchFamily="2" charset="-79"/>
              </a:rPr>
              <a:t>:</a:t>
            </a:r>
            <a:r>
              <a:rPr lang="en-US" sz="4400" dirty="0">
                <a:cs typeface="Open Sans Hebrew" panose="00000500000000000000" pitchFamily="2" charset="-79"/>
              </a:rPr>
              <a:t> Khen Cohen</a:t>
            </a:r>
            <a:endParaRPr lang="he-IL" sz="4400" dirty="0">
              <a:cs typeface="Open Sans Hebrew" panose="00000500000000000000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39" y="852247"/>
            <a:ext cx="12489813" cy="2846562"/>
          </a:xfrm>
          <a:prstGeom prst="rect">
            <a:avLst/>
          </a:prstGeom>
        </p:spPr>
      </p:pic>
      <p:pic>
        <p:nvPicPr>
          <p:cNvPr id="15" name="Picture 14" descr="A group of lines and dots&#10;&#10;AI-generated content may be incorrect.">
            <a:extLst>
              <a:ext uri="{FF2B5EF4-FFF2-40B4-BE49-F238E27FC236}">
                <a16:creationId xmlns:a16="http://schemas.microsoft.com/office/drawing/2014/main" id="{1D1D6164-51B5-5ECF-E7D0-6B1E164DF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17" y="9439920"/>
            <a:ext cx="9576124" cy="7112832"/>
          </a:xfrm>
          <a:prstGeom prst="rect">
            <a:avLst/>
          </a:prstGeom>
        </p:spPr>
      </p:pic>
      <p:pic>
        <p:nvPicPr>
          <p:cNvPr id="28" name="Picture 27" descr="A screenshot of a graph&#10;&#10;AI-generated content may be incorrect.">
            <a:extLst>
              <a:ext uri="{FF2B5EF4-FFF2-40B4-BE49-F238E27FC236}">
                <a16:creationId xmlns:a16="http://schemas.microsoft.com/office/drawing/2014/main" id="{ACD288AD-7B1B-64DE-F688-550FFAB48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" t="1118" r="6849" b="1649"/>
          <a:stretch>
            <a:fillRect/>
          </a:stretch>
        </p:blipFill>
        <p:spPr>
          <a:xfrm>
            <a:off x="12335353" y="14388334"/>
            <a:ext cx="10133351" cy="7112832"/>
          </a:xfrm>
          <a:prstGeom prst="rect">
            <a:avLst/>
          </a:prstGeom>
        </p:spPr>
      </p:pic>
      <p:pic>
        <p:nvPicPr>
          <p:cNvPr id="37" name="Picture 3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AB4E7098-763E-8780-D957-0A51B7616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325" y="6621198"/>
            <a:ext cx="9355795" cy="6207488"/>
          </a:xfrm>
          <a:prstGeom prst="rect">
            <a:avLst/>
          </a:prstGeom>
        </p:spPr>
      </p:pic>
      <p:pic>
        <p:nvPicPr>
          <p:cNvPr id="39" name="Picture 38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7D6C3D9-894B-E54D-AC56-0AB3D2C080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3326" y="12599987"/>
            <a:ext cx="9355795" cy="6205749"/>
          </a:xfrm>
          <a:prstGeom prst="rect">
            <a:avLst/>
          </a:prstGeom>
        </p:spPr>
      </p:pic>
      <p:pic>
        <p:nvPicPr>
          <p:cNvPr id="18" name="Picture 17" descr="A diagram of a diagram&#10;&#10;AI-generated content may be incorrect.">
            <a:extLst>
              <a:ext uri="{FF2B5EF4-FFF2-40B4-BE49-F238E27FC236}">
                <a16:creationId xmlns:a16="http://schemas.microsoft.com/office/drawing/2014/main" id="{EC85DB43-2C83-98BB-4CC8-851CC98909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1" t="12136" r="27369" b="11885"/>
          <a:stretch>
            <a:fillRect/>
          </a:stretch>
        </p:blipFill>
        <p:spPr>
          <a:xfrm>
            <a:off x="12648658" y="7863749"/>
            <a:ext cx="6320921" cy="5895782"/>
          </a:xfrm>
          <a:prstGeom prst="rect">
            <a:avLst/>
          </a:prstGeom>
        </p:spPr>
      </p:pic>
      <p:pic>
        <p:nvPicPr>
          <p:cNvPr id="40" name="Picture 39" descr="A close-up of a machine&#10;&#10;Description automatically generated">
            <a:extLst>
              <a:ext uri="{FF2B5EF4-FFF2-40B4-BE49-F238E27FC236}">
                <a16:creationId xmlns:a16="http://schemas.microsoft.com/office/drawing/2014/main" id="{1BBD0DE7-4CFE-7C08-E14C-6CD942FBC4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6758" y="8946775"/>
            <a:ext cx="5127159" cy="34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3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5265</TotalTime>
  <Words>389</Words>
  <Application>Microsoft Office PowerPoint</Application>
  <PresentationFormat>Custom</PresentationFormat>
  <Paragraphs>75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 Hebrew</vt:lpstr>
      <vt:lpstr>Office Theme</vt:lpstr>
      <vt:lpstr>PowerPoint Presentation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Galit Botzer</dc:creator>
  <cp:lastModifiedBy>Mohammad Shalaby</cp:lastModifiedBy>
  <cp:revision>60</cp:revision>
  <cp:lastPrinted>2019-12-23T14:46:09Z</cp:lastPrinted>
  <dcterms:created xsi:type="dcterms:W3CDTF">2019-12-02T06:50:52Z</dcterms:created>
  <dcterms:modified xsi:type="dcterms:W3CDTF">2025-05-25T19:08:15Z</dcterms:modified>
</cp:coreProperties>
</file>