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73" r:id="rId5"/>
    <p:sldId id="266" r:id="rId6"/>
    <p:sldId id="269" r:id="rId7"/>
    <p:sldId id="267" r:id="rId8"/>
    <p:sldId id="259" r:id="rId9"/>
    <p:sldId id="270" r:id="rId10"/>
    <p:sldId id="268" r:id="rId11"/>
    <p:sldId id="260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6A52-385A-4838-BFFE-78C8AA06E2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C791-F047-4B2D-A2CB-DAD8EA5A6B48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6A52-385A-4838-BFFE-78C8AA06E2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C791-F047-4B2D-A2CB-DAD8EA5A6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6A52-385A-4838-BFFE-78C8AA06E2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C791-F047-4B2D-A2CB-DAD8EA5A6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6A52-385A-4838-BFFE-78C8AA06E2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C791-F047-4B2D-A2CB-DAD8EA5A6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6A52-385A-4838-BFFE-78C8AA06E2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C791-F047-4B2D-A2CB-DAD8EA5A6B48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6A52-385A-4838-BFFE-78C8AA06E2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C791-F047-4B2D-A2CB-DAD8EA5A6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6A52-385A-4838-BFFE-78C8AA06E2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C791-F047-4B2D-A2CB-DAD8EA5A6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6A52-385A-4838-BFFE-78C8AA06E2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C791-F047-4B2D-A2CB-DAD8EA5A6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6A52-385A-4838-BFFE-78C8AA06E2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C791-F047-4B2D-A2CB-DAD8EA5A6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C06A52-385A-4838-BFFE-78C8AA06E2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A5C791-F047-4B2D-A2CB-DAD8EA5A6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6A52-385A-4838-BFFE-78C8AA06E2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C791-F047-4B2D-A2CB-DAD8EA5A6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C06A52-385A-4838-BFFE-78C8AA06E2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A5C791-F047-4B2D-A2CB-DAD8EA5A6B48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语义分割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/>
              <a:t>小组成员：王晓奇 钱支鑫</a:t>
            </a:r>
            <a:r>
              <a:rPr lang="en-US" altLang="zh-CN" dirty="0"/>
              <a:t>                                  </a:t>
            </a:r>
            <a:r>
              <a:rPr lang="zh-CN" altLang="en-US" dirty="0"/>
              <a:t>汇报人：</a:t>
            </a:r>
            <a:r>
              <a:rPr lang="en-US" altLang="zh-CN" dirty="0"/>
              <a:t>164</a:t>
            </a:r>
            <a:r>
              <a:rPr lang="zh-CN" altLang="en-US" dirty="0"/>
              <a:t>项</a:t>
            </a:r>
            <a:r>
              <a:rPr lang="zh-CN" altLang="en-US" dirty="0"/>
              <a:t>卓奇</a:t>
            </a:r>
            <a:endParaRPr lang="en-US" altLang="zh-CN" dirty="0"/>
          </a:p>
          <a:p>
            <a:r>
              <a:rPr lang="en-US" altLang="zh-CN" dirty="0"/>
              <a:t>	        </a:t>
            </a:r>
            <a:r>
              <a:rPr lang="zh-CN" altLang="en-US" dirty="0"/>
              <a:t>项卓奇 单钰淇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存在的问题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5325" y="2345055"/>
            <a:ext cx="9807575" cy="5835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</a:t>
            </a:r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</a:t>
            </a:r>
            <a:r>
              <a:rPr lang="en-US" altLang="zh-CN" sz="3200">
                <a:sym typeface="+mn-ea"/>
              </a:rPr>
              <a:t>epochs</a:t>
            </a:r>
            <a:r>
              <a:rPr lang="zh-CN" altLang="en-US" sz="3200">
                <a:sym typeface="+mn-ea"/>
              </a:rPr>
              <a:t>超过</a:t>
            </a:r>
            <a:r>
              <a:rPr lang="en-US" altLang="zh-CN" sz="3200">
                <a:sym typeface="+mn-ea"/>
              </a:rPr>
              <a:t>5</a:t>
            </a:r>
            <a:r>
              <a:rPr lang="zh-CN" altLang="en-US" sz="3200">
                <a:sym typeface="+mn-ea"/>
              </a:rPr>
              <a:t>时，精度开始下降，</a:t>
            </a:r>
            <a:r>
              <a:rPr lang="en-US" altLang="zh-CN" sz="3200">
                <a:sym typeface="+mn-ea"/>
              </a:rPr>
              <a:t>loss一直降不下来</a:t>
            </a:r>
            <a:endParaRPr lang="en-US" altLang="zh-CN" sz="320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5325" y="3080385"/>
            <a:ext cx="10426700" cy="15684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</a:t>
            </a:r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数据预处理时丢失数据，有的图像的尺寸小于随机裁剪所指定的输出尺寸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650" y="4145915"/>
            <a:ext cx="3438525" cy="1095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480" y="4431665"/>
            <a:ext cx="54102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后续</a:t>
            </a:r>
            <a:r>
              <a:rPr lang="zh-CN" altLang="en-US"/>
              <a:t>改进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1714500"/>
            <a:ext cx="4937760" cy="3428365"/>
          </a:xfrm>
        </p:spPr>
        <p:txBody>
          <a:bodyPr>
            <a:normAutofit/>
          </a:bodyPr>
          <a:p>
            <a:r>
              <a:rPr lang="zh-CN" altLang="en-US"/>
              <a:t>用 ResNet-50 作特征提取器会有更好的效果，不过训练的时间也会更长。</a:t>
            </a:r>
            <a:endParaRPr lang="zh-CN" altLang="en-US"/>
          </a:p>
          <a:p>
            <a:r>
              <a:rPr lang="zh-CN" altLang="en-US"/>
              <a:t>换用</a:t>
            </a:r>
            <a:r>
              <a:rPr lang="en-US" altLang="zh-CN"/>
              <a:t>32</a:t>
            </a:r>
            <a:r>
              <a:rPr lang="zh-CN" altLang="en-US"/>
              <a:t>路的</a:t>
            </a:r>
            <a:r>
              <a:rPr lang="en-US" altLang="zh-CN"/>
              <a:t>3090</a:t>
            </a:r>
            <a:r>
              <a:rPr lang="zh-CN" altLang="en-US"/>
              <a:t>的</a:t>
            </a:r>
            <a:r>
              <a:rPr lang="en-US" altLang="zh-CN"/>
              <a:t>SLI</a:t>
            </a:r>
            <a:r>
              <a:rPr lang="zh-CN" altLang="en-US"/>
              <a:t>交火或许也能有相同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17920" y="1508760"/>
            <a:ext cx="4937760" cy="3840480"/>
          </a:xfrm>
        </p:spPr>
        <p:txBody>
          <a:bodyPr>
            <a:normAutofit/>
          </a:bodyPr>
          <a:p>
            <a:r>
              <a:rPr lang="zh-CN" altLang="en-US"/>
              <a:t>超参数lr, weight_decay, momentum, step_size, gamma </a:t>
            </a:r>
            <a:endParaRPr lang="zh-CN" altLang="en-US"/>
          </a:p>
          <a:p>
            <a:r>
              <a:rPr lang="zh-CN" altLang="en-US"/>
              <a:t>以及1 × 1 卷积层和转置卷积层的初始化方式也可以继续调</a:t>
            </a:r>
            <a:r>
              <a:rPr lang="zh-CN" altLang="en-US"/>
              <a:t>整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825"/>
            <a:ext cx="9225280" cy="1246505"/>
          </a:xfrm>
        </p:spPr>
        <p:txBody>
          <a:bodyPr/>
          <a:p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截图202105301801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475" y="1831340"/>
            <a:ext cx="9249410" cy="41230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4166" y="5318585"/>
            <a:ext cx="10058400" cy="1143000"/>
          </a:xfrm>
        </p:spPr>
        <p:txBody>
          <a:bodyPr/>
          <a:p>
            <a:endParaRPr lang="zh-CN" altLang="en-US"/>
          </a:p>
          <a:p>
            <a:r>
              <a:rPr lang="zh-CN" altLang="en-US"/>
              <a:t>batch_size</a:t>
            </a:r>
            <a:r>
              <a:rPr lang="en-US" altLang="zh-CN"/>
              <a:t>=20 epochs=3</a:t>
            </a:r>
            <a:endParaRPr lang="en-US" altLang="zh-CN"/>
          </a:p>
        </p:txBody>
      </p:sp>
      <p:pic>
        <p:nvPicPr>
          <p:cNvPr id="4" name="图片 3" descr="QQ图片202105301501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168910"/>
            <a:ext cx="9525000" cy="5715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6186170"/>
            <a:ext cx="969645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使用的模型</a:t>
            </a:r>
            <a:r>
              <a:rPr lang="en-US" altLang="zh-CN"/>
              <a:t>FCN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097280" y="1903095"/>
            <a:ext cx="42405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/>
              <a:t>使⽤⼀个基于 ImageNet 数据集预训练的 ResNet-18 模型来抽取图像特征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去掉原模型的最后两层分别是全局最⼤池化层GlobalAvgPool2D 和 全连接层，修改成</a:t>
            </a:r>
            <a:r>
              <a:rPr lang="en-US" altLang="zh-CN" dirty="0"/>
              <a:t>FCN 全卷积神经网络</a:t>
            </a:r>
            <a:endParaRPr lang="en-US" altLang="zh-CN" dirty="0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7280" y="3656330"/>
            <a:ext cx="10079355" cy="26485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图片202105301456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1524000"/>
            <a:ext cx="9525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构造标签矩阵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1845945"/>
            <a:ext cx="4937760" cy="1431925"/>
          </a:xfrm>
        </p:spPr>
        <p:txBody>
          <a:bodyPr>
            <a:norm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发现eval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.py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的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num_classes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为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21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猜测使用的是PASCAL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sym typeface="+mn-ea"/>
              </a:rPr>
              <a:t>VOC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sym typeface="+mn-ea"/>
              </a:rPr>
              <a:t>或者类似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数据集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深度为：20类目标+背景=21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17920" y="2194032"/>
            <a:ext cx="4937760" cy="736282"/>
          </a:xfrm>
        </p:spPr>
        <p:txBody>
          <a:bodyPr/>
          <a:p>
            <a:r>
              <a:rPr lang="zh-CN" altLang="en-US"/>
              <a:t>通过搜索引擎查</a:t>
            </a:r>
            <a:r>
              <a:rPr lang="zh-CN" altLang="en-US"/>
              <a:t>得颜色与标签的映射</a:t>
            </a:r>
            <a:endParaRPr lang="zh-CN" altLang="en-US"/>
          </a:p>
        </p:txBody>
      </p:sp>
      <p:pic>
        <p:nvPicPr>
          <p:cNvPr id="9" name="内容占位符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97280" y="3291205"/>
            <a:ext cx="4302760" cy="2298700"/>
          </a:xfrm>
          <a:prstGeom prst="rect">
            <a:avLst/>
          </a:prstGeom>
        </p:spPr>
      </p:pic>
      <p:pic>
        <p:nvPicPr>
          <p:cNvPr id="10" name="内容占位符 9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17920" y="3223260"/>
            <a:ext cx="4937760" cy="20961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979215" cy="1165125"/>
          </a:xfrm>
        </p:spPr>
        <p:txBody>
          <a:bodyPr/>
          <a:lstStyle/>
          <a:p>
            <a:r>
              <a:rPr lang="zh-CN" altLang="en-US" sz="2800" dirty="0"/>
              <a:t>将图像裁剪成固定尺寸使其符合模型的输入形状来训练模型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100185" y="3240405"/>
            <a:ext cx="26803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使用图像增广里的随机裁剪对输入图像和标签裁剪相同区域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2014855"/>
            <a:ext cx="8128000" cy="1062990"/>
          </a:xfrm>
          <a:prstGeom prst="rect">
            <a:avLst/>
          </a:prstGeom>
        </p:spPr>
      </p:pic>
      <p:pic>
        <p:nvPicPr>
          <p:cNvPr id="4" name="图片 3" descr="QQ图片202105301456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" y="3240405"/>
            <a:ext cx="6929755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batch_size</a:t>
            </a:r>
            <a:r>
              <a:rPr lang="en-US" altLang="zh-CN"/>
              <a:t>=20</a:t>
            </a:r>
            <a:br>
              <a:rPr lang="en-US" altLang="zh-CN"/>
            </a:br>
            <a:r>
              <a:rPr lang="en-US" altLang="zh-CN"/>
              <a:t>epochs = 1/2/3/4/5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图片202105301624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820" y="4622165"/>
            <a:ext cx="10754995" cy="13887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76443"/>
            <a:ext cx="10058400" cy="1450757"/>
          </a:xfrm>
        </p:spPr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内容占位符 6" descr="QQ图片2021053017111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30265" y="594360"/>
            <a:ext cx="5400694" cy="3240000"/>
          </a:xfrm>
          <a:prstGeom prst="rect">
            <a:avLst/>
          </a:prstGeom>
        </p:spPr>
      </p:pic>
      <p:pic>
        <p:nvPicPr>
          <p:cNvPr id="8" name="内容占位符 7" descr="QQ图片20210530145331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29630" y="3717925"/>
            <a:ext cx="5400694" cy="3240000"/>
          </a:xfrm>
          <a:prstGeom prst="rect">
            <a:avLst/>
          </a:prstGeom>
        </p:spPr>
      </p:pic>
      <p:pic>
        <p:nvPicPr>
          <p:cNvPr id="9" name="图片 8" descr="QQ图片202105301507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25" y="3618230"/>
            <a:ext cx="5400000" cy="3240000"/>
          </a:xfrm>
          <a:prstGeom prst="rect">
            <a:avLst/>
          </a:prstGeom>
        </p:spPr>
      </p:pic>
      <p:pic>
        <p:nvPicPr>
          <p:cNvPr id="11" name="图片 10" descr="QQ图片202105301457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25" y="478155"/>
            <a:ext cx="5399548" cy="32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590</Words>
  <Application>WPS 演示</Application>
  <PresentationFormat>宽屏</PresentationFormat>
  <Paragraphs>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-apple-system</vt:lpstr>
      <vt:lpstr>Segoe Print</vt:lpstr>
      <vt:lpstr>Calibri Light</vt:lpstr>
      <vt:lpstr>微软雅黑</vt:lpstr>
      <vt:lpstr>Arial Unicode MS</vt:lpstr>
      <vt:lpstr>黑体</vt:lpstr>
      <vt:lpstr>回顾</vt:lpstr>
      <vt:lpstr>图像分类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结果</vt:lpstr>
      <vt:lpstr>PowerPoint 演示文稿</vt:lpstr>
      <vt:lpstr>PowerPoint 演示文稿</vt:lpstr>
      <vt:lpstr>存在的问题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图像分类</dc:title>
  <dc:creator>钱 支鑫</dc:creator>
  <cp:lastModifiedBy>堕落的炼金</cp:lastModifiedBy>
  <cp:revision>5</cp:revision>
  <dcterms:created xsi:type="dcterms:W3CDTF">2021-05-15T04:29:00Z</dcterms:created>
  <dcterms:modified xsi:type="dcterms:W3CDTF">2021-05-30T12:17:29Z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CA67AB1EB7B74BA3800F3BB3366536B9</vt:lpwstr>
  </property>
  <property fmtid="{D5CDD505-2E9C-101B-9397-08002B2CF9AE}" pid="3" name="KSOProductBuildVer">
    <vt:lpwstr>2052-11.1.0.10495</vt:lpwstr>
  </property>
</Properties>
</file>