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7" r:id="rId3"/>
    <p:sldId id="266" r:id="rId4"/>
    <p:sldId id="267" r:id="rId5"/>
    <p:sldId id="268" r:id="rId6"/>
    <p:sldId id="269" r:id="rId7"/>
    <p:sldId id="295" r:id="rId8"/>
    <p:sldId id="271" r:id="rId9"/>
    <p:sldId id="272" r:id="rId10"/>
    <p:sldId id="303" r:id="rId11"/>
    <p:sldId id="304" r:id="rId12"/>
    <p:sldId id="305" r:id="rId13"/>
    <p:sldId id="306" r:id="rId14"/>
    <p:sldId id="276" r:id="rId15"/>
    <p:sldId id="307" r:id="rId16"/>
    <p:sldId id="277" r:id="rId17"/>
    <p:sldId id="308" r:id="rId18"/>
    <p:sldId id="279" r:id="rId19"/>
    <p:sldId id="297" r:id="rId20"/>
    <p:sldId id="298" r:id="rId21"/>
    <p:sldId id="280" r:id="rId22"/>
    <p:sldId id="281" r:id="rId23"/>
    <p:sldId id="282" r:id="rId24"/>
    <p:sldId id="299" r:id="rId25"/>
    <p:sldId id="301" r:id="rId26"/>
    <p:sldId id="300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cardo Gozzovelli" initials="RG" lastIdx="1" clrIdx="0">
    <p:extLst>
      <p:ext uri="{19B8F6BF-5375-455C-9EA6-DF929625EA0E}">
        <p15:presenceInfo xmlns:p15="http://schemas.microsoft.com/office/powerpoint/2012/main" userId="ca46f518ae0504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 snapToGrid="0">
      <p:cViewPr>
        <p:scale>
          <a:sx n="100" d="100"/>
          <a:sy n="100" d="100"/>
        </p:scale>
        <p:origin x="19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118A7-6991-4D84-B58D-C91033CF6D66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9925F-E9D8-4D64-A217-E97963A420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52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">
            <a:extLst>
              <a:ext uri="{FF2B5EF4-FFF2-40B4-BE49-F238E27FC236}">
                <a16:creationId xmlns:a16="http://schemas.microsoft.com/office/drawing/2014/main" id="{8A7736BB-E7D1-4254-A1E8-DAF658419C3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654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064" tIns="44198" rIns="88064" bIns="44198" anchor="b"/>
          <a:lstStyle>
            <a:lvl1pPr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fld id="{A0BD8835-78D0-41B3-A67E-B8636D8D2069}" type="slidenum">
              <a:rPr kumimoji="0" lang="en-GB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Tx/>
                <a:buNone/>
                <a:tabLst>
                  <a:tab pos="0" algn="l"/>
                  <a:tab pos="412750" algn="l"/>
                  <a:tab pos="827088" algn="l"/>
                  <a:tab pos="1241425" algn="l"/>
                  <a:tab pos="1657350" algn="l"/>
                  <a:tab pos="2071688" algn="l"/>
                  <a:tab pos="2486025" algn="l"/>
                  <a:tab pos="2900363" algn="l"/>
                  <a:tab pos="3314700" algn="l"/>
                  <a:tab pos="3730625" algn="l"/>
                  <a:tab pos="4144963" algn="l"/>
                  <a:tab pos="4559300" algn="l"/>
                  <a:tab pos="4973638" algn="l"/>
                  <a:tab pos="5389563" algn="l"/>
                  <a:tab pos="5803900" algn="l"/>
                  <a:tab pos="6218238" algn="l"/>
                  <a:tab pos="6632575" algn="l"/>
                  <a:tab pos="7048500" algn="l"/>
                  <a:tab pos="7462838" algn="l"/>
                  <a:tab pos="7877175" algn="l"/>
                  <a:tab pos="8291513" algn="l"/>
                </a:tabLst>
                <a:defRPr/>
              </a:pPr>
              <a:t>1</a:t>
            </a:fld>
            <a:endParaRPr kumimoji="0" lang="en-GB" altLang="it-I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3" name="Text Box 1">
            <a:extLst>
              <a:ext uri="{FF2B5EF4-FFF2-40B4-BE49-F238E27FC236}">
                <a16:creationId xmlns:a16="http://schemas.microsoft.com/office/drawing/2014/main" id="{AA361767-4BC4-4C40-BB58-1A952FD0E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612775"/>
            <a:ext cx="4416425" cy="3063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DD827E63-CD3D-4EAC-969F-5D28862E38D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32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2CF839-54A2-4AC5-932A-8CC3327B9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12F0D3C-5FE0-4011-AF52-C2EFA881C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2D16A2-71C5-4288-A7C8-2306519B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95D43C-22B2-4FD1-AE34-8838EC04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DA21BD-4825-4529-8B50-C714D3E9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93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766FC2-F022-4BD2-9959-1D5F6DB6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96DE2F-7665-4FE0-B1B3-28B00B956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5E6ECF-CF92-49D9-AE04-4647A57E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ADAFBB-1595-4331-B2C5-9C2B184D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332EC6-8125-4728-BB7B-B51BFDDD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35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DAC9B7F-6E92-4FC5-B5C4-948438012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56C88BC-F6A8-4D00-AE15-76380470E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299022-FC5E-42E3-8D29-198D0A69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9F1F20-91C3-45F2-8042-4471C470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334ACE-FF9D-4035-AE27-8813C8BD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038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961C292-ECDF-4811-BEA3-ED696DAE89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10D17EE-C4F4-4632-9401-88408AC81EC8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F0E13E-56DD-43DA-B8E5-57290C1A3F6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316697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E599958-CB11-48F5-A7A7-FE3DD145C6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8B9F3DE6-08BB-41CD-8FF9-6398F6C3E60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D20FA7-F7AF-4C57-AD40-0B67EB0DD9F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238068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1E4CD45-AE07-46B7-A619-2D763771F2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199CDA72-BFE9-4204-836A-F4FCCF4385C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2D907C-614F-41A6-A20F-830B94715BAD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275330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88018" y="1752600"/>
            <a:ext cx="493818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629400" y="1752600"/>
            <a:ext cx="4938184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E448A6D-FFD8-4D01-82BF-6A07071C50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8D33A36-03D2-464C-B11A-A31166E4F3B5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01FF498-CA21-4144-8E1D-C505918BC36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122271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DC01D1-6248-4672-BA70-AB981448E9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6103DD27-69D9-49D5-AC39-AE35ADB07CDC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35B476A-65F9-49FD-BCCA-ACE82FC8895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815212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33B0B24-84F0-4BB0-8D7F-A9A482026C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34C612F2-F68F-4790-8559-FF0C1E40460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B31DE0-75A3-4469-94BE-409C604319A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540083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993454B-BD73-413A-A8C0-685C105E0B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1416BA95-D31B-41DE-9CB9-DFD08DB0D940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FA918E2-7DF5-4EA0-AA4F-F1352F49165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200332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6B9A87-940B-480D-8200-A3C15C7653A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20B2724C-0DB4-42DF-81F7-081D352AE73E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721DAB1-98D2-485C-8A50-12EDE1C8D35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5283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33F150-CF72-4CEB-9F41-2A8C3B91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2A1885-58FB-42CA-A8B6-03CFB02C6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F0D82-E6CD-467D-8CF7-10BA9532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D8ADB8-DDB6-4AFB-9CD3-BEEF20B0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FD48F2-A1BA-4434-83A4-E0E17AAB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946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92C033E-1C2C-4A02-B1A0-D57FF734E6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6D4DA486-8182-4B3C-AFFB-17FCADA21BA0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0B389FF-E177-41A3-B4B1-AAA60CCC780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72842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D0592-CFCD-4E72-842C-C5FE7E959C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1636A96-9B79-4F6B-B2ED-1BA98780AF13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B085D3-6819-48DA-8B07-31E9327C893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9695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8752" y="331788"/>
            <a:ext cx="2518833" cy="5535612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488018" y="331788"/>
            <a:ext cx="7357533" cy="5535612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84643F-859D-4EB9-BAA5-6210D747EA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A571879E-D12E-4C0A-8C89-9DD5C9C04BC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70E199-694D-460B-BE21-C45C22DB13A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37061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8018" y="331789"/>
            <a:ext cx="10079567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488018" y="1752600"/>
            <a:ext cx="10079567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C090FEC-C2BD-458F-AA66-A271DFD800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E4670099-7E9E-4B34-8D92-34D9EBBC5572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D8B8B3-F040-4CDB-ACC7-C148403E13E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68792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C3FD3F-82D8-4165-8F7B-5F7430DE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5D801B-EABD-4DB2-AC40-D4A0CA3AF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497D1B-A617-4DB2-B998-5105F8BF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F8203A-E2CC-4452-889F-4DBEBB73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F7C92A-FF41-41F1-837A-64BFB6CB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43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23947B-F56F-4F54-A974-DAC59C49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B96630-809E-4978-8852-1B662A7D4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9ADE65-C3FE-4451-8BF8-AB41C7698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E93B5B-C584-40F6-9CC9-43C84C39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AE87BB-8F7F-42A3-B597-D12B64BC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8E5E-2B54-406C-9FF9-7F1C5360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74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FC596A-0AD5-455B-B927-0330973F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BCC01F-CC19-4D56-898C-8CBC8F708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A2A692-9B3A-41E5-88BE-4049AC270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700211-94AA-4AF7-B831-CDC41494C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74ACFAB-C362-4B93-B47C-79D775325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16A21F-6760-44FD-9DDC-E39D103B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C3EE8C2-F97F-417A-BA9E-88DE0801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C7BC65B-D792-4EAC-B67E-14B99381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388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BFF04C-5DD8-4808-98E7-304B053F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545F86A-FF52-4292-8B2B-FE03CB7E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D9BD4B1-6956-4C4B-BECF-796023E5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0DCDCE-B4D6-4987-B324-BD441076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945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177DCD-B7D2-43F2-934D-9C606676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AAEDCCD-60D5-483F-B81A-1998349C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28B2F2-A8C0-4BA4-A1C4-4A6B1AC0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659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FA98E4-2B10-4C80-ABB3-576F2EDF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0267CD-35D6-4065-8B42-63A3B697D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634D1EF-A43D-4B65-BBFF-0DD81A829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38D53C-E4E2-4504-829A-B591706B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B24992-A69A-43CB-B367-278EC3D3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C46A6E-0CB3-4DFE-B4F1-417B2BBD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373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A174E2-11AD-4B0C-939B-4FB81F3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9EC4EDF-0AA1-4CC3-A301-624F8FA70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EB5092D-D551-4294-AC1B-C40080E7B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912BA9-D22D-499A-A88A-0ED91E58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2E8F10-C6E3-4A77-8929-889A3CB1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9D439D8-1B1C-4F76-9F84-BA385F5B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05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3C2030B-F958-416E-BCB4-6F83789B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A1DD3-054C-43A1-BD44-89EE62DB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637EBE-6B80-434E-8396-E8AF98E8B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C5EF8-299F-4E3C-82D6-E1DC48C34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A42936-831A-4418-9689-2F842BC9D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59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5">
            <a:extLst>
              <a:ext uri="{FF2B5EF4-FFF2-40B4-BE49-F238E27FC236}">
                <a16:creationId xmlns:a16="http://schemas.microsoft.com/office/drawing/2014/main" id="{CB8451A9-F0A6-448A-8886-3F3A0A8AE30A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12192000" cy="762000"/>
            <a:chOff x="0" y="3840"/>
            <a:chExt cx="5760" cy="480"/>
          </a:xfrm>
        </p:grpSpPr>
        <p:sp>
          <p:nvSpPr>
            <p:cNvPr id="2055" name="Rectangle 13">
              <a:extLst>
                <a:ext uri="{FF2B5EF4-FFF2-40B4-BE49-F238E27FC236}">
                  <a16:creationId xmlns:a16="http://schemas.microsoft.com/office/drawing/2014/main" id="{36A3984D-9778-446E-889E-7B5946E51D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it-IT" sz="900">
                <a:solidFill>
                  <a:srgbClr val="FFFFFF"/>
                </a:solidFill>
                <a:latin typeface="Verdana" pitchFamily="34" charset="0"/>
                <a:cs typeface="Arial" charset="0"/>
              </a:endParaRPr>
            </a:p>
          </p:txBody>
        </p:sp>
        <p:sp>
          <p:nvSpPr>
            <p:cNvPr id="2056" name="Rectangle 14">
              <a:extLst>
                <a:ext uri="{FF2B5EF4-FFF2-40B4-BE49-F238E27FC236}">
                  <a16:creationId xmlns:a16="http://schemas.microsoft.com/office/drawing/2014/main" id="{A50E28E0-D3C0-4624-97D6-7FA6C184D3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it-IT" sz="900">
                <a:solidFill>
                  <a:srgbClr val="FFFFFF"/>
                </a:solidFill>
                <a:latin typeface="Verdana" pitchFamily="34" charset="0"/>
                <a:cs typeface="Arial" charset="0"/>
              </a:endParaRPr>
            </a:p>
          </p:txBody>
        </p:sp>
      </p:grpSp>
      <p:sp>
        <p:nvSpPr>
          <p:cNvPr id="2051" name="Rectangle 2">
            <a:extLst>
              <a:ext uri="{FF2B5EF4-FFF2-40B4-BE49-F238E27FC236}">
                <a16:creationId xmlns:a16="http://schemas.microsoft.com/office/drawing/2014/main" id="{5130A876-E520-432E-916E-512C7109F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8018" y="331789"/>
            <a:ext cx="1007956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0B8753DF-2579-4E86-A582-6863382F8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8018" y="1752600"/>
            <a:ext cx="1007956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A487BE5-C3ED-4661-966C-B94B0F762B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0960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altLang="it-IT"/>
              <a:t>Pagina </a:t>
            </a:r>
            <a:fld id="{3622194D-63A5-4E97-97FA-86D48E1A9D7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56CA1D0-B3E9-4D4B-B7E0-CD390796010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25600" y="6165850"/>
            <a:ext cx="100393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Verdana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87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+mj-lt"/>
          <a:ea typeface="+mj-ea"/>
          <a:cs typeface="ＭＳ Ｐゴシック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9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1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13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1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17" Type="http://schemas.openxmlformats.org/officeDocument/2006/relationships/image" Target="../media/image55.png"/><Relationship Id="rId2" Type="http://schemas.openxmlformats.org/officeDocument/2006/relationships/image" Target="../media/image15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11" Type="http://schemas.openxmlformats.org/officeDocument/2006/relationships/image" Target="../media/image9.jpg"/><Relationship Id="rId5" Type="http://schemas.openxmlformats.org/officeDocument/2006/relationships/image" Target="../media/image45.png"/><Relationship Id="rId15" Type="http://schemas.openxmlformats.org/officeDocument/2006/relationships/image" Target="../media/image53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3.png"/><Relationship Id="rId18" Type="http://schemas.openxmlformats.org/officeDocument/2006/relationships/image" Target="../media/image29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17" Type="http://schemas.openxmlformats.org/officeDocument/2006/relationships/image" Target="../media/image28.png"/><Relationship Id="rId2" Type="http://schemas.openxmlformats.org/officeDocument/2006/relationships/image" Target="../media/image15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9.jpg"/><Relationship Id="rId5" Type="http://schemas.openxmlformats.org/officeDocument/2006/relationships/image" Target="../media/image18.png"/><Relationship Id="rId15" Type="http://schemas.openxmlformats.org/officeDocument/2006/relationships/image" Target="../media/image26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>
            <a:extLst>
              <a:ext uri="{FF2B5EF4-FFF2-40B4-BE49-F238E27FC236}">
                <a16:creationId xmlns:a16="http://schemas.microsoft.com/office/drawing/2014/main" id="{A853CF95-0171-400F-B9D6-D4C73EFFFE7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162675"/>
            <a:ext cx="18986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it-IT" sz="1100" i="1">
                <a:solidFill>
                  <a:srgbClr val="FFFFFF"/>
                </a:solidFill>
              </a:rPr>
              <a:t>Pagina </a:t>
            </a:r>
            <a:fld id="{4A75FC30-ABE9-4262-8CF6-B4ECE5FE1B23}" type="slidenum">
              <a:rPr lang="en-GB" altLang="it-IT" sz="1100" i="1">
                <a:solidFill>
                  <a:srgbClr val="FFFF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</a:pPr>
              <a:t>1</a:t>
            </a:fld>
            <a:endParaRPr lang="en-GB" altLang="it-IT" sz="1100" i="1">
              <a:solidFill>
                <a:srgbClr val="FFFFFF"/>
              </a:solidFill>
            </a:endParaRPr>
          </a:p>
        </p:txBody>
      </p:sp>
      <p:sp>
        <p:nvSpPr>
          <p:cNvPr id="12291" name="Rectangle 8">
            <a:extLst>
              <a:ext uri="{FF2B5EF4-FFF2-40B4-BE49-F238E27FC236}">
                <a16:creationId xmlns:a16="http://schemas.microsoft.com/office/drawing/2014/main" id="{8D24ED74-5446-4E0B-80CB-F296E7956E1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162675"/>
            <a:ext cx="18986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it-IT" sz="1100" i="1">
                <a:solidFill>
                  <a:srgbClr val="FFFFFF"/>
                </a:solidFill>
              </a:rPr>
              <a:t>Pagina </a:t>
            </a:r>
            <a:fld id="{E2B9CAF0-88E9-43D9-B6C6-7E430997898D}" type="slidenum">
              <a:rPr lang="en-GB" altLang="it-IT" sz="1100" i="1">
                <a:solidFill>
                  <a:srgbClr val="FFFF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</a:pPr>
              <a:t>1</a:t>
            </a:fld>
            <a:endParaRPr lang="en-GB" altLang="it-IT" sz="1100" i="1">
              <a:solidFill>
                <a:srgbClr val="FFFFFF"/>
              </a:solidFill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A0F5A81B-3A6D-4392-BAE2-1E939B512D3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26814" y="719882"/>
            <a:ext cx="8191974" cy="1800225"/>
          </a:xfrm>
        </p:spPr>
        <p:txBody>
          <a:bodyPr>
            <a:normAutofit fontScale="92500" lnSpcReduction="20000"/>
          </a:bodyPr>
          <a:lstStyle/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it-IT" altLang="it-IT" sz="3200" b="1" dirty="0" err="1">
                <a:solidFill>
                  <a:srgbClr val="822433"/>
                </a:solidFill>
                <a:latin typeface="Arial"/>
                <a:cs typeface="Arial"/>
              </a:rPr>
              <a:t>Elective</a:t>
            </a:r>
            <a:r>
              <a:rPr lang="it-IT" altLang="it-IT" sz="3200" b="1" dirty="0">
                <a:solidFill>
                  <a:srgbClr val="822433"/>
                </a:solidFill>
                <a:latin typeface="Arial"/>
                <a:cs typeface="Arial"/>
              </a:rPr>
              <a:t> AI&amp;R : </a:t>
            </a:r>
            <a:r>
              <a:rPr lang="it-IT" altLang="it-IT" sz="3200" b="1" dirty="0" err="1">
                <a:solidFill>
                  <a:srgbClr val="822433"/>
                </a:solidFill>
                <a:latin typeface="Arial"/>
                <a:cs typeface="Arial"/>
              </a:rPr>
              <a:t>Reasoning</a:t>
            </a:r>
            <a:r>
              <a:rPr lang="it-IT" altLang="it-IT" sz="3200" b="1" dirty="0">
                <a:solidFill>
                  <a:srgbClr val="822433"/>
                </a:solidFill>
                <a:latin typeface="Arial"/>
                <a:cs typeface="Arial"/>
              </a:rPr>
              <a:t> Agents</a:t>
            </a:r>
          </a:p>
          <a:p>
            <a:pPr marL="457200" lvl="1" indent="0" algn="ctr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it-IT" altLang="it-IT" sz="3200" b="1" dirty="0" err="1">
              <a:solidFill>
                <a:srgbClr val="8224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it-IT" altLang="it-IT" sz="3200" b="1" dirty="0">
                <a:solidFill>
                  <a:srgbClr val="822433"/>
                </a:solidFill>
                <a:latin typeface="Arial"/>
                <a:cs typeface="Arial"/>
              </a:rPr>
              <a:t>A.A.  2019/20</a:t>
            </a:r>
            <a:endParaRPr lang="it-IT" altLang="it-IT" sz="3200" b="1" dirty="0">
              <a:solidFill>
                <a:srgbClr val="8224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it-IT" altLang="it-IT" sz="2400" b="1" i="1" dirty="0">
              <a:solidFill>
                <a:srgbClr val="822433"/>
              </a:solidFill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it-IT" altLang="it-IT" sz="2200" b="1" i="1" dirty="0"/>
          </a:p>
        </p:txBody>
      </p:sp>
      <p:grpSp>
        <p:nvGrpSpPr>
          <p:cNvPr id="12293" name="Group 2">
            <a:extLst>
              <a:ext uri="{FF2B5EF4-FFF2-40B4-BE49-F238E27FC236}">
                <a16:creationId xmlns:a16="http://schemas.microsoft.com/office/drawing/2014/main" id="{B4D5941D-3E63-4D20-B774-72604FBDA750}"/>
              </a:ext>
            </a:extLst>
          </p:cNvPr>
          <p:cNvGrpSpPr>
            <a:grpSpLocks/>
          </p:cNvGrpSpPr>
          <p:nvPr/>
        </p:nvGrpSpPr>
        <p:grpSpPr bwMode="auto">
          <a:xfrm>
            <a:off x="1521618" y="2743200"/>
            <a:ext cx="9145588" cy="4114800"/>
            <a:chOff x="-1" y="1728"/>
            <a:chExt cx="5761" cy="2592"/>
          </a:xfrm>
        </p:grpSpPr>
        <p:pic>
          <p:nvPicPr>
            <p:cNvPr id="12296" name="Picture 3">
              <a:extLst>
                <a:ext uri="{FF2B5EF4-FFF2-40B4-BE49-F238E27FC236}">
                  <a16:creationId xmlns:a16="http://schemas.microsoft.com/office/drawing/2014/main" id="{E0A90D42-71C3-4928-84CE-CFADEAC2D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2297" name="Rectangle 4">
              <a:extLst>
                <a:ext uri="{FF2B5EF4-FFF2-40B4-BE49-F238E27FC236}">
                  <a16:creationId xmlns:a16="http://schemas.microsoft.com/office/drawing/2014/main" id="{5FD17C9E-C9D5-436E-AC2C-A201ED3D4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" y="1728"/>
              <a:ext cx="4464" cy="432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it-IT" altLang="it-IT" i="1">
                <a:solidFill>
                  <a:prstClr val="black"/>
                </a:solidFill>
              </a:endParaRPr>
            </a:p>
          </p:txBody>
        </p:sp>
        <p:pic>
          <p:nvPicPr>
            <p:cNvPr id="12298" name="Picture 5">
              <a:extLst>
                <a:ext uri="{FF2B5EF4-FFF2-40B4-BE49-F238E27FC236}">
                  <a16:creationId xmlns:a16="http://schemas.microsoft.com/office/drawing/2014/main" id="{40EFBB5E-0D4A-40DB-B56B-BE14746D4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12294" name="Text Box 10">
            <a:extLst>
              <a:ext uri="{FF2B5EF4-FFF2-40B4-BE49-F238E27FC236}">
                <a16:creationId xmlns:a16="http://schemas.microsoft.com/office/drawing/2014/main" id="{9A145FC1-8E11-42F6-8B17-407E8C31F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4" y="60928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t-IT" altLang="it-IT" i="1">
              <a:solidFill>
                <a:prstClr val="black"/>
              </a:solidFill>
            </a:endParaRPr>
          </a:p>
        </p:txBody>
      </p:sp>
      <p:sp>
        <p:nvSpPr>
          <p:cNvPr id="12295" name="CasellaDiTesto 12">
            <a:extLst>
              <a:ext uri="{FF2B5EF4-FFF2-40B4-BE49-F238E27FC236}">
                <a16:creationId xmlns:a16="http://schemas.microsoft.com/office/drawing/2014/main" id="{D8BCA263-1BF9-46D5-AB02-BCAF26356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6382" y="6163837"/>
            <a:ext cx="22448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t-IT" sz="2000" b="1" i="1" dirty="0">
                <a:solidFill>
                  <a:schemeClr val="bg1"/>
                </a:solidFill>
                <a:latin typeface="Calibri"/>
                <a:cs typeface="Calibri"/>
              </a:rPr>
              <a:t>Riccardo Gozzovelli</a:t>
            </a:r>
            <a:endParaRPr lang="it-IT" altLang="it-IT" sz="2000" b="1" i="1" dirty="0">
              <a:solidFill>
                <a:schemeClr val="bg1"/>
              </a:solidFill>
              <a:latin typeface="Calibri"/>
              <a:cs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DC56872-E1CF-482D-BA0D-5AB991F91091}"/>
              </a:ext>
            </a:extLst>
          </p:cNvPr>
          <p:cNvSpPr txBox="1"/>
          <p:nvPr/>
        </p:nvSpPr>
        <p:spPr>
          <a:xfrm>
            <a:off x="1521618" y="456411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Learning Reward Machines for Partially Observable Reinforcement Learning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12" name="CasellaDiTesto 12">
            <a:extLst>
              <a:ext uri="{FF2B5EF4-FFF2-40B4-BE49-F238E27FC236}">
                <a16:creationId xmlns:a16="http://schemas.microsoft.com/office/drawing/2014/main" id="{ADAD0371-5A47-4350-8191-76F62D89E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79" y="6163837"/>
            <a:ext cx="15952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t-IT" sz="2000" b="1" i="1" dirty="0">
                <a:solidFill>
                  <a:schemeClr val="bg1"/>
                </a:solidFill>
                <a:latin typeface="Calibri"/>
                <a:cs typeface="Calibri"/>
              </a:rPr>
              <a:t>Mario Vetrini</a:t>
            </a:r>
            <a:endParaRPr lang="it-IT" altLang="it-IT" sz="2000" b="1" i="1" dirty="0">
              <a:solidFill>
                <a:schemeClr val="bg1"/>
              </a:solidFill>
              <a:latin typeface="Calibri"/>
              <a:cs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9191341-9100-4048-B403-93156C82E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7497" y="6135598"/>
            <a:ext cx="21289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t-IT" altLang="it-IT" sz="2000" b="1" i="1" dirty="0">
                <a:solidFill>
                  <a:schemeClr val="bg1"/>
                </a:solidFill>
                <a:latin typeface="Calibri"/>
                <a:cs typeface="Calibri"/>
              </a:rPr>
              <a:t>Francesco Caputo</a:t>
            </a:r>
            <a:endParaRPr lang="it-IT" altLang="it-IT" sz="2000" b="1" i="1" dirty="0">
              <a:solidFill>
                <a:schemeClr val="bg1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450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8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50B33F-97A3-4E0D-8D21-427835B27DA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SEARCHING FOR AN RM – CASE 1</a:t>
            </a:r>
          </a:p>
        </p:txBody>
      </p:sp>
      <p:pic>
        <p:nvPicPr>
          <p:cNvPr id="39" name="Immagine 38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638ADE8B-B474-4779-B64C-1A5C64B61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49" y="3049318"/>
            <a:ext cx="998307" cy="1577477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1F9826D-4DF7-4D91-BB14-AFC1EE55D9F3}"/>
              </a:ext>
            </a:extLst>
          </p:cNvPr>
          <p:cNvSpPr txBox="1"/>
          <p:nvPr/>
        </p:nvSpPr>
        <p:spPr>
          <a:xfrm>
            <a:off x="1792953" y="4743372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rgbClr val="000000"/>
                </a:solidFill>
              </a:rPr>
              <a:t>NAIVE 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FF0A77DD-EE84-498F-935A-FC4CA18D8F34}"/>
                  </a:ext>
                </a:extLst>
              </p:cNvPr>
              <p:cNvSpPr/>
              <p:nvPr/>
            </p:nvSpPr>
            <p:spPr>
              <a:xfrm>
                <a:off x="1842316" y="2648771"/>
                <a:ext cx="10956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FF0A77DD-EE84-498F-935A-FC4CA18D8F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16" y="2648771"/>
                <a:ext cx="1095642" cy="369332"/>
              </a:xfrm>
              <a:prstGeom prst="rect">
                <a:avLst/>
              </a:prstGeom>
              <a:blipFill>
                <a:blip r:embed="rId3"/>
                <a:stretch>
                  <a:fillRect l="-6667" t="-115000" r="-9444" b="-18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D3118565-6C1F-4D46-AF90-1E6F4FE55845}"/>
                  </a:ext>
                </a:extLst>
              </p:cNvPr>
              <p:cNvSpPr/>
              <p:nvPr/>
            </p:nvSpPr>
            <p:spPr>
              <a:xfrm>
                <a:off x="1688315" y="2257018"/>
                <a:ext cx="15077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            ,1</m:t>
                        </m:r>
                      </m:e>
                    </m:d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;</a:t>
                </a:r>
              </a:p>
            </p:txBody>
          </p:sp>
        </mc:Choice>
        <mc:Fallback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D3118565-6C1F-4D46-AF90-1E6F4FE55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15" y="2257018"/>
                <a:ext cx="1507730" cy="369332"/>
              </a:xfrm>
              <a:prstGeom prst="rect">
                <a:avLst/>
              </a:prstGeom>
              <a:blipFill>
                <a:blip r:embed="rId4"/>
                <a:stretch>
                  <a:fillRect t="-8197" r="-1215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Immagine 44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C4631B33-392B-4038-8EA9-47F8629097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94" y="2286495"/>
            <a:ext cx="407275" cy="310378"/>
          </a:xfrm>
          <a:prstGeom prst="rect">
            <a:avLst/>
          </a:prstGeom>
        </p:spPr>
      </p:pic>
      <p:sp>
        <p:nvSpPr>
          <p:cNvPr id="47" name="Smile 46">
            <a:extLst>
              <a:ext uri="{FF2B5EF4-FFF2-40B4-BE49-F238E27FC236}">
                <a16:creationId xmlns:a16="http://schemas.microsoft.com/office/drawing/2014/main" id="{FEFC779C-7D3E-4648-89CF-9F9B8ADF0A75}"/>
              </a:ext>
            </a:extLst>
          </p:cNvPr>
          <p:cNvSpPr/>
          <p:nvPr/>
        </p:nvSpPr>
        <p:spPr>
          <a:xfrm>
            <a:off x="2384789" y="2317587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6B1E19E7-5D64-414C-BC93-78362345D0BA}"/>
                  </a:ext>
                </a:extLst>
              </p:cNvPr>
              <p:cNvSpPr/>
              <p:nvPr/>
            </p:nvSpPr>
            <p:spPr>
              <a:xfrm>
                <a:off x="1688314" y="1874058"/>
                <a:ext cx="176027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            ,1</m:t>
                        </m:r>
                      </m:e>
                    </m:d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;</a:t>
                </a:r>
              </a:p>
            </p:txBody>
          </p:sp>
        </mc:Choice>
        <mc:Fallback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6B1E19E7-5D64-414C-BC93-78362345D0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14" y="1874058"/>
                <a:ext cx="1760279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Smile 49">
            <a:extLst>
              <a:ext uri="{FF2B5EF4-FFF2-40B4-BE49-F238E27FC236}">
                <a16:creationId xmlns:a16="http://schemas.microsoft.com/office/drawing/2014/main" id="{0B1C4EFF-3F47-49CD-9357-0EB9D996FC60}"/>
              </a:ext>
            </a:extLst>
          </p:cNvPr>
          <p:cNvSpPr/>
          <p:nvPr/>
        </p:nvSpPr>
        <p:spPr>
          <a:xfrm>
            <a:off x="2384789" y="1934627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pic>
        <p:nvPicPr>
          <p:cNvPr id="53" name="Immagine 52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7A482C48-B575-4074-9D10-844D06D56C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376" y="1902532"/>
            <a:ext cx="408743" cy="30889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43689C56-479E-451A-BC98-8E7F6FC0B3C1}"/>
              </a:ext>
            </a:extLst>
          </p:cNvPr>
          <p:cNvSpPr/>
          <p:nvPr/>
        </p:nvSpPr>
        <p:spPr>
          <a:xfrm>
            <a:off x="4267201" y="2551837"/>
            <a:ext cx="74916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Learning the smallest RM that correctly mimics the external reward signal given by the environment</a:t>
            </a:r>
          </a:p>
          <a:p>
            <a:pPr algn="just"/>
            <a:endParaRPr lang="en-US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This naive RM correctly predicts reward in the domain but provides no memory in support of solving the task</a:t>
            </a:r>
            <a:endParaRPr lang="it-IT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5888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4" grpId="0"/>
      <p:bldP spid="47" grpId="0" animBg="1"/>
      <p:bldP spid="49" grpId="0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8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50B33F-97A3-4E0D-8D21-427835B27DA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SEARCHING FOR AN RM – CASE 2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689C56-479E-451A-BC98-8E7F6FC0B3C1}"/>
              </a:ext>
            </a:extLst>
          </p:cNvPr>
          <p:cNvSpPr/>
          <p:nvPr/>
        </p:nvSpPr>
        <p:spPr>
          <a:xfrm>
            <a:off x="5342365" y="2551837"/>
            <a:ext cx="64164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Looking for the RM whose optimal policy receives </a:t>
            </a:r>
            <a:r>
              <a:rPr lang="it-IT" dirty="0">
                <a:solidFill>
                  <a:srgbClr val="000000"/>
                </a:solidFill>
              </a:rPr>
              <a:t>the </a:t>
            </a:r>
            <a:r>
              <a:rPr lang="it-IT" dirty="0" err="1">
                <a:solidFill>
                  <a:srgbClr val="000000"/>
                </a:solidFill>
              </a:rPr>
              <a:t>most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reward</a:t>
            </a:r>
            <a:endParaRPr lang="it-IT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Requires computing optimal policies in order to compare the relative quality of RMs, which seems prohibitively expensive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47A1F0A6-D5F3-4FD5-A82A-FA7BB2E81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2" y="1427907"/>
            <a:ext cx="3299565" cy="3216031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FDCD2B60-174D-4076-BB6E-7A0DA30D3AED}"/>
              </a:ext>
            </a:extLst>
          </p:cNvPr>
          <p:cNvSpPr/>
          <p:nvPr/>
        </p:nvSpPr>
        <p:spPr>
          <a:xfrm>
            <a:off x="1633753" y="2195618"/>
            <a:ext cx="8343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DB0678DA-D894-497E-8985-AAFF57984C43}"/>
                  </a:ext>
                </a:extLst>
              </p:cNvPr>
              <p:cNvSpPr/>
              <p:nvPr/>
            </p:nvSpPr>
            <p:spPr>
              <a:xfrm>
                <a:off x="2222317" y="4643938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DB0678DA-D894-497E-8985-AAFF57984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17" y="4643938"/>
                <a:ext cx="910186" cy="307777"/>
              </a:xfrm>
              <a:prstGeom prst="rect">
                <a:avLst/>
              </a:prstGeom>
              <a:blipFill>
                <a:blip r:embed="rId3"/>
                <a:stretch>
                  <a:fillRect l="-2685" t="-92000" r="-2685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EACE8FBB-F634-4FA8-A94B-70F7CC96DADE}"/>
                  </a:ext>
                </a:extLst>
              </p:cNvPr>
              <p:cNvSpPr/>
              <p:nvPr/>
            </p:nvSpPr>
            <p:spPr>
              <a:xfrm>
                <a:off x="1052228" y="1120130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EACE8FBB-F634-4FA8-A94B-70F7CC96D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28" y="1120130"/>
                <a:ext cx="910186" cy="307777"/>
              </a:xfrm>
              <a:prstGeom prst="rect">
                <a:avLst/>
              </a:prstGeom>
              <a:blipFill>
                <a:blip r:embed="rId4"/>
                <a:stretch>
                  <a:fillRect l="-2685" t="-92000" r="-2685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E1023213-D2FE-4981-84A6-235765CFF9CE}"/>
                  </a:ext>
                </a:extLst>
              </p:cNvPr>
              <p:cNvSpPr/>
              <p:nvPr/>
            </p:nvSpPr>
            <p:spPr>
              <a:xfrm>
                <a:off x="3395715" y="1126128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E1023213-D2FE-4981-84A6-235765CFF9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715" y="1126128"/>
                <a:ext cx="910186" cy="307777"/>
              </a:xfrm>
              <a:prstGeom prst="rect">
                <a:avLst/>
              </a:prstGeom>
              <a:blipFill>
                <a:blip r:embed="rId5"/>
                <a:stretch>
                  <a:fillRect l="-2013" t="-92000" r="-3356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EF243976-7DDB-4854-91EF-28F6C841F843}"/>
                  </a:ext>
                </a:extLst>
              </p:cNvPr>
              <p:cNvSpPr/>
              <p:nvPr/>
            </p:nvSpPr>
            <p:spPr>
              <a:xfrm>
                <a:off x="2042800" y="2260147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EF243976-7DDB-4854-91EF-28F6C841F8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800" y="2260147"/>
                <a:ext cx="1183816" cy="369332"/>
              </a:xfrm>
              <a:prstGeom prst="rect">
                <a:avLst/>
              </a:prstGeom>
              <a:blipFill>
                <a:blip r:embed="rId6"/>
                <a:stretch>
                  <a:fillRect r="-87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mile 21">
            <a:extLst>
              <a:ext uri="{FF2B5EF4-FFF2-40B4-BE49-F238E27FC236}">
                <a16:creationId xmlns:a16="http://schemas.microsoft.com/office/drawing/2014/main" id="{11246A40-A24E-4B50-B053-5B436F401AC1}"/>
              </a:ext>
            </a:extLst>
          </p:cNvPr>
          <p:cNvSpPr/>
          <p:nvPr/>
        </p:nvSpPr>
        <p:spPr>
          <a:xfrm>
            <a:off x="2723556" y="2371871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23" name="Saetta 22">
            <a:extLst>
              <a:ext uri="{FF2B5EF4-FFF2-40B4-BE49-F238E27FC236}">
                <a16:creationId xmlns:a16="http://schemas.microsoft.com/office/drawing/2014/main" id="{851761F0-9058-46AA-95F4-FE9C7F83AC73}"/>
              </a:ext>
            </a:extLst>
          </p:cNvPr>
          <p:cNvSpPr/>
          <p:nvPr/>
        </p:nvSpPr>
        <p:spPr>
          <a:xfrm>
            <a:off x="2263195" y="2331407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EF955B94-4148-4DAE-B36D-7B5EB17DB355}"/>
                  </a:ext>
                </a:extLst>
              </p:cNvPr>
              <p:cNvSpPr/>
              <p:nvPr/>
            </p:nvSpPr>
            <p:spPr>
              <a:xfrm>
                <a:off x="288451" y="3050770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EF955B94-4148-4DAE-B36D-7B5EB17DB3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51" y="3050770"/>
                <a:ext cx="14679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mile 24">
            <a:extLst>
              <a:ext uri="{FF2B5EF4-FFF2-40B4-BE49-F238E27FC236}">
                <a16:creationId xmlns:a16="http://schemas.microsoft.com/office/drawing/2014/main" id="{5FC09DFA-F77A-44D1-A0D8-F18ACBEE224F}"/>
              </a:ext>
            </a:extLst>
          </p:cNvPr>
          <p:cNvSpPr/>
          <p:nvPr/>
        </p:nvSpPr>
        <p:spPr>
          <a:xfrm>
            <a:off x="984925" y="3111339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pic>
        <p:nvPicPr>
          <p:cNvPr id="26" name="Immagine 25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210ABD01-3362-4E0A-A975-009FFC6C6A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2" y="3079244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D9420443-8C39-4CF4-BBB8-30FA1D86F917}"/>
                  </a:ext>
                </a:extLst>
              </p:cNvPr>
              <p:cNvSpPr/>
              <p:nvPr/>
            </p:nvSpPr>
            <p:spPr>
              <a:xfrm>
                <a:off x="1959612" y="1201493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D9420443-8C39-4CF4-BBB8-30FA1D86F9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612" y="1201493"/>
                <a:ext cx="14679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2E108A49-3005-45AA-B322-A250D19D71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193" y="1229968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4D60ADDF-8121-49ED-A61A-75457BEC05D7}"/>
                  </a:ext>
                </a:extLst>
              </p:cNvPr>
              <p:cNvSpPr/>
              <p:nvPr/>
            </p:nvSpPr>
            <p:spPr>
              <a:xfrm>
                <a:off x="2042800" y="1567333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4D60ADDF-8121-49ED-A61A-75457BEC0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800" y="1567333"/>
                <a:ext cx="14679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magine 29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88CCA6EF-6578-4E73-8A50-86DC73A6B5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79" y="1596810"/>
            <a:ext cx="407275" cy="310378"/>
          </a:xfrm>
          <a:prstGeom prst="rect">
            <a:avLst/>
          </a:prstGeom>
        </p:spPr>
      </p:pic>
      <p:sp>
        <p:nvSpPr>
          <p:cNvPr id="31" name="Smile 30">
            <a:extLst>
              <a:ext uri="{FF2B5EF4-FFF2-40B4-BE49-F238E27FC236}">
                <a16:creationId xmlns:a16="http://schemas.microsoft.com/office/drawing/2014/main" id="{CD63550B-C8A0-4A90-8745-A3B48476E4F5}"/>
              </a:ext>
            </a:extLst>
          </p:cNvPr>
          <p:cNvSpPr/>
          <p:nvPr/>
        </p:nvSpPr>
        <p:spPr>
          <a:xfrm>
            <a:off x="2739274" y="1627902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F6CE1ADB-CFDD-498E-99AC-1A13E94C9002}"/>
                  </a:ext>
                </a:extLst>
              </p:cNvPr>
              <p:cNvSpPr/>
              <p:nvPr/>
            </p:nvSpPr>
            <p:spPr>
              <a:xfrm>
                <a:off x="3510702" y="3079244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F6CE1ADB-CFDD-498E-99AC-1A13E94C9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702" y="3079244"/>
                <a:ext cx="14679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Immagine 32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7082718D-9642-4534-AF3C-6E79B15EFF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81" y="3108721"/>
            <a:ext cx="407275" cy="310378"/>
          </a:xfrm>
          <a:prstGeom prst="rect">
            <a:avLst/>
          </a:prstGeom>
        </p:spPr>
      </p:pic>
      <p:sp>
        <p:nvSpPr>
          <p:cNvPr id="34" name="Smile 33">
            <a:extLst>
              <a:ext uri="{FF2B5EF4-FFF2-40B4-BE49-F238E27FC236}">
                <a16:creationId xmlns:a16="http://schemas.microsoft.com/office/drawing/2014/main" id="{A2AC62F4-C0F0-4D74-BA1D-7047727ABA09}"/>
              </a:ext>
            </a:extLst>
          </p:cNvPr>
          <p:cNvSpPr/>
          <p:nvPr/>
        </p:nvSpPr>
        <p:spPr>
          <a:xfrm>
            <a:off x="4207176" y="3139813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C973DD-3ACD-4A09-9F44-8CFC50E95C17}"/>
              </a:ext>
            </a:extLst>
          </p:cNvPr>
          <p:cNvSpPr txBox="1"/>
          <p:nvPr/>
        </p:nvSpPr>
        <p:spPr>
          <a:xfrm>
            <a:off x="2028911" y="5123014"/>
            <a:ext cx="172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rgbClr val="000000"/>
                </a:solidFill>
              </a:rPr>
              <a:t>OPTIMAL RM</a:t>
            </a:r>
          </a:p>
        </p:txBody>
      </p:sp>
    </p:spTree>
    <p:extLst>
      <p:ext uri="{BB962C8B-B14F-4D97-AF65-F5344CB8AC3E}">
        <p14:creationId xmlns:p14="http://schemas.microsoft.com/office/powerpoint/2010/main" val="333420447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0" grpId="0"/>
      <p:bldP spid="21" grpId="0"/>
      <p:bldP spid="22" grpId="0" animBg="1"/>
      <p:bldP spid="23" grpId="0" animBg="1"/>
      <p:bldP spid="24" grpId="0"/>
      <p:bldP spid="25" grpId="0" animBg="1"/>
      <p:bldP spid="27" grpId="0"/>
      <p:bldP spid="29" grpId="0"/>
      <p:bldP spid="31" grpId="0" animBg="1"/>
      <p:bldP spid="32" grpId="0"/>
      <p:bldP spid="34" grpId="0" animBg="1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8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50B33F-97A3-4E0D-8D21-427835B27DA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SEARCHING FOR AN RM - CASE 3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689C56-479E-451A-BC98-8E7F6FC0B3C1}"/>
              </a:ext>
            </a:extLst>
          </p:cNvPr>
          <p:cNvSpPr/>
          <p:nvPr/>
        </p:nvSpPr>
        <p:spPr>
          <a:xfrm>
            <a:off x="6040342" y="2274838"/>
            <a:ext cx="57545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Learning the RM that remembers sufficient information about the history to make accurate Markovian predictions about the next observation (</a:t>
            </a:r>
            <a:r>
              <a:rPr lang="en-GB" dirty="0" err="1">
                <a:solidFill>
                  <a:srgbClr val="000000"/>
                </a:solidFill>
              </a:rPr>
              <a:t>w.r.t.</a:t>
            </a:r>
            <a:r>
              <a:rPr lang="en-GB" dirty="0">
                <a:solidFill>
                  <a:srgbClr val="000000"/>
                </a:solidFill>
              </a:rPr>
              <a:t> O x U)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Since keeping track of more information will not result in better predictions, this RM is perfect</a:t>
            </a:r>
          </a:p>
        </p:txBody>
      </p:sp>
      <p:pic>
        <p:nvPicPr>
          <p:cNvPr id="63" name="Immagine 62">
            <a:extLst>
              <a:ext uri="{FF2B5EF4-FFF2-40B4-BE49-F238E27FC236}">
                <a16:creationId xmlns:a16="http://schemas.microsoft.com/office/drawing/2014/main" id="{60EDE7C8-A56A-49E1-AB67-3C31E31FC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02" y="1554657"/>
            <a:ext cx="5754570" cy="33166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ttangolo 63">
                <a:extLst>
                  <a:ext uri="{FF2B5EF4-FFF2-40B4-BE49-F238E27FC236}">
                    <a16:creationId xmlns:a16="http://schemas.microsoft.com/office/drawing/2014/main" id="{E340EE19-987C-4C79-B603-B0E3BBDE11D0}"/>
                  </a:ext>
                </a:extLst>
              </p:cNvPr>
              <p:cNvSpPr/>
              <p:nvPr/>
            </p:nvSpPr>
            <p:spPr>
              <a:xfrm>
                <a:off x="2467945" y="4820744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4" name="Rettangolo 63">
                <a:extLst>
                  <a:ext uri="{FF2B5EF4-FFF2-40B4-BE49-F238E27FC236}">
                    <a16:creationId xmlns:a16="http://schemas.microsoft.com/office/drawing/2014/main" id="{E340EE19-987C-4C79-B603-B0E3BBDE1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945" y="4820744"/>
                <a:ext cx="910186" cy="307777"/>
              </a:xfrm>
              <a:prstGeom prst="rect">
                <a:avLst/>
              </a:prstGeom>
              <a:blipFill>
                <a:blip r:embed="rId3"/>
                <a:stretch>
                  <a:fillRect l="-2685" t="-92000" r="-2685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ttangolo 64">
                <a:extLst>
                  <a:ext uri="{FF2B5EF4-FFF2-40B4-BE49-F238E27FC236}">
                    <a16:creationId xmlns:a16="http://schemas.microsoft.com/office/drawing/2014/main" id="{F0C25D09-FE01-414A-A799-0174B6F223D9}"/>
                  </a:ext>
                </a:extLst>
              </p:cNvPr>
              <p:cNvSpPr/>
              <p:nvPr/>
            </p:nvSpPr>
            <p:spPr>
              <a:xfrm>
                <a:off x="4606034" y="1588264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5" name="Rettangolo 64">
                <a:extLst>
                  <a:ext uri="{FF2B5EF4-FFF2-40B4-BE49-F238E27FC236}">
                    <a16:creationId xmlns:a16="http://schemas.microsoft.com/office/drawing/2014/main" id="{F0C25D09-FE01-414A-A799-0174B6F22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034" y="1588264"/>
                <a:ext cx="910186" cy="307777"/>
              </a:xfrm>
              <a:prstGeom prst="rect">
                <a:avLst/>
              </a:prstGeom>
              <a:blipFill>
                <a:blip r:embed="rId4"/>
                <a:stretch>
                  <a:fillRect l="-2685" t="-92000" r="-2685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ttangolo 65">
                <a:extLst>
                  <a:ext uri="{FF2B5EF4-FFF2-40B4-BE49-F238E27FC236}">
                    <a16:creationId xmlns:a16="http://schemas.microsoft.com/office/drawing/2014/main" id="{6F7B8F1B-D369-46AC-AD85-B0A2517966DB}"/>
                  </a:ext>
                </a:extLst>
              </p:cNvPr>
              <p:cNvSpPr/>
              <p:nvPr/>
            </p:nvSpPr>
            <p:spPr>
              <a:xfrm>
                <a:off x="2467945" y="1549144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6" name="Rettangolo 65">
                <a:extLst>
                  <a:ext uri="{FF2B5EF4-FFF2-40B4-BE49-F238E27FC236}">
                    <a16:creationId xmlns:a16="http://schemas.microsoft.com/office/drawing/2014/main" id="{6F7B8F1B-D369-46AC-AD85-B0A251796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945" y="1549144"/>
                <a:ext cx="910186" cy="307777"/>
              </a:xfrm>
              <a:prstGeom prst="rect">
                <a:avLst/>
              </a:prstGeom>
              <a:blipFill>
                <a:blip r:embed="rId5"/>
                <a:stretch>
                  <a:fillRect l="-2685" t="-90196" r="-2685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ttangolo 66">
                <a:extLst>
                  <a:ext uri="{FF2B5EF4-FFF2-40B4-BE49-F238E27FC236}">
                    <a16:creationId xmlns:a16="http://schemas.microsoft.com/office/drawing/2014/main" id="{1A9B18CE-B697-4982-B931-0F5EAE1F7CF3}"/>
                  </a:ext>
                </a:extLst>
              </p:cNvPr>
              <p:cNvSpPr/>
              <p:nvPr/>
            </p:nvSpPr>
            <p:spPr>
              <a:xfrm>
                <a:off x="329854" y="1588264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7" name="Rettangolo 66">
                <a:extLst>
                  <a:ext uri="{FF2B5EF4-FFF2-40B4-BE49-F238E27FC236}">
                    <a16:creationId xmlns:a16="http://schemas.microsoft.com/office/drawing/2014/main" id="{1A9B18CE-B697-4982-B931-0F5EAE1F7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54" y="1588264"/>
                <a:ext cx="910186" cy="307777"/>
              </a:xfrm>
              <a:prstGeom prst="rect">
                <a:avLst/>
              </a:prstGeom>
              <a:blipFill>
                <a:blip r:embed="rId6"/>
                <a:stretch>
                  <a:fillRect l="-2013" t="-92000" r="-3356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ttangolo 67">
                <a:extLst>
                  <a:ext uri="{FF2B5EF4-FFF2-40B4-BE49-F238E27FC236}">
                    <a16:creationId xmlns:a16="http://schemas.microsoft.com/office/drawing/2014/main" id="{FBD3C0D2-4D1F-408A-BFC9-765ECB482ED6}"/>
                  </a:ext>
                </a:extLst>
              </p:cNvPr>
              <p:cNvSpPr/>
              <p:nvPr/>
            </p:nvSpPr>
            <p:spPr>
              <a:xfrm>
                <a:off x="2876992" y="3212994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8" name="Rettangolo 67">
                <a:extLst>
                  <a:ext uri="{FF2B5EF4-FFF2-40B4-BE49-F238E27FC236}">
                    <a16:creationId xmlns:a16="http://schemas.microsoft.com/office/drawing/2014/main" id="{FBD3C0D2-4D1F-408A-BFC9-765ECB482E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992" y="3212994"/>
                <a:ext cx="1183816" cy="369332"/>
              </a:xfrm>
              <a:prstGeom prst="rect">
                <a:avLst/>
              </a:prstGeom>
              <a:blipFill>
                <a:blip r:embed="rId7"/>
                <a:stretch>
                  <a:fillRect r="-82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Smile 68">
            <a:extLst>
              <a:ext uri="{FF2B5EF4-FFF2-40B4-BE49-F238E27FC236}">
                <a16:creationId xmlns:a16="http://schemas.microsoft.com/office/drawing/2014/main" id="{FF64D0F7-A881-4D8A-B1EA-7E0CA11ABE76}"/>
              </a:ext>
            </a:extLst>
          </p:cNvPr>
          <p:cNvSpPr/>
          <p:nvPr/>
        </p:nvSpPr>
        <p:spPr>
          <a:xfrm>
            <a:off x="3557748" y="3324718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70" name="Saetta 69">
            <a:extLst>
              <a:ext uri="{FF2B5EF4-FFF2-40B4-BE49-F238E27FC236}">
                <a16:creationId xmlns:a16="http://schemas.microsoft.com/office/drawing/2014/main" id="{4672646B-2D6A-481F-B74A-6535A8B0C55B}"/>
              </a:ext>
            </a:extLst>
          </p:cNvPr>
          <p:cNvSpPr/>
          <p:nvPr/>
        </p:nvSpPr>
        <p:spPr>
          <a:xfrm>
            <a:off x="3097387" y="3284254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ttangolo 70">
                <a:extLst>
                  <a:ext uri="{FF2B5EF4-FFF2-40B4-BE49-F238E27FC236}">
                    <a16:creationId xmlns:a16="http://schemas.microsoft.com/office/drawing/2014/main" id="{342B16A2-3B07-4BD9-B7DA-A2447349437A}"/>
                  </a:ext>
                </a:extLst>
              </p:cNvPr>
              <p:cNvSpPr/>
              <p:nvPr/>
            </p:nvSpPr>
            <p:spPr>
              <a:xfrm>
                <a:off x="3367678" y="2688510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1" name="Rettangolo 70">
                <a:extLst>
                  <a:ext uri="{FF2B5EF4-FFF2-40B4-BE49-F238E27FC236}">
                    <a16:creationId xmlns:a16="http://schemas.microsoft.com/office/drawing/2014/main" id="{342B16A2-3B07-4BD9-B7DA-A24473494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678" y="2688510"/>
                <a:ext cx="118381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Smile 71">
            <a:extLst>
              <a:ext uri="{FF2B5EF4-FFF2-40B4-BE49-F238E27FC236}">
                <a16:creationId xmlns:a16="http://schemas.microsoft.com/office/drawing/2014/main" id="{2B4A1B3E-F6D7-49DF-8C37-2675A282CD6B}"/>
              </a:ext>
            </a:extLst>
          </p:cNvPr>
          <p:cNvSpPr/>
          <p:nvPr/>
        </p:nvSpPr>
        <p:spPr>
          <a:xfrm>
            <a:off x="3706000" y="2802521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ttangolo 72">
                <a:extLst>
                  <a:ext uri="{FF2B5EF4-FFF2-40B4-BE49-F238E27FC236}">
                    <a16:creationId xmlns:a16="http://schemas.microsoft.com/office/drawing/2014/main" id="{FA39354E-DB20-46C6-A2E0-77F2DEDC53FE}"/>
                  </a:ext>
                </a:extLst>
              </p:cNvPr>
              <p:cNvSpPr/>
              <p:nvPr/>
            </p:nvSpPr>
            <p:spPr>
              <a:xfrm>
                <a:off x="1152838" y="2665194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3" name="Rettangolo 72">
                <a:extLst>
                  <a:ext uri="{FF2B5EF4-FFF2-40B4-BE49-F238E27FC236}">
                    <a16:creationId xmlns:a16="http://schemas.microsoft.com/office/drawing/2014/main" id="{FA39354E-DB20-46C6-A2E0-77F2DEDC5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838" y="2665194"/>
                <a:ext cx="118381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Smile 73">
            <a:extLst>
              <a:ext uri="{FF2B5EF4-FFF2-40B4-BE49-F238E27FC236}">
                <a16:creationId xmlns:a16="http://schemas.microsoft.com/office/drawing/2014/main" id="{1BD52FBA-42F1-4D0D-B4C6-BBEBD5FA19A1}"/>
              </a:ext>
            </a:extLst>
          </p:cNvPr>
          <p:cNvSpPr/>
          <p:nvPr/>
        </p:nvSpPr>
        <p:spPr>
          <a:xfrm>
            <a:off x="1487554" y="2774531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ttangolo 74">
                <a:extLst>
                  <a:ext uri="{FF2B5EF4-FFF2-40B4-BE49-F238E27FC236}">
                    <a16:creationId xmlns:a16="http://schemas.microsoft.com/office/drawing/2014/main" id="{9FCE19E0-64D9-46BD-A088-4887C620959C}"/>
                  </a:ext>
                </a:extLst>
              </p:cNvPr>
              <p:cNvSpPr/>
              <p:nvPr/>
            </p:nvSpPr>
            <p:spPr>
              <a:xfrm>
                <a:off x="3223947" y="1654218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5" name="Rettangolo 74">
                <a:extLst>
                  <a:ext uri="{FF2B5EF4-FFF2-40B4-BE49-F238E27FC236}">
                    <a16:creationId xmlns:a16="http://schemas.microsoft.com/office/drawing/2014/main" id="{9FCE19E0-64D9-46BD-A088-4887C62095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947" y="1654218"/>
                <a:ext cx="14679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Immagine 75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87C22424-C404-4BF3-8FCC-313B3F142D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528" y="1682693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ttangolo 76">
                <a:extLst>
                  <a:ext uri="{FF2B5EF4-FFF2-40B4-BE49-F238E27FC236}">
                    <a16:creationId xmlns:a16="http://schemas.microsoft.com/office/drawing/2014/main" id="{895F6A2C-6629-43F7-B126-B18366FB547D}"/>
                  </a:ext>
                </a:extLst>
              </p:cNvPr>
              <p:cNvSpPr/>
              <p:nvPr/>
            </p:nvSpPr>
            <p:spPr>
              <a:xfrm>
                <a:off x="3298484" y="1994036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7" name="Rettangolo 76">
                <a:extLst>
                  <a:ext uri="{FF2B5EF4-FFF2-40B4-BE49-F238E27FC236}">
                    <a16:creationId xmlns:a16="http://schemas.microsoft.com/office/drawing/2014/main" id="{895F6A2C-6629-43F7-B126-B18366FB5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484" y="1994036"/>
                <a:ext cx="14679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8" name="Immagine 77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E16B2AE5-F464-4013-B4F9-5147549F54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363" y="2023513"/>
            <a:ext cx="407275" cy="310378"/>
          </a:xfrm>
          <a:prstGeom prst="rect">
            <a:avLst/>
          </a:prstGeom>
        </p:spPr>
      </p:pic>
      <p:sp>
        <p:nvSpPr>
          <p:cNvPr id="79" name="Smile 78">
            <a:extLst>
              <a:ext uri="{FF2B5EF4-FFF2-40B4-BE49-F238E27FC236}">
                <a16:creationId xmlns:a16="http://schemas.microsoft.com/office/drawing/2014/main" id="{7A2F1A68-1B94-466B-B07F-52BA5C923ACC}"/>
              </a:ext>
            </a:extLst>
          </p:cNvPr>
          <p:cNvSpPr/>
          <p:nvPr/>
        </p:nvSpPr>
        <p:spPr>
          <a:xfrm>
            <a:off x="3994958" y="2054605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ttangolo 79">
                <a:extLst>
                  <a:ext uri="{FF2B5EF4-FFF2-40B4-BE49-F238E27FC236}">
                    <a16:creationId xmlns:a16="http://schemas.microsoft.com/office/drawing/2014/main" id="{E69E4F53-A92E-4827-ABE1-494DC4962DFB}"/>
                  </a:ext>
                </a:extLst>
              </p:cNvPr>
              <p:cNvSpPr/>
              <p:nvPr/>
            </p:nvSpPr>
            <p:spPr>
              <a:xfrm>
                <a:off x="4321950" y="3592498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80" name="Rettangolo 79">
                <a:extLst>
                  <a:ext uri="{FF2B5EF4-FFF2-40B4-BE49-F238E27FC236}">
                    <a16:creationId xmlns:a16="http://schemas.microsoft.com/office/drawing/2014/main" id="{E69E4F53-A92E-4827-ABE1-494DC4962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950" y="3592498"/>
                <a:ext cx="14679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Immagine 80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05804AA0-663C-4739-A9BB-7343AA3456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29" y="3621975"/>
            <a:ext cx="407275" cy="310378"/>
          </a:xfrm>
          <a:prstGeom prst="rect">
            <a:avLst/>
          </a:prstGeom>
        </p:spPr>
      </p:pic>
      <p:sp>
        <p:nvSpPr>
          <p:cNvPr id="82" name="Smile 81">
            <a:extLst>
              <a:ext uri="{FF2B5EF4-FFF2-40B4-BE49-F238E27FC236}">
                <a16:creationId xmlns:a16="http://schemas.microsoft.com/office/drawing/2014/main" id="{813961F4-7DAA-41F5-B403-35A21CB9D05F}"/>
              </a:ext>
            </a:extLst>
          </p:cNvPr>
          <p:cNvSpPr/>
          <p:nvPr/>
        </p:nvSpPr>
        <p:spPr>
          <a:xfrm>
            <a:off x="5018424" y="3653067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ttangolo 82">
                <a:extLst>
                  <a:ext uri="{FF2B5EF4-FFF2-40B4-BE49-F238E27FC236}">
                    <a16:creationId xmlns:a16="http://schemas.microsoft.com/office/drawing/2014/main" id="{3EC0DEDA-2808-43A0-B06E-687BA9479FA0}"/>
                  </a:ext>
                </a:extLst>
              </p:cNvPr>
              <p:cNvSpPr/>
              <p:nvPr/>
            </p:nvSpPr>
            <p:spPr>
              <a:xfrm>
                <a:off x="1120416" y="1618941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83" name="Rettangolo 82">
                <a:extLst>
                  <a:ext uri="{FF2B5EF4-FFF2-40B4-BE49-F238E27FC236}">
                    <a16:creationId xmlns:a16="http://schemas.microsoft.com/office/drawing/2014/main" id="{3EC0DEDA-2808-43A0-B06E-687BA9479F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416" y="1618941"/>
                <a:ext cx="146790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4" name="Immagine 83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224630FE-3ED5-4A58-9A53-89391A659F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47" y="2018355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ttangolo 84">
                <a:extLst>
                  <a:ext uri="{FF2B5EF4-FFF2-40B4-BE49-F238E27FC236}">
                    <a16:creationId xmlns:a16="http://schemas.microsoft.com/office/drawing/2014/main" id="{5A53F3E5-116C-4BF0-B776-493099925BFC}"/>
                  </a:ext>
                </a:extLst>
              </p:cNvPr>
              <p:cNvSpPr/>
              <p:nvPr/>
            </p:nvSpPr>
            <p:spPr>
              <a:xfrm>
                <a:off x="1120416" y="1990995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85" name="Rettangolo 84">
                <a:extLst>
                  <a:ext uri="{FF2B5EF4-FFF2-40B4-BE49-F238E27FC236}">
                    <a16:creationId xmlns:a16="http://schemas.microsoft.com/office/drawing/2014/main" id="{5A53F3E5-116C-4BF0-B776-493099925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416" y="1990995"/>
                <a:ext cx="14679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6" name="Immagine 85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0C9861B7-A3F6-43E7-AFF4-CAC8E70ECA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57" y="1648418"/>
            <a:ext cx="407275" cy="310378"/>
          </a:xfrm>
          <a:prstGeom prst="rect">
            <a:avLst/>
          </a:prstGeom>
        </p:spPr>
      </p:pic>
      <p:sp>
        <p:nvSpPr>
          <p:cNvPr id="87" name="Smile 86">
            <a:extLst>
              <a:ext uri="{FF2B5EF4-FFF2-40B4-BE49-F238E27FC236}">
                <a16:creationId xmlns:a16="http://schemas.microsoft.com/office/drawing/2014/main" id="{710EA5A4-2C43-4D07-AC65-6FCFD66DDAED}"/>
              </a:ext>
            </a:extLst>
          </p:cNvPr>
          <p:cNvSpPr/>
          <p:nvPr/>
        </p:nvSpPr>
        <p:spPr>
          <a:xfrm>
            <a:off x="1816890" y="2051564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ttangolo 87">
                <a:extLst>
                  <a:ext uri="{FF2B5EF4-FFF2-40B4-BE49-F238E27FC236}">
                    <a16:creationId xmlns:a16="http://schemas.microsoft.com/office/drawing/2014/main" id="{4C77164D-AE43-40A3-B893-A27DFA158DE7}"/>
                  </a:ext>
                </a:extLst>
              </p:cNvPr>
              <p:cNvSpPr/>
              <p:nvPr/>
            </p:nvSpPr>
            <p:spPr>
              <a:xfrm>
                <a:off x="89847" y="3580840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8" name="Rettangolo 87">
                <a:extLst>
                  <a:ext uri="{FF2B5EF4-FFF2-40B4-BE49-F238E27FC236}">
                    <a16:creationId xmlns:a16="http://schemas.microsoft.com/office/drawing/2014/main" id="{4C77164D-AE43-40A3-B893-A27DFA158D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7" y="3580840"/>
                <a:ext cx="146790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Smile 88">
            <a:extLst>
              <a:ext uri="{FF2B5EF4-FFF2-40B4-BE49-F238E27FC236}">
                <a16:creationId xmlns:a16="http://schemas.microsoft.com/office/drawing/2014/main" id="{C1254B22-EC1D-40BB-A86D-2F3B4F5598C8}"/>
              </a:ext>
            </a:extLst>
          </p:cNvPr>
          <p:cNvSpPr/>
          <p:nvPr/>
        </p:nvSpPr>
        <p:spPr>
          <a:xfrm>
            <a:off x="786321" y="3641409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pic>
        <p:nvPicPr>
          <p:cNvPr id="90" name="Immagine 89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06A236C4-CA6D-4164-A7B5-53A35C8988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8" y="3609314"/>
            <a:ext cx="408743" cy="308890"/>
          </a:xfrm>
          <a:prstGeom prst="rect">
            <a:avLst/>
          </a:prstGeom>
        </p:spPr>
      </p:pic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631601F7-2F10-4A14-9DC9-07C9A235BAFC}"/>
              </a:ext>
            </a:extLst>
          </p:cNvPr>
          <p:cNvSpPr txBox="1"/>
          <p:nvPr/>
        </p:nvSpPr>
        <p:spPr>
          <a:xfrm>
            <a:off x="2255749" y="5297714"/>
            <a:ext cx="172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rgbClr val="000000"/>
                </a:solidFill>
              </a:rPr>
              <a:t>PERFECT RM</a:t>
            </a:r>
          </a:p>
        </p:txBody>
      </p:sp>
    </p:spTree>
    <p:extLst>
      <p:ext uri="{BB962C8B-B14F-4D97-AF65-F5344CB8AC3E}">
        <p14:creationId xmlns:p14="http://schemas.microsoft.com/office/powerpoint/2010/main" val="33165400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68" grpId="0"/>
      <p:bldP spid="69" grpId="0" animBg="1"/>
      <p:bldP spid="70" grpId="0" animBg="1"/>
      <p:bldP spid="71" grpId="0"/>
      <p:bldP spid="72" grpId="0" animBg="1"/>
      <p:bldP spid="73" grpId="0"/>
      <p:bldP spid="74" grpId="0" animBg="1"/>
      <p:bldP spid="75" grpId="0"/>
      <p:bldP spid="77" grpId="0"/>
      <p:bldP spid="79" grpId="0" animBg="1"/>
      <p:bldP spid="80" grpId="0"/>
      <p:bldP spid="82" grpId="0" animBg="1"/>
      <p:bldP spid="83" grpId="0"/>
      <p:bldP spid="85" grpId="0"/>
      <p:bldP spid="87" grpId="0" animBg="1"/>
      <p:bldP spid="88" grpId="0"/>
      <p:bldP spid="89" grpId="0" animBg="1"/>
      <p:bldP spid="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04A51C-4F0E-4703-9D45-CD21EA9DE6E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- DEFINITIONS AND THEOREMS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A6AB1D-6D0D-4F59-89CE-2B90E0252B10}"/>
              </a:ext>
            </a:extLst>
          </p:cNvPr>
          <p:cNvSpPr txBox="1"/>
          <p:nvPr/>
        </p:nvSpPr>
        <p:spPr>
          <a:xfrm>
            <a:off x="320842" y="882316"/>
            <a:ext cx="112134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i="1" dirty="0">
                <a:solidFill>
                  <a:srgbClr val="000000"/>
                </a:solidFill>
              </a:rPr>
              <a:t>DEFINITION:</a:t>
            </a:r>
            <a:r>
              <a:rPr lang="en-GB" dirty="0">
                <a:solidFill>
                  <a:srgbClr val="000000"/>
                </a:solidFill>
              </a:rPr>
              <a:t> An RM Rp is considered perfect for a POMDP Po with respect to a labelling function </a:t>
            </a:r>
            <a:r>
              <a:rPr lang="en-GB" i="1" dirty="0">
                <a:solidFill>
                  <a:srgbClr val="000000"/>
                </a:solidFill>
              </a:rPr>
              <a:t>L</a:t>
            </a:r>
            <a:r>
              <a:rPr lang="en-GB" dirty="0">
                <a:solidFill>
                  <a:srgbClr val="000000"/>
                </a:solidFill>
              </a:rPr>
              <a:t> if and only if for every trace generated by any policy over Po, the following holds:</a:t>
            </a:r>
          </a:p>
          <a:p>
            <a:pPr algn="just"/>
            <a:endParaRPr lang="en-GB" dirty="0">
              <a:solidFill>
                <a:srgbClr val="000000"/>
              </a:solidFill>
            </a:endParaRPr>
          </a:p>
          <a:p>
            <a:pPr algn="just"/>
            <a:endParaRPr lang="en-GB" dirty="0">
              <a:solidFill>
                <a:srgbClr val="000000"/>
              </a:solidFill>
            </a:endParaRPr>
          </a:p>
          <a:p>
            <a:pPr algn="just"/>
            <a:endParaRPr lang="en-GB" dirty="0">
              <a:solidFill>
                <a:srgbClr val="000000"/>
              </a:solidFill>
            </a:endParaRPr>
          </a:p>
          <a:p>
            <a:pPr algn="just"/>
            <a:endParaRPr lang="en-GB" dirty="0">
              <a:solidFill>
                <a:srgbClr val="000000"/>
              </a:solidFill>
            </a:endParaRPr>
          </a:p>
          <a:p>
            <a:pPr algn="just"/>
            <a:endParaRPr lang="en-GB" dirty="0">
              <a:solidFill>
                <a:srgbClr val="000000"/>
              </a:solidFill>
            </a:endParaRPr>
          </a:p>
          <a:p>
            <a:pPr algn="just"/>
            <a:endParaRPr lang="en-GB" dirty="0">
              <a:solidFill>
                <a:srgbClr val="000000"/>
              </a:solidFill>
            </a:endParaRPr>
          </a:p>
          <a:p>
            <a:pPr algn="just"/>
            <a:endParaRPr lang="en-GB" dirty="0">
              <a:solidFill>
                <a:srgbClr val="000000"/>
              </a:solidFill>
            </a:endParaRPr>
          </a:p>
          <a:p>
            <a:pPr algn="just"/>
            <a:r>
              <a:rPr lang="en-GB" i="1" dirty="0">
                <a:solidFill>
                  <a:srgbClr val="000000"/>
                </a:solidFill>
              </a:rPr>
              <a:t>THEOREM: </a:t>
            </a:r>
            <a:r>
              <a:rPr lang="en-GB" dirty="0">
                <a:solidFill>
                  <a:srgbClr val="000000"/>
                </a:solidFill>
              </a:rPr>
              <a:t>Given any POMDP Po with a finite reachable belief space, there will always exists at least one perfect RM Rp for Po with respect to some labelling function L.</a:t>
            </a:r>
          </a:p>
          <a:p>
            <a:pPr algn="just"/>
            <a:endParaRPr lang="en-GB" dirty="0">
              <a:solidFill>
                <a:srgbClr val="000000"/>
              </a:solidFill>
            </a:endParaRPr>
          </a:p>
          <a:p>
            <a:pPr algn="just"/>
            <a:endParaRPr lang="en-GB" dirty="0">
              <a:solidFill>
                <a:srgbClr val="000000"/>
              </a:solidFill>
            </a:endParaRPr>
          </a:p>
          <a:p>
            <a:pPr algn="just"/>
            <a:endParaRPr lang="en-GB" dirty="0">
              <a:solidFill>
                <a:srgbClr val="000000"/>
              </a:solidFill>
            </a:endParaRPr>
          </a:p>
          <a:p>
            <a:pPr algn="just"/>
            <a:r>
              <a:rPr lang="en-GB" i="1" dirty="0">
                <a:solidFill>
                  <a:srgbClr val="000000"/>
                </a:solidFill>
              </a:rPr>
              <a:t>THEOREM: </a:t>
            </a:r>
            <a:r>
              <a:rPr lang="en-GB" dirty="0">
                <a:solidFill>
                  <a:srgbClr val="000000"/>
                </a:solidFill>
              </a:rPr>
              <a:t>Let Rp be a perfect RM for a POMDP PO </a:t>
            </a:r>
            <a:r>
              <a:rPr lang="en-GB" dirty="0" err="1">
                <a:solidFill>
                  <a:srgbClr val="000000"/>
                </a:solidFill>
              </a:rPr>
              <a:t>w.r.t.</a:t>
            </a:r>
            <a:r>
              <a:rPr lang="en-GB" dirty="0">
                <a:solidFill>
                  <a:srgbClr val="000000"/>
                </a:solidFill>
              </a:rPr>
              <a:t> a labelling function L, then any optimal policy for Rp </a:t>
            </a:r>
            <a:r>
              <a:rPr lang="en-GB" dirty="0" err="1">
                <a:solidFill>
                  <a:srgbClr val="000000"/>
                </a:solidFill>
              </a:rPr>
              <a:t>w.r.t.</a:t>
            </a:r>
            <a:r>
              <a:rPr lang="en-GB" dirty="0">
                <a:solidFill>
                  <a:srgbClr val="000000"/>
                </a:solidFill>
              </a:rPr>
              <a:t> the environmental reward is also optimal for Po.</a:t>
            </a:r>
            <a:endParaRPr lang="it-IT" dirty="0">
              <a:solidFill>
                <a:srgbClr val="000000"/>
              </a:solidFill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7C21A15D-8ED6-48B7-B931-9F79BB3FC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44" y="2194072"/>
            <a:ext cx="5188027" cy="35040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7C3E5C90-3923-47A1-B6DD-23854C9C7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739" y="1786287"/>
            <a:ext cx="6180350" cy="35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37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04A51C-4F0E-4703-9D45-CD21EA9DE6E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- LEARNING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A6AB1D-6D0D-4F59-89CE-2B90E0252B10}"/>
              </a:ext>
            </a:extLst>
          </p:cNvPr>
          <p:cNvSpPr txBox="1"/>
          <p:nvPr/>
        </p:nvSpPr>
        <p:spPr>
          <a:xfrm>
            <a:off x="320842" y="882316"/>
            <a:ext cx="11213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Learning a perfect RM from traces, assuming one exists </a:t>
            </a:r>
            <a:r>
              <a:rPr lang="en-US" dirty="0" err="1">
                <a:solidFill>
                  <a:srgbClr val="000000"/>
                </a:solidFill>
              </a:rPr>
              <a:t>w.r.t.</a:t>
            </a:r>
            <a:r>
              <a:rPr lang="en-US" dirty="0">
                <a:solidFill>
                  <a:srgbClr val="000000"/>
                </a:solidFill>
              </a:rPr>
              <a:t> the given labelling function </a:t>
            </a:r>
            <a:r>
              <a:rPr lang="en-US" i="1" dirty="0">
                <a:solidFill>
                  <a:srgbClr val="000000"/>
                </a:solidFill>
              </a:rPr>
              <a:t>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i="1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One solution can be to fit a predictive model for the previously probability and picking the RM that makes better predictions but it’s very expensive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Alternative that focuses on a necessary condition for a perfect RM: the RM must predict what is possible and impossible in the environment at the abstract level</a:t>
            </a:r>
          </a:p>
        </p:txBody>
      </p:sp>
    </p:spTree>
    <p:extLst>
      <p:ext uri="{BB962C8B-B14F-4D97-AF65-F5344CB8AC3E}">
        <p14:creationId xmlns:p14="http://schemas.microsoft.com/office/powerpoint/2010/main" val="293032809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14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B9A5A4-DC57-439A-9470-CE8C4CF570A3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-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685A1BF-7117-4DDA-B560-4D08604F16DF}"/>
                  </a:ext>
                </a:extLst>
              </p:cNvPr>
              <p:cNvSpPr txBox="1"/>
              <p:nvPr/>
            </p:nvSpPr>
            <p:spPr>
              <a:xfrm>
                <a:off x="340243" y="899741"/>
                <a:ext cx="12191998" cy="378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rgbClr val="000000"/>
                        </a:solidFill>
                      </a:rPr>
                      <m:t>𝑇</m:t>
                    </m:r>
                    <m:r>
                      <a:rPr lang="it-IT" i="0">
                        <a:solidFill>
                          <a:srgbClr val="000000"/>
                        </a:solidFill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>
                            <a:solidFill>
                              <a:srgbClr val="000000"/>
                            </a:solidFill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rgbClr val="000000"/>
                                </a:solidFill>
                              </a:rPr>
                              <m:t>𝑇</m:t>
                            </m:r>
                          </m:e>
                          <m:sub>
                            <m:r>
                              <a:rPr lang="it-IT" i="0">
                                <a:solidFill>
                                  <a:srgbClr val="000000"/>
                                </a:solidFill>
                              </a:rPr>
                              <m:t>0</m:t>
                            </m:r>
                          </m:sub>
                        </m:sSub>
                        <m:r>
                          <a:rPr lang="it-IT" i="0">
                            <a:solidFill>
                              <a:srgbClr val="000000"/>
                            </a:solidFill>
                          </a:rPr>
                          <m:t>,…,</m:t>
                        </m:r>
                        <m:sSub>
                          <m:sSubPr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rgbClr val="000000"/>
                                </a:solidFill>
                              </a:rPr>
                              <m:t>𝑇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rgbClr val="000000"/>
                                </a:solidFill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solidFill>
                          <a:srgbClr val="000000"/>
                        </a:solidFill>
                      </a:rPr>
                      <m:t>    </m:t>
                    </m:r>
                    <m:r>
                      <a:rPr lang="it-IT" b="0" i="1" smtClean="0">
                        <a:solidFill>
                          <a:srgbClr val="000000"/>
                        </a:solidFill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be a set of </a:t>
                </a:r>
                <a:r>
                  <a:rPr lang="it-IT" dirty="0" err="1">
                    <a:solidFill>
                      <a:srgbClr val="000000"/>
                    </a:solidFill>
                  </a:rPr>
                  <a:t>traces</a:t>
                </a:r>
                <a:r>
                  <a:rPr lang="it-IT" dirty="0">
                    <a:solidFill>
                      <a:srgbClr val="000000"/>
                    </a:solidFill>
                  </a:rPr>
                  <a:t> with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rgbClr val="000000"/>
                    </a:solidFill>
                  </a:rPr>
                  <a:t>Look for an RM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i="1" dirty="0">
                            <a:solidFill>
                              <a:srgbClr val="000000"/>
                            </a:solidFill>
                          </a:rPr>
                        </m:ctrlPr>
                      </m:d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</a:rPr>
                          <m:t>𝑈</m:t>
                        </m:r>
                        <m:r>
                          <a:rPr lang="it-IT" dirty="0">
                            <a:solidFill>
                              <a:srgbClr val="000000"/>
                            </a:solidFill>
                          </a:rPr>
                          <m:t>,</m:t>
                        </m:r>
                        <m:sSub>
                          <m:sSubPr>
                            <m:ctrlPr>
                              <a:rPr lang="it-IT" i="1" dirty="0">
                                <a:solidFill>
                                  <a:srgbClr val="000000"/>
                                </a:solidFill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</a:rPr>
                              <m:t>𝑢</m:t>
                            </m:r>
                          </m:e>
                          <m:sub>
                            <m:r>
                              <a:rPr lang="it-IT" dirty="0">
                                <a:solidFill>
                                  <a:srgbClr val="000000"/>
                                </a:solidFill>
                              </a:rPr>
                              <m:t>0</m:t>
                            </m:r>
                          </m:sub>
                        </m:sSub>
                        <m:r>
                          <a:rPr lang="it-IT" dirty="0">
                            <a:solidFill>
                              <a:srgbClr val="000000"/>
                            </a:solidFill>
                          </a:rPr>
                          <m:t>,</m:t>
                        </m:r>
                        <m:sSub>
                          <m:sSubPr>
                            <m:ctrlPr>
                              <a:rPr lang="it-IT" i="1" dirty="0">
                                <a:solidFill>
                                  <a:srgbClr val="000000"/>
                                </a:solidFill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</a:rPr>
                              <m:t>𝛿</m:t>
                            </m:r>
                          </m:e>
                          <m:sub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</a:rPr>
                              <m:t>𝑢</m:t>
                            </m:r>
                          </m:sub>
                        </m:sSub>
                        <m:r>
                          <a:rPr lang="it-IT" dirty="0">
                            <a:solidFill>
                              <a:srgbClr val="000000"/>
                            </a:solidFill>
                          </a:rPr>
                          <m:t>,</m:t>
                        </m:r>
                        <m:sSub>
                          <m:sSubPr>
                            <m:ctrlPr>
                              <a:rPr lang="it-IT" i="1" dirty="0">
                                <a:solidFill>
                                  <a:srgbClr val="000000"/>
                                </a:solidFill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</a:rPr>
                              <m:t>𝛿</m:t>
                            </m:r>
                          </m:e>
                          <m:sub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 </a:t>
                </a:r>
                <a:r>
                  <a:rPr lang="it-IT" dirty="0" err="1">
                    <a:solidFill>
                      <a:srgbClr val="000000"/>
                    </a:solidFill>
                  </a:rPr>
                  <a:t>that</a:t>
                </a:r>
                <a:r>
                  <a:rPr lang="it-IT" dirty="0">
                    <a:solidFill>
                      <a:srgbClr val="000000"/>
                    </a:solidFill>
                  </a:rPr>
                  <a:t> </a:t>
                </a:r>
                <a:r>
                  <a:rPr lang="it-IT" dirty="0" err="1">
                    <a:solidFill>
                      <a:srgbClr val="000000"/>
                    </a:solidFill>
                  </a:rPr>
                  <a:t>predicts</a:t>
                </a:r>
                <a:r>
                  <a:rPr lang="it-IT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rgbClr val="000000"/>
                        </a:solidFill>
                      </a:rPr>
                      <m:t>𝐿</m:t>
                    </m:r>
                    <m:d>
                      <m:dPr>
                        <m:ctrlPr>
                          <a:rPr lang="it-IT" i="1" dirty="0">
                            <a:solidFill>
                              <a:srgbClr val="000000"/>
                            </a:solidFill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dirty="0">
                                <a:solidFill>
                                  <a:srgbClr val="000000"/>
                                </a:solidFill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</a:rPr>
                              <m:t>𝑒</m:t>
                            </m:r>
                          </m:e>
                          <m:sub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</a:rPr>
                              <m:t>𝑖</m:t>
                            </m:r>
                            <m:r>
                              <a:rPr lang="it-IT" dirty="0">
                                <a:solidFill>
                                  <a:srgbClr val="000000"/>
                                </a:solidFill>
                              </a:rPr>
                              <m:t>,</m:t>
                            </m:r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</a:rPr>
                              <m:t>𝑡</m:t>
                            </m:r>
                            <m:r>
                              <a:rPr lang="it-IT" dirty="0">
                                <a:solidFill>
                                  <a:srgbClr val="000000"/>
                                </a:solidFill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rgbClr val="000000"/>
                        </a:solidFill>
                      </a:rPr>
                      <m:t>𝐿</m:t>
                    </m:r>
                    <m:d>
                      <m:dPr>
                        <m:ctrlPr>
                          <a:rPr lang="it-IT" i="1" dirty="0">
                            <a:solidFill>
                              <a:srgbClr val="000000"/>
                            </a:solidFill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dirty="0">
                                <a:solidFill>
                                  <a:srgbClr val="000000"/>
                                </a:solidFill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</a:rPr>
                              <m:t>𝑒</m:t>
                            </m:r>
                          </m:e>
                          <m:sub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</a:rPr>
                              <m:t>𝑖</m:t>
                            </m:r>
                            <m:r>
                              <a:rPr lang="it-IT" dirty="0">
                                <a:solidFill>
                                  <a:srgbClr val="000000"/>
                                </a:solidFill>
                              </a:rPr>
                              <m:t>,</m:t>
                            </m:r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</a:rPr>
                          <m:t>𝑥</m:t>
                        </m:r>
                      </m:e>
                      <m:sub>
                        <m:r>
                          <a:rPr lang="it-IT" i="1" dirty="0">
                            <a:solidFill>
                              <a:srgbClr val="000000"/>
                            </a:solidFill>
                          </a:rPr>
                          <m:t>𝑖</m:t>
                        </m:r>
                        <m:r>
                          <a:rPr lang="it-IT" dirty="0">
                            <a:solidFill>
                              <a:srgbClr val="000000"/>
                            </a:solidFill>
                          </a:rPr>
                          <m:t>,</m:t>
                        </m:r>
                        <m:r>
                          <a:rPr lang="it-IT" i="1" dirty="0">
                            <a:solidFill>
                              <a:srgbClr val="000000"/>
                            </a:solidFill>
                          </a:rPr>
                          <m:t>𝑡</m:t>
                        </m:r>
                      </m:sub>
                    </m:sSub>
                  </m:oMath>
                </a14:m>
                <a:endParaRPr lang="it-IT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rgbClr val="000000"/>
                    </a:solidFill>
                  </a:rPr>
                  <a:t>Model </a:t>
                </a:r>
                <a:r>
                  <a:rPr lang="it-IT" dirty="0" err="1">
                    <a:solidFill>
                      <a:srgbClr val="000000"/>
                    </a:solidFill>
                  </a:rPr>
                  <a:t>parameters</a:t>
                </a:r>
                <a:r>
                  <a:rPr lang="it-IT" dirty="0">
                    <a:solidFill>
                      <a:srgbClr val="000000"/>
                    </a:solidFill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rgbClr val="000000"/>
                    </a:solidFill>
                  </a:rPr>
                  <a:t>T (set of </a:t>
                </a:r>
                <a:r>
                  <a:rPr lang="it-IT" dirty="0" err="1">
                    <a:solidFill>
                      <a:srgbClr val="000000"/>
                    </a:solidFill>
                  </a:rPr>
                  <a:t>traces</a:t>
                </a:r>
                <a:r>
                  <a:rPr lang="it-IT" dirty="0">
                    <a:solidFill>
                      <a:srgbClr val="000000"/>
                    </a:solidFill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i="1" dirty="0">
                    <a:solidFill>
                      <a:srgbClr val="000000"/>
                    </a:solidFill>
                  </a:rPr>
                  <a:t>P </a:t>
                </a:r>
                <a:r>
                  <a:rPr lang="it-IT" dirty="0">
                    <a:solidFill>
                      <a:srgbClr val="000000"/>
                    </a:solidFill>
                  </a:rPr>
                  <a:t>(set of </a:t>
                </a:r>
                <a:r>
                  <a:rPr lang="it-IT" dirty="0" err="1">
                    <a:solidFill>
                      <a:srgbClr val="000000"/>
                    </a:solidFill>
                  </a:rPr>
                  <a:t>propositiobal</a:t>
                </a:r>
                <a:r>
                  <a:rPr lang="it-IT" dirty="0">
                    <a:solidFill>
                      <a:srgbClr val="000000"/>
                    </a:solidFill>
                  </a:rPr>
                  <a:t> symbols)</a:t>
                </a:r>
                <a:endParaRPr lang="it-IT" i="1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i="1" dirty="0">
                    <a:solidFill>
                      <a:srgbClr val="000000"/>
                    </a:solidFill>
                  </a:rPr>
                  <a:t>L </a:t>
                </a:r>
                <a:r>
                  <a:rPr lang="it-IT" dirty="0">
                    <a:solidFill>
                      <a:srgbClr val="000000"/>
                    </a:solidFill>
                  </a:rPr>
                  <a:t>(</a:t>
                </a:r>
                <a:r>
                  <a:rPr lang="it-IT" dirty="0" err="1">
                    <a:solidFill>
                      <a:srgbClr val="000000"/>
                    </a:solidFill>
                  </a:rPr>
                  <a:t>labelling</a:t>
                </a:r>
                <a:r>
                  <a:rPr lang="it-IT" dirty="0">
                    <a:solidFill>
                      <a:srgbClr val="000000"/>
                    </a:solidFill>
                  </a:rPr>
                  <a:t> </a:t>
                </a:r>
                <a:r>
                  <a:rPr lang="it-IT" dirty="0" err="1">
                    <a:solidFill>
                      <a:srgbClr val="000000"/>
                    </a:solidFill>
                  </a:rPr>
                  <a:t>function</a:t>
                </a:r>
                <a:r>
                  <a:rPr lang="it-IT" dirty="0">
                    <a:solidFill>
                      <a:srgbClr val="000000"/>
                    </a:solidFill>
                  </a:rPr>
                  <a:t>)</a:t>
                </a:r>
                <a:endParaRPr lang="it-IT" i="1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dirty="0">
                            <a:solidFill>
                              <a:srgbClr val="000000"/>
                            </a:solidFill>
                          </a:rPr>
                          <m:t>max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 (maximum </a:t>
                </a:r>
                <a:r>
                  <a:rPr lang="it-IT" dirty="0" err="1">
                    <a:solidFill>
                      <a:srgbClr val="000000"/>
                    </a:solidFill>
                  </a:rPr>
                  <a:t>number</a:t>
                </a:r>
                <a:r>
                  <a:rPr lang="it-IT" dirty="0">
                    <a:solidFill>
                      <a:srgbClr val="000000"/>
                    </a:solidFill>
                  </a:rPr>
                  <a:t> of </a:t>
                </a:r>
                <a:r>
                  <a:rPr lang="it-IT" dirty="0" err="1">
                    <a:solidFill>
                      <a:srgbClr val="000000"/>
                    </a:solidFill>
                  </a:rPr>
                  <a:t>states</a:t>
                </a:r>
                <a:r>
                  <a:rPr lang="it-IT" dirty="0">
                    <a:solidFill>
                      <a:srgbClr val="000000"/>
                    </a:solidFill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</a:rPr>
                      <m:t>𝐼</m:t>
                    </m:r>
                    <m:r>
                      <a:rPr lang="en-US">
                        <a:solidFill>
                          <a:srgbClr val="000000"/>
                        </a:solidFill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000000"/>
                            </a:solidFill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0000"/>
                            </a:solidFill>
                          </a:rPr>
                          <m:t>0,…,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</a:rPr>
                          <m:t>𝑛</m:t>
                        </m:r>
                      </m:e>
                    </m:d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 (</a:t>
                </a:r>
                <a:r>
                  <a:rPr lang="en-US" dirty="0">
                    <a:solidFill>
                      <a:srgbClr val="000000"/>
                    </a:solidFill>
                  </a:rPr>
                  <a:t>the index of the traces)</a:t>
                </a:r>
                <a:endParaRPr lang="it-IT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mtClean="0">
                        <a:solidFill>
                          <a:srgbClr val="000000"/>
                        </a:solidFill>
                      </a:rPr>
                      <m:t>T</m:t>
                    </m:r>
                    <m:r>
                      <a:rPr lang="it-IT" b="0" i="1" smtClean="0">
                        <a:solidFill>
                          <a:srgbClr val="000000"/>
                        </a:solidFill>
                      </a:rPr>
                      <m:t>𝑖</m:t>
                    </m:r>
                    <m:r>
                      <a:rPr lang="en-US">
                        <a:solidFill>
                          <a:srgbClr val="000000"/>
                        </a:solidFill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000000"/>
                            </a:solidFill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0000"/>
                            </a:solidFill>
                          </a:rPr>
                          <m:t>0,…,</m:t>
                        </m:r>
                        <m:r>
                          <a:rPr lang="it-IT" i="1">
                            <a:solidFill>
                              <a:srgbClr val="000000"/>
                            </a:solidFill>
                          </a:rPr>
                          <m:t>𝑡</m:t>
                        </m:r>
                        <m:r>
                          <a:rPr lang="it-IT" i="1" baseline="-25000">
                            <a:solidFill>
                              <a:srgbClr val="000000"/>
                            </a:solidFill>
                          </a:rPr>
                          <m:t>1</m:t>
                        </m:r>
                        <m:r>
                          <a:rPr lang="it-IT" i="1">
                            <a:solidFill>
                              <a:srgbClr val="000000"/>
                            </a:solidFill>
                          </a:rPr>
                          <m:t>−1</m:t>
                        </m:r>
                      </m:e>
                    </m:d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 (time steps of trace T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rgbClr val="000000"/>
                        </a:solidFill>
                      </a:rPr>
                      <m:t>𝑖</m:t>
                    </m:r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000000"/>
                            </a:solidFill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solidFill>
                              <a:srgbClr val="000000"/>
                            </a:solidFill>
                          </a:rPr>
                          <m:t>𝑢</m:t>
                        </m:r>
                        <m:r>
                          <a:rPr lang="it-IT">
                            <a:solidFill>
                              <a:srgbClr val="000000"/>
                            </a:solidFill>
                          </a:rPr>
                          <m:t>,</m:t>
                        </m:r>
                        <m:r>
                          <a:rPr lang="it-IT" i="1">
                            <a:solidFill>
                              <a:srgbClr val="000000"/>
                            </a:solidFill>
                          </a:rPr>
                          <m:t>𝑙</m:t>
                        </m:r>
                      </m:sub>
                    </m:sSub>
                    <m:r>
                      <a:rPr lang="it-IT" i="1">
                        <a:solidFill>
                          <a:srgbClr val="000000"/>
                        </a:solidFill>
                      </a:rPr>
                      <m:t> </m:t>
                    </m:r>
                    <m:r>
                      <a:rPr lang="it-IT" i="1">
                        <a:solidFill>
                          <a:srgbClr val="000000"/>
                        </a:solidFill>
                        <a:ea typeface="Cambria Math" panose="02040503050406030204" pitchFamily="18" charset="0"/>
                      </a:rPr>
                      <m:t>⊆</m:t>
                    </m:r>
                    <m:sSubSup>
                      <m:sSubSupPr>
                        <m:ctrlPr>
                          <a:rPr lang="it-IT" i="1">
                            <a:solidFill>
                              <a:srgbClr val="000000"/>
                            </a:solidFill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srgbClr val="000000"/>
                            </a:solidFill>
                          </a:rPr>
                          <m:t>2</m:t>
                        </m:r>
                      </m:e>
                      <m:sub/>
                      <m:sup>
                        <m:sSup>
                          <m:sSupPr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</a:rPr>
                            </m:ctrlPr>
                          </m:sSupPr>
                          <m:e>
                            <m:r>
                              <a:rPr lang="it-IT">
                                <a:solidFill>
                                  <a:srgbClr val="000000"/>
                                </a:solidFill>
                              </a:rPr>
                              <m:t>2</m:t>
                            </m:r>
                          </m:e>
                          <m:sup>
                            <m:r>
                              <a:rPr lang="it-IT" i="1">
                                <a:solidFill>
                                  <a:srgbClr val="000000"/>
                                </a:solidFill>
                              </a:rPr>
                              <m:t>𝑝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  (</a:t>
                </a:r>
                <a:r>
                  <a:rPr lang="en-US" dirty="0">
                    <a:solidFill>
                      <a:srgbClr val="000000"/>
                    </a:solidFill>
                  </a:rPr>
                  <a:t>set of all the next abstract observations seen from the RM state u and the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</a:rPr>
                  <a:t>                   abstract observations l at some point in T)</a:t>
                </a:r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685A1BF-7117-4DDA-B560-4D08604F1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3" y="899741"/>
                <a:ext cx="12191998" cy="3783985"/>
              </a:xfrm>
              <a:prstGeom prst="rect">
                <a:avLst/>
              </a:prstGeom>
              <a:blipFill>
                <a:blip r:embed="rId2"/>
                <a:stretch>
                  <a:fillRect l="-350" t="-968" b="-17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5B2680A-F093-4D2B-8C21-2E7B55456FD8}"/>
              </a:ext>
            </a:extLst>
          </p:cNvPr>
          <p:cNvSpPr txBox="1"/>
          <p:nvPr/>
        </p:nvSpPr>
        <p:spPr>
          <a:xfrm>
            <a:off x="6857700" y="3126383"/>
            <a:ext cx="195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it-IT" i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8272B85-5E1D-4F82-92F8-C866A66ED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06" y="965912"/>
            <a:ext cx="4040380" cy="277000"/>
          </a:xfrm>
          <a:prstGeom prst="rect">
            <a:avLst/>
          </a:prstGeom>
        </p:spPr>
      </p:pic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2E096C2-AFD9-4DEE-974B-BA7F86736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60" y="980343"/>
            <a:ext cx="1637016" cy="255059"/>
          </a:xfrm>
          <a:prstGeom prst="rect">
            <a:avLst/>
          </a:prstGeom>
        </p:spPr>
      </p:pic>
      <p:pic>
        <p:nvPicPr>
          <p:cNvPr id="37" name="Immagine 3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407CD85-0EF5-4B18-90EA-39BB630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100" b="16248"/>
          <a:stretch/>
        </p:blipFill>
        <p:spPr>
          <a:xfrm>
            <a:off x="1150292" y="2371354"/>
            <a:ext cx="227546" cy="213616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C43F9526-DD0D-4CD9-8762-9948BD64FD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677" b="-62893"/>
          <a:stretch/>
        </p:blipFill>
        <p:spPr>
          <a:xfrm>
            <a:off x="5347867" y="3738016"/>
            <a:ext cx="255491" cy="45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148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14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B9A5A4-DC57-439A-9470-CE8C4CF570A3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LRM OPTIMIZATION PROBLEM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9E276C2-21E5-4CA6-89F7-64E453559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136" y="4168193"/>
            <a:ext cx="8620989" cy="841227"/>
          </a:xfrm>
          <a:prstGeom prst="rect">
            <a:avLst/>
          </a:prstGeom>
        </p:spPr>
      </p:pic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D25E082-D291-48D8-B9D4-6E4A47D1D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89" y="1656621"/>
            <a:ext cx="9930837" cy="255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24028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16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95E6C2-F2A4-4936-A5FA-995E8E034A6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– SIMULTANEOUS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3EEBD3F-E382-40C1-B0CA-E5B081AAFF44}"/>
                  </a:ext>
                </a:extLst>
              </p:cNvPr>
              <p:cNvSpPr txBox="1"/>
              <p:nvPr/>
            </p:nvSpPr>
            <p:spPr>
              <a:xfrm>
                <a:off x="-17778" y="523220"/>
                <a:ext cx="12292127" cy="4994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In </a:t>
                </a:r>
                <a:r>
                  <a:rPr lang="it-IT" sz="1600" dirty="0" err="1"/>
                  <a:t>order</a:t>
                </a:r>
                <a:r>
                  <a:rPr lang="it-IT" sz="1600" dirty="0"/>
                  <a:t> to </a:t>
                </a:r>
                <a:r>
                  <a:rPr lang="it-IT" sz="1600" dirty="0" err="1"/>
                  <a:t>learn</a:t>
                </a:r>
                <a:r>
                  <a:rPr lang="it-IT" sz="1600" dirty="0"/>
                  <a:t> </a:t>
                </a:r>
                <a:r>
                  <a:rPr lang="it-IT" sz="1600" dirty="0" err="1"/>
                  <a:t>both</a:t>
                </a:r>
                <a:r>
                  <a:rPr lang="it-IT" sz="1600" dirty="0"/>
                  <a:t> an RM and a policy:</a:t>
                </a:r>
              </a:p>
              <a:p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 err="1"/>
                  <a:t>Collect</a:t>
                </a:r>
                <a:r>
                  <a:rPr lang="it-IT" sz="1600" dirty="0"/>
                  <a:t> a training set of </a:t>
                </a:r>
                <a:r>
                  <a:rPr lang="it-IT" sz="1600" dirty="0" err="1"/>
                  <a:t>traces</a:t>
                </a:r>
                <a:r>
                  <a:rPr lang="it-IT" sz="1600" dirty="0"/>
                  <a:t> </a:t>
                </a:r>
                <a:r>
                  <a:rPr lang="it-IT" sz="1600" i="1" dirty="0"/>
                  <a:t>T </a:t>
                </a:r>
                <a:r>
                  <a:rPr lang="it-IT" sz="1600" dirty="0" err="1"/>
                  <a:t>generated</a:t>
                </a:r>
                <a:r>
                  <a:rPr lang="it-IT" sz="1600" dirty="0"/>
                  <a:t> by a policy </a:t>
                </a:r>
                <a:r>
                  <a:rPr lang="it-IT" sz="1600" dirty="0" err="1"/>
                  <a:t>during</a:t>
                </a:r>
                <a:r>
                  <a:rPr lang="it-IT" sz="1600" dirty="0"/>
                  <a:t> </a:t>
                </a:r>
                <a:r>
                  <a:rPr lang="it-IT" sz="1600" i="1" dirty="0" err="1"/>
                  <a:t>t</a:t>
                </a:r>
                <a:r>
                  <a:rPr lang="it-IT" sz="1600" i="1" baseline="-25000" dirty="0" err="1"/>
                  <a:t>w</a:t>
                </a:r>
                <a:r>
                  <a:rPr lang="it-IT" sz="1600" i="1" baseline="-25000" dirty="0"/>
                  <a:t> </a:t>
                </a:r>
                <a:r>
                  <a:rPr lang="it-IT" sz="1600" i="1" dirty="0"/>
                  <a:t>‘</a:t>
                </a:r>
                <a:r>
                  <a:rPr lang="it-IT" sz="1600" i="1" dirty="0" err="1"/>
                  <a:t>warmup</a:t>
                </a:r>
                <a:r>
                  <a:rPr lang="it-IT" sz="1600" i="1" dirty="0"/>
                  <a:t>’ steps.</a:t>
                </a: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/>
                  <a:t>Use T to </a:t>
                </a:r>
                <a:r>
                  <a:rPr lang="it-IT" sz="1600" dirty="0" err="1"/>
                  <a:t>find</a:t>
                </a:r>
                <a:r>
                  <a:rPr lang="it-IT" sz="1600" dirty="0"/>
                  <a:t> an </a:t>
                </a:r>
                <a:r>
                  <a:rPr lang="it-IT" sz="1600" dirty="0" err="1"/>
                  <a:t>initial</a:t>
                </a:r>
                <a:r>
                  <a:rPr lang="it-IT" sz="1600" dirty="0"/>
                  <a:t> RM </a:t>
                </a:r>
                <a:r>
                  <a:rPr lang="it-IT" sz="1600" dirty="0" err="1"/>
                  <a:t>using</a:t>
                </a:r>
                <a:r>
                  <a:rPr lang="it-IT" sz="1600" dirty="0"/>
                  <a:t> tabu </a:t>
                </a:r>
                <a:r>
                  <a:rPr lang="it-IT" sz="1600" dirty="0" err="1"/>
                  <a:t>search</a:t>
                </a:r>
                <a:r>
                  <a:rPr lang="it-IT" sz="16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 err="1"/>
                  <a:t>Initialize</a:t>
                </a:r>
                <a:r>
                  <a:rPr lang="it-IT" sz="1600" dirty="0"/>
                  <a:t> policy </a:t>
                </a:r>
                <a14:m>
                  <m:oMath xmlns:m="http://schemas.openxmlformats.org/officeDocument/2006/math">
                    <m:r>
                      <a:rPr lang="el-GR" sz="16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sz="1600" dirty="0"/>
                  <a:t>, set the </a:t>
                </a:r>
                <a:r>
                  <a:rPr lang="it-IT" sz="1600" dirty="0" err="1"/>
                  <a:t>initial</a:t>
                </a:r>
                <a:r>
                  <a:rPr lang="it-IT" sz="1600" dirty="0"/>
                  <a:t> state of RM to </a:t>
                </a:r>
                <a:r>
                  <a:rPr lang="it-IT" sz="1600" i="1" dirty="0"/>
                  <a:t>u</a:t>
                </a:r>
                <a:r>
                  <a:rPr lang="it-IT" sz="1600" i="1" baseline="-25000" dirty="0"/>
                  <a:t>0</a:t>
                </a:r>
                <a:r>
                  <a:rPr lang="it-IT" sz="1600" dirty="0"/>
                  <a:t> and set the </a:t>
                </a:r>
                <a:r>
                  <a:rPr lang="it-IT" sz="1600" dirty="0" err="1"/>
                  <a:t>current</a:t>
                </a:r>
                <a:r>
                  <a:rPr lang="it-IT" sz="1600" dirty="0"/>
                  <a:t> label for the </a:t>
                </a:r>
                <a:r>
                  <a:rPr lang="it-IT" sz="1600" dirty="0" err="1"/>
                  <a:t>initial</a:t>
                </a:r>
                <a:r>
                  <a:rPr lang="it-IT" sz="1600" dirty="0"/>
                  <a:t> </a:t>
                </a:r>
                <a:r>
                  <a:rPr lang="it-IT" sz="1600" dirty="0" err="1"/>
                  <a:t>observation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0" smtClean="0">
                            <a:latin typeface="Cambria Math" panose="02040503050406030204" pitchFamily="18" charset="0"/>
                          </a:rPr>
                          <m:t>∅,∅,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 err="1"/>
                  <a:t>Repeat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until</a:t>
                </a:r>
                <a:r>
                  <a:rPr lang="it-IT" sz="1600" dirty="0"/>
                  <a:t> </a:t>
                </a:r>
                <a:r>
                  <a:rPr lang="it-IT" sz="1600" dirty="0" err="1"/>
                  <a:t>convergence</a:t>
                </a:r>
                <a:r>
                  <a:rPr lang="it-IT" sz="1600" dirty="0"/>
                  <a:t>:</a:t>
                </a:r>
              </a:p>
              <a:p>
                <a:endParaRPr lang="it-IT" sz="1600" dirty="0"/>
              </a:p>
              <a:p>
                <a:r>
                  <a:rPr lang="it-IT" sz="1600" dirty="0"/>
                  <a:t>	4.1  Select action </a:t>
                </a:r>
                <a:r>
                  <a:rPr lang="it-IT" sz="1600" i="1" dirty="0"/>
                  <a:t>a</a:t>
                </a:r>
                <a:r>
                  <a:rPr lang="it-IT" sz="1600" dirty="0"/>
                  <a:t> following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it-IT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it-IT" sz="1600" dirty="0"/>
              </a:p>
              <a:p>
                <a:r>
                  <a:rPr lang="it-IT" sz="1600" dirty="0"/>
                  <a:t>	</a:t>
                </a:r>
              </a:p>
              <a:p>
                <a:r>
                  <a:rPr lang="it-IT" sz="1600" dirty="0"/>
                  <a:t>	4.2  Get </a:t>
                </a:r>
                <a:r>
                  <a:rPr lang="it-IT" sz="1600" dirty="0" err="1"/>
                  <a:t>observation</a:t>
                </a:r>
                <a:r>
                  <a:rPr lang="it-IT" sz="1600" dirty="0"/>
                  <a:t> </a:t>
                </a:r>
                <a:r>
                  <a:rPr lang="it-IT" sz="1600" i="1" dirty="0"/>
                  <a:t>o’</a:t>
                </a:r>
                <a:r>
                  <a:rPr lang="it-IT" sz="1600" dirty="0"/>
                  <a:t> and </a:t>
                </a:r>
                <a:r>
                  <a:rPr lang="it-IT" sz="1600" dirty="0" err="1"/>
                  <a:t>reward</a:t>
                </a:r>
                <a:r>
                  <a:rPr lang="it-IT" sz="1600" dirty="0"/>
                  <a:t> </a:t>
                </a:r>
                <a:r>
                  <a:rPr lang="it-IT" sz="1600" i="1" dirty="0"/>
                  <a:t>r</a:t>
                </a:r>
              </a:p>
              <a:p>
                <a:endParaRPr lang="it-IT" sz="1600" i="1" dirty="0"/>
              </a:p>
              <a:p>
                <a:r>
                  <a:rPr lang="it-IT" sz="1600" i="1" dirty="0"/>
                  <a:t>	</a:t>
                </a:r>
                <a:r>
                  <a:rPr lang="it-IT" sz="1600" dirty="0"/>
                  <a:t>4.3  Update the RM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p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it-IT" sz="1600" i="1" dirty="0"/>
              </a:p>
              <a:p>
                <a:endParaRPr lang="it-IT" sz="1600" i="1" dirty="0"/>
              </a:p>
              <a:p>
                <a:r>
                  <a:rPr lang="it-IT" sz="1600" i="1" dirty="0"/>
                  <a:t>	</a:t>
                </a:r>
                <a:r>
                  <a:rPr lang="it-IT" sz="1600" dirty="0"/>
                  <a:t>4.4  Update </a:t>
                </a:r>
                <a14:m>
                  <m:oMath xmlns:m="http://schemas.openxmlformats.org/officeDocument/2006/math">
                    <m:r>
                      <a:rPr lang="el-GR" sz="16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sz="1600" dirty="0"/>
                  <a:t> by </a:t>
                </a:r>
                <a:r>
                  <a:rPr lang="it-IT" sz="1600" dirty="0" err="1"/>
                  <a:t>using</a:t>
                </a:r>
                <a:r>
                  <a:rPr lang="it-IT" sz="1600" dirty="0"/>
                  <a:t> the last </a:t>
                </a:r>
                <a:r>
                  <a:rPr lang="it-IT" sz="1600" dirty="0" err="1"/>
                  <a:t>experience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p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it-IT" sz="1600" i="1" dirty="0"/>
              </a:p>
              <a:p>
                <a:endParaRPr lang="it-IT" sz="1600" i="1" dirty="0"/>
              </a:p>
              <a:p>
                <a:r>
                  <a:rPr lang="it-IT" sz="1600" dirty="0"/>
                  <a:t>5. </a:t>
                </a:r>
                <a:r>
                  <a:rPr lang="it-IT" sz="1600" dirty="0" err="1"/>
                  <a:t>If</a:t>
                </a:r>
                <a:r>
                  <a:rPr lang="it-IT" sz="1600" dirty="0"/>
                  <a:t> in </a:t>
                </a:r>
                <a:r>
                  <a:rPr lang="it-IT" sz="1600" dirty="0" err="1"/>
                  <a:t>any</a:t>
                </a:r>
                <a:r>
                  <a:rPr lang="it-IT" sz="1600" dirty="0"/>
                  <a:t> step of 4 </a:t>
                </a:r>
                <a:r>
                  <a:rPr lang="it-IT" sz="1600" dirty="0" err="1"/>
                  <a:t>there</a:t>
                </a:r>
                <a:r>
                  <a:rPr lang="it-IT" sz="1600" dirty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an </a:t>
                </a:r>
                <a:r>
                  <a:rPr lang="it-IT" sz="1600" dirty="0" err="1"/>
                  <a:t>evidence</a:t>
                </a:r>
                <a:r>
                  <a:rPr lang="it-IT" sz="1600" dirty="0"/>
                  <a:t> </a:t>
                </a:r>
                <a:r>
                  <a:rPr lang="it-IT" sz="1600" dirty="0" err="1"/>
                  <a:t>that</a:t>
                </a:r>
                <a:r>
                  <a:rPr lang="it-IT" sz="1600" dirty="0"/>
                  <a:t> the </a:t>
                </a:r>
                <a:r>
                  <a:rPr lang="it-IT" sz="1600" dirty="0" err="1"/>
                  <a:t>current</a:t>
                </a:r>
                <a:r>
                  <a:rPr lang="it-IT" sz="1600" dirty="0"/>
                  <a:t> RM </a:t>
                </a:r>
                <a:r>
                  <a:rPr lang="it-IT" sz="1600" dirty="0" err="1"/>
                  <a:t>might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not</a:t>
                </a:r>
                <a:r>
                  <a:rPr lang="it-IT" sz="1600" dirty="0"/>
                  <a:t> be the best one, a new one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learned</a:t>
                </a:r>
                <a:r>
                  <a:rPr lang="it-IT" sz="1600" dirty="0"/>
                  <a:t>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3EEBD3F-E382-40C1-B0CA-E5B081AAF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778" y="523220"/>
                <a:ext cx="12292127" cy="4994829"/>
              </a:xfrm>
              <a:prstGeom prst="rect">
                <a:avLst/>
              </a:prstGeom>
              <a:blipFill>
                <a:blip r:embed="rId2"/>
                <a:stretch>
                  <a:fillRect l="-248" t="-366" b="-7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1007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0CD4A8-E7CE-460D-A0C3-744EE0C1F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9388"/>
            <a:ext cx="11105322" cy="4114800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What</a:t>
            </a:r>
            <a:r>
              <a:rPr lang="it-IT" dirty="0"/>
              <a:t> can be an </a:t>
            </a:r>
            <a:r>
              <a:rPr lang="it-IT" dirty="0" err="1"/>
              <a:t>evidence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 new RM must be </a:t>
            </a:r>
            <a:r>
              <a:rPr lang="it-IT" dirty="0" err="1"/>
              <a:t>learned</a:t>
            </a:r>
            <a:r>
              <a:rPr lang="it-IT" dirty="0"/>
              <a:t>?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RM </a:t>
            </a:r>
            <a:r>
              <a:rPr lang="it-IT" i="1" dirty="0"/>
              <a:t>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selected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abstract </a:t>
            </a:r>
            <a:r>
              <a:rPr lang="it-IT" dirty="0" err="1"/>
              <a:t>observation</a:t>
            </a:r>
            <a:r>
              <a:rPr lang="it-IT" dirty="0"/>
              <a:t> </a:t>
            </a:r>
            <a:r>
              <a:rPr lang="it-IT" i="1" dirty="0"/>
              <a:t>l’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in </a:t>
            </a:r>
            <a:r>
              <a:rPr lang="it-IT" i="1" dirty="0" err="1"/>
              <a:t>N</a:t>
            </a:r>
            <a:r>
              <a:rPr lang="it-IT" i="1" baseline="-25000" dirty="0" err="1"/>
              <a:t>u,l</a:t>
            </a:r>
            <a:r>
              <a:rPr lang="it-IT" i="1" dirty="0"/>
              <a:t> </a:t>
            </a:r>
            <a:r>
              <a:rPr lang="it-IT" dirty="0" err="1"/>
              <a:t>then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trace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 the size of </a:t>
            </a:r>
            <a:r>
              <a:rPr lang="it-IT" i="1" dirty="0" err="1"/>
              <a:t>N</a:t>
            </a:r>
            <a:r>
              <a:rPr lang="it-IT" i="1" baseline="-25000" dirty="0" err="1"/>
              <a:t>u,l</a:t>
            </a:r>
            <a:r>
              <a:rPr lang="it-IT" i="1" dirty="0"/>
              <a:t> </a:t>
            </a:r>
            <a:r>
              <a:rPr lang="it-IT" dirty="0"/>
              <a:t>and the cost of </a:t>
            </a:r>
            <a:r>
              <a:rPr lang="it-IT" i="1" dirty="0"/>
              <a:t>R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So the trace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add</a:t>
            </a:r>
            <a:r>
              <a:rPr lang="it-IT" dirty="0"/>
              <a:t> to </a:t>
            </a:r>
            <a:r>
              <a:rPr lang="it-IT" i="1" dirty="0"/>
              <a:t>T</a:t>
            </a:r>
            <a:r>
              <a:rPr lang="it-IT" dirty="0"/>
              <a:t> and a new RM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Tabu </a:t>
            </a:r>
            <a:r>
              <a:rPr lang="it-IT" dirty="0" err="1"/>
              <a:t>search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the new RM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i="1" dirty="0"/>
              <a:t>R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a new policy must be </a:t>
            </a:r>
            <a:r>
              <a:rPr lang="it-IT" dirty="0" err="1"/>
              <a:t>learned</a:t>
            </a:r>
            <a:r>
              <a:rPr lang="it-IT" dirty="0"/>
              <a:t> for scratch.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1947B3-9699-42EA-BEA5-065765D2D3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8B9F3DE6-08BB-41CD-8FF9-6398F6C3E606}" type="slidenum">
              <a:rPr lang="it-IT" altLang="it-IT" smtClean="0"/>
              <a:pPr/>
              <a:t>18</a:t>
            </a:fld>
            <a:endParaRPr lang="it-IT" alt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369D4F3-6638-4EEF-B2AC-D7401AEEEA6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– LEARNING A NEW RM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28E3F16-BD96-4F58-B816-CAE9FF88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330" y="1192696"/>
            <a:ext cx="4005898" cy="63983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2C27B0B-1740-4F9C-9751-7AF5EC534ACE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10" name="Segnaposto numero diapositiva 3">
            <a:extLst>
              <a:ext uri="{FF2B5EF4-FFF2-40B4-BE49-F238E27FC236}">
                <a16:creationId xmlns:a16="http://schemas.microsoft.com/office/drawing/2014/main" id="{CCF7BB65-8EC1-4E0A-A0A5-66F9FEED1344}"/>
              </a:ext>
            </a:extLst>
          </p:cNvPr>
          <p:cNvSpPr txBox="1">
            <a:spLocks/>
          </p:cNvSpPr>
          <p:nvPr/>
        </p:nvSpPr>
        <p:spPr bwMode="auto">
          <a:xfrm>
            <a:off x="1225886" y="6096000"/>
            <a:ext cx="3710354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r" defTabSz="914400" rtl="0" eaLnBrk="0" latinLnBrk="0" hangingPunct="0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FFFFFF"/>
                </a:solidFill>
              </a:rPr>
              <a:t>Learning Reward Machines for Partially Observable Reinforcement Learning</a:t>
            </a:r>
            <a:endParaRPr lang="en-US" sz="10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5654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E53ECA-E586-4428-A3DF-FC8FEE91AD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8B9F3DE6-08BB-41CD-8FF9-6398F6C3E606}" type="slidenum">
              <a:rPr lang="it-IT" altLang="it-IT" smtClean="0"/>
              <a:pPr/>
              <a:t>19</a:t>
            </a:fld>
            <a:endParaRPr lang="it-IT" alt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A5B755-23EA-4268-BA2C-D5D08C9347FB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– DQRM UNDER PARTIAL OBSERVABILITY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43FA16B-228D-4D61-A470-3759990D5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9387"/>
            <a:ext cx="11105322" cy="570361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An </a:t>
            </a:r>
            <a:r>
              <a:rPr lang="it-IT" dirty="0" err="1"/>
              <a:t>experience</a:t>
            </a:r>
            <a:r>
              <a:rPr lang="it-IT" dirty="0"/>
              <a:t> e=(</a:t>
            </a:r>
            <a:r>
              <a:rPr lang="it-IT" i="1" dirty="0" err="1"/>
              <a:t>o,a,o</a:t>
            </a:r>
            <a:r>
              <a:rPr lang="it-IT" i="1" dirty="0"/>
              <a:t>’) </a:t>
            </a:r>
            <a:r>
              <a:rPr lang="it-IT" dirty="0"/>
              <a:t>can be more or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likely</a:t>
            </a:r>
            <a:r>
              <a:rPr lang="it-IT" dirty="0"/>
              <a:t> </a:t>
            </a:r>
            <a:r>
              <a:rPr lang="it-IT" dirty="0" err="1"/>
              <a:t>depending</a:t>
            </a:r>
            <a:r>
              <a:rPr lang="it-IT" dirty="0"/>
              <a:t> on the RM state </a:t>
            </a:r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experience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collected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Update q</a:t>
            </a:r>
            <a:r>
              <a:rPr lang="it-IT" baseline="-25000" dirty="0"/>
              <a:t>u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i="1" dirty="0"/>
              <a:t>(</a:t>
            </a:r>
            <a:r>
              <a:rPr lang="it-IT" i="1" dirty="0" err="1"/>
              <a:t>o,a,o</a:t>
            </a:r>
            <a:r>
              <a:rPr lang="it-IT" i="1" dirty="0"/>
              <a:t>’) </a:t>
            </a:r>
            <a:r>
              <a:rPr lang="it-IT" dirty="0" err="1"/>
              <a:t>if</a:t>
            </a:r>
            <a:r>
              <a:rPr lang="it-IT" dirty="0"/>
              <a:t> and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i="1" dirty="0"/>
              <a:t>L(</a:t>
            </a:r>
            <a:r>
              <a:rPr lang="it-IT" i="1" dirty="0" err="1"/>
              <a:t>o,a,o</a:t>
            </a:r>
            <a:r>
              <a:rPr lang="it-IT" i="1" dirty="0"/>
              <a:t>’) </a:t>
            </a:r>
            <a:r>
              <a:rPr lang="it-IT" dirty="0"/>
              <a:t>∈</a:t>
            </a:r>
            <a:r>
              <a:rPr lang="it-IT" i="1" dirty="0"/>
              <a:t> </a:t>
            </a:r>
            <a:r>
              <a:rPr lang="it-IT" i="1" dirty="0" err="1"/>
              <a:t>N</a:t>
            </a:r>
            <a:r>
              <a:rPr lang="it-IT" i="1" baseline="-25000" dirty="0" err="1"/>
              <a:t>u,l</a:t>
            </a:r>
            <a:r>
              <a:rPr lang="it-IT" i="1" dirty="0"/>
              <a:t> </a:t>
            </a:r>
            <a:r>
              <a:rPr lang="it-IT" dirty="0"/>
              <a:t>with </a:t>
            </a:r>
            <a:r>
              <a:rPr lang="it-IT" i="1" dirty="0"/>
              <a:t>l</a:t>
            </a:r>
            <a:r>
              <a:rPr lang="it-IT" dirty="0"/>
              <a:t> abstract </a:t>
            </a:r>
            <a:r>
              <a:rPr lang="it-IT" dirty="0" err="1"/>
              <a:t>observation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i="1" dirty="0"/>
              <a:t>e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8" name="Segnaposto numero diapositiva 3">
            <a:extLst>
              <a:ext uri="{FF2B5EF4-FFF2-40B4-BE49-F238E27FC236}">
                <a16:creationId xmlns:a16="http://schemas.microsoft.com/office/drawing/2014/main" id="{1CCAA6B7-6DDF-475F-9AAB-15F577BDDDFD}"/>
              </a:ext>
            </a:extLst>
          </p:cNvPr>
          <p:cNvSpPr txBox="1">
            <a:spLocks/>
          </p:cNvSpPr>
          <p:nvPr/>
        </p:nvSpPr>
        <p:spPr bwMode="auto">
          <a:xfrm>
            <a:off x="1225886" y="6096000"/>
            <a:ext cx="3710354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r" defTabSz="914400" rtl="0" eaLnBrk="0" latinLnBrk="0" hangingPunct="0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FFFFFF"/>
                </a:solidFill>
              </a:rPr>
              <a:t>Learning Reward Machines for Partially Observable Reinforcement Learning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A174B84-5403-4CA2-8FCF-01994D4D1BB8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F3199CF-87E9-4D26-B287-F6A12F20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7" y="1586798"/>
            <a:ext cx="51530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800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DFE061-20DE-4F8D-B956-6B8BF28A49D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/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Markovian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Decision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Process</a:t>
                </a:r>
                <a:r>
                  <a:rPr lang="it-IT" sz="1400" dirty="0"/>
                  <a:t> (MDP) </a:t>
                </a:r>
                <a:r>
                  <a:rPr lang="it-IT" sz="1400" dirty="0" err="1"/>
                  <a:t>assumption</a:t>
                </a:r>
                <a:r>
                  <a:rPr lang="it-IT" sz="1400" dirty="0"/>
                  <a:t>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blipFill>
                <a:blip r:embed="rId2"/>
                <a:stretch>
                  <a:fillRect l="-279"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orologio, fotografia, filo, pensile&#10;&#10;Descrizione generata automaticamente">
            <a:extLst>
              <a:ext uri="{FF2B5EF4-FFF2-40B4-BE49-F238E27FC236}">
                <a16:creationId xmlns:a16="http://schemas.microsoft.com/office/drawing/2014/main" id="{B9F1FC2B-D206-40D2-A7FA-D9179F1C4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32" y="1912191"/>
            <a:ext cx="5437336" cy="211824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7D93E1-1924-419C-BA38-451E117BB123}"/>
              </a:ext>
            </a:extLst>
          </p:cNvPr>
          <p:cNvSpPr txBox="1"/>
          <p:nvPr/>
        </p:nvSpPr>
        <p:spPr>
          <a:xfrm>
            <a:off x="1" y="847254"/>
            <a:ext cx="122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SETTING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0C88EF3-A9E2-457F-8E63-BD691E15D0B7}"/>
              </a:ext>
            </a:extLst>
          </p:cNvPr>
          <p:cNvSpPr txBox="1"/>
          <p:nvPr/>
        </p:nvSpPr>
        <p:spPr>
          <a:xfrm>
            <a:off x="-7858" y="2687734"/>
            <a:ext cx="129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/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Optimal</a:t>
                </a:r>
                <a:r>
                  <a:rPr lang="it-IT" sz="1400" dirty="0"/>
                  <a:t> policy: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it-IT" i="0" baseline="3000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/>
                  <a:t>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blipFill>
                <a:blip r:embed="rId4"/>
                <a:stretch>
                  <a:fillRect l="-412" t="-120000" b="-19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35FAA0-7FFF-41C8-AD1C-856A6D92348D}"/>
              </a:ext>
            </a:extLst>
          </p:cNvPr>
          <p:cNvSpPr txBox="1"/>
          <p:nvPr/>
        </p:nvSpPr>
        <p:spPr>
          <a:xfrm>
            <a:off x="1805" y="1796168"/>
            <a:ext cx="122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PROBLEM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8A67CF-32E2-48C6-A2C8-7F8EF8EBB73D}"/>
              </a:ext>
            </a:extLst>
          </p:cNvPr>
          <p:cNvSpPr txBox="1"/>
          <p:nvPr/>
        </p:nvSpPr>
        <p:spPr>
          <a:xfrm>
            <a:off x="-7858" y="2108041"/>
            <a:ext cx="635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Maximize the future expected discounted reward for every state in S</a:t>
            </a:r>
            <a:endParaRPr lang="it-IT" sz="1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17F59B1-B9A2-4964-BFDF-94759F18CA1C}"/>
              </a:ext>
            </a:extLst>
          </p:cNvPr>
          <p:cNvSpPr txBox="1"/>
          <p:nvPr/>
        </p:nvSpPr>
        <p:spPr>
          <a:xfrm>
            <a:off x="-23426" y="3492734"/>
            <a:ext cx="158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ALGHORITMS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8E13A9-95BC-4E5D-A5D7-7995B5F3FEB7}"/>
              </a:ext>
            </a:extLst>
          </p:cNvPr>
          <p:cNvSpPr txBox="1"/>
          <p:nvPr/>
        </p:nvSpPr>
        <p:spPr>
          <a:xfrm>
            <a:off x="-23426" y="3806716"/>
            <a:ext cx="290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Q-Learning, SARSA, A3C, PPO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2B06D9C-8F86-4953-9766-5BA759EC1C64}"/>
              </a:ext>
            </a:extLst>
          </p:cNvPr>
          <p:cNvSpPr/>
          <p:nvPr/>
        </p:nvSpPr>
        <p:spPr>
          <a:xfrm>
            <a:off x="-23426" y="4652951"/>
            <a:ext cx="4155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/>
              <a:t>RL </a:t>
            </a:r>
            <a:r>
              <a:rPr lang="it-IT" sz="1400" dirty="0" err="1"/>
              <a:t>algorithms</a:t>
            </a:r>
            <a:r>
              <a:rPr lang="it-IT" sz="1400" dirty="0"/>
              <a:t> </a:t>
            </a:r>
            <a:r>
              <a:rPr lang="it-IT" sz="1400" dirty="0" err="1"/>
              <a:t>combined</a:t>
            </a:r>
            <a:r>
              <a:rPr lang="it-IT" sz="1400" dirty="0"/>
              <a:t> with DL </a:t>
            </a:r>
            <a:r>
              <a:rPr lang="it-IT" sz="1400" dirty="0" err="1"/>
              <a:t>principles</a:t>
            </a:r>
            <a:r>
              <a:rPr lang="it-IT" sz="1400" dirty="0"/>
              <a:t>.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99F686-3C2F-49E5-BEAD-A7459173FB1B}"/>
              </a:ext>
            </a:extLst>
          </p:cNvPr>
          <p:cNvSpPr txBox="1"/>
          <p:nvPr/>
        </p:nvSpPr>
        <p:spPr>
          <a:xfrm>
            <a:off x="-23426" y="4372753"/>
            <a:ext cx="3710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DEEP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61401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11" grpId="0"/>
      <p:bldP spid="13" grpId="0"/>
      <p:bldP spid="14" grpId="0"/>
      <p:bldP spid="15" grpId="0"/>
      <p:bldP spid="16" grpId="0"/>
      <p:bldP spid="9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477D246-D5A3-413A-B2AE-70C23B00879D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EVALUTION</a:t>
            </a:r>
          </a:p>
        </p:txBody>
      </p:sp>
      <p:pic>
        <p:nvPicPr>
          <p:cNvPr id="3" name="Immagine 2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0B74F782-C1E3-4B0D-8DF4-16A33B35C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49481"/>
            <a:ext cx="7421732" cy="1894116"/>
          </a:xfrm>
          <a:prstGeom prst="rect">
            <a:avLst/>
          </a:prstGeom>
        </p:spPr>
      </p:pic>
      <p:pic>
        <p:nvPicPr>
          <p:cNvPr id="9" name="Immagine 8" descr="Immagine che contiene screenshot, computer, portatile, sedendo&#10;&#10;Descrizione generata automaticamente">
            <a:extLst>
              <a:ext uri="{FF2B5EF4-FFF2-40B4-BE49-F238E27FC236}">
                <a16:creationId xmlns:a16="http://schemas.microsoft.com/office/drawing/2014/main" id="{A2E7FE5A-DE3D-4232-90AD-8622F5784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40" y="3597534"/>
            <a:ext cx="7255759" cy="241098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EA176F-03FE-4A68-BD3F-6CF73780944F}"/>
              </a:ext>
            </a:extLst>
          </p:cNvPr>
          <p:cNvSpPr txBox="1"/>
          <p:nvPr/>
        </p:nvSpPr>
        <p:spPr>
          <a:xfrm>
            <a:off x="7865616" y="958788"/>
            <a:ext cx="41902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Stochastic</a:t>
            </a:r>
            <a:r>
              <a:rPr lang="it-IT" sz="1400" dirty="0"/>
              <a:t> </a:t>
            </a:r>
            <a:r>
              <a:rPr lang="it-IT" sz="1400" dirty="0" err="1"/>
              <a:t>partially</a:t>
            </a:r>
            <a:r>
              <a:rPr lang="it-IT" sz="1400" dirty="0"/>
              <a:t> </a:t>
            </a:r>
            <a:r>
              <a:rPr lang="it-IT" sz="1400" dirty="0" err="1"/>
              <a:t>observable</a:t>
            </a:r>
            <a:r>
              <a:rPr lang="it-IT" sz="1400" dirty="0"/>
              <a:t> domains.</a:t>
            </a:r>
          </a:p>
          <a:p>
            <a:endParaRPr lang="it-IT" sz="1400" dirty="0"/>
          </a:p>
          <a:p>
            <a:r>
              <a:rPr lang="it-IT" sz="1400" dirty="0" err="1"/>
              <a:t>Tested</a:t>
            </a:r>
            <a:r>
              <a:rPr lang="it-IT" sz="1400" dirty="0"/>
              <a:t> </a:t>
            </a:r>
            <a:r>
              <a:rPr lang="it-IT" sz="1400" dirty="0" err="1"/>
              <a:t>two</a:t>
            </a:r>
            <a:r>
              <a:rPr lang="it-IT" sz="1400" dirty="0"/>
              <a:t> </a:t>
            </a:r>
            <a:r>
              <a:rPr lang="it-IT" sz="1400" dirty="0" err="1"/>
              <a:t>versions</a:t>
            </a:r>
            <a:r>
              <a:rPr lang="it-IT" sz="1400" dirty="0"/>
              <a:t> of LRM:</a:t>
            </a:r>
          </a:p>
          <a:p>
            <a:endParaRPr lang="it-IT" sz="1400" dirty="0"/>
          </a:p>
          <a:p>
            <a:r>
              <a:rPr lang="it-IT" sz="1400" dirty="0"/>
              <a:t>  -  LRM + DDQN</a:t>
            </a:r>
          </a:p>
          <a:p>
            <a:r>
              <a:rPr lang="it-IT" sz="1400" dirty="0"/>
              <a:t>  -  LRM + DQRM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31BE5C-B799-4EAA-8825-DDC75A1FCB03}"/>
              </a:ext>
            </a:extLst>
          </p:cNvPr>
          <p:cNvSpPr txBox="1"/>
          <p:nvPr/>
        </p:nvSpPr>
        <p:spPr>
          <a:xfrm>
            <a:off x="0" y="4110528"/>
            <a:ext cx="52200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Cumulative </a:t>
            </a:r>
            <a:r>
              <a:rPr lang="it-IT" sz="1400" dirty="0" err="1"/>
              <a:t>reward</a:t>
            </a:r>
            <a:r>
              <a:rPr lang="it-IT" sz="1400" dirty="0"/>
              <a:t> </a:t>
            </a:r>
            <a:r>
              <a:rPr lang="it-IT" sz="1400" dirty="0" err="1"/>
              <a:t>every</a:t>
            </a:r>
            <a:r>
              <a:rPr lang="it-IT" sz="1400" dirty="0"/>
              <a:t> 10,000 training steps.</a:t>
            </a:r>
          </a:p>
          <a:p>
            <a:endParaRPr lang="it-IT" sz="1400" dirty="0"/>
          </a:p>
          <a:p>
            <a:r>
              <a:rPr lang="it-IT" sz="1400" dirty="0" err="1"/>
              <a:t>Median</a:t>
            </a:r>
            <a:r>
              <a:rPr lang="it-IT" sz="1400" dirty="0"/>
              <a:t> of 30 training </a:t>
            </a:r>
            <a:r>
              <a:rPr lang="it-IT" sz="1400" dirty="0" err="1"/>
              <a:t>runs</a:t>
            </a:r>
            <a:r>
              <a:rPr lang="it-IT" sz="1400" dirty="0"/>
              <a:t> per domain. </a:t>
            </a:r>
          </a:p>
          <a:p>
            <a:endParaRPr lang="it-IT" sz="1400" dirty="0"/>
          </a:p>
          <a:p>
            <a:r>
              <a:rPr lang="it-IT" sz="1400" dirty="0"/>
              <a:t>The LRM </a:t>
            </a:r>
            <a:r>
              <a:rPr lang="it-IT" sz="1400" dirty="0" err="1"/>
              <a:t>versions</a:t>
            </a:r>
            <a:r>
              <a:rPr lang="it-IT" sz="1400" dirty="0"/>
              <a:t> </a:t>
            </a:r>
            <a:r>
              <a:rPr lang="it-IT" sz="1400" dirty="0" err="1"/>
              <a:t>outperform</a:t>
            </a:r>
            <a:r>
              <a:rPr lang="it-IT" sz="1400" dirty="0"/>
              <a:t> </a:t>
            </a:r>
            <a:r>
              <a:rPr lang="it-IT" sz="1400" dirty="0" err="1"/>
              <a:t>every</a:t>
            </a:r>
            <a:r>
              <a:rPr lang="it-IT" sz="1400" dirty="0"/>
              <a:t> baseline.</a:t>
            </a:r>
          </a:p>
          <a:p>
            <a:endParaRPr lang="it-IT" sz="1400" dirty="0"/>
          </a:p>
          <a:p>
            <a:r>
              <a:rPr lang="it-IT" sz="1400" dirty="0"/>
              <a:t>LRM-DQRM </a:t>
            </a:r>
            <a:r>
              <a:rPr lang="it-IT" sz="1400" dirty="0" err="1"/>
              <a:t>faster</a:t>
            </a:r>
            <a:r>
              <a:rPr lang="it-IT" sz="1400" dirty="0"/>
              <a:t> </a:t>
            </a:r>
            <a:r>
              <a:rPr lang="it-IT" sz="1400" dirty="0" err="1"/>
              <a:t>but</a:t>
            </a:r>
            <a:r>
              <a:rPr lang="it-IT" sz="1400" dirty="0"/>
              <a:t> more </a:t>
            </a:r>
            <a:r>
              <a:rPr lang="it-IT" sz="1400" dirty="0" err="1"/>
              <a:t>unstable</a:t>
            </a:r>
            <a:r>
              <a:rPr lang="it-IT" sz="1400" dirty="0"/>
              <a:t> </a:t>
            </a:r>
            <a:r>
              <a:rPr lang="it-IT" sz="1400" dirty="0" err="1"/>
              <a:t>than</a:t>
            </a:r>
            <a:r>
              <a:rPr lang="it-IT" sz="1400" dirty="0"/>
              <a:t> LRM-DDQN.</a:t>
            </a:r>
          </a:p>
        </p:txBody>
      </p:sp>
    </p:spTree>
    <p:extLst>
      <p:ext uri="{BB962C8B-B14F-4D97-AF65-F5344CB8AC3E}">
        <p14:creationId xmlns:p14="http://schemas.microsoft.com/office/powerpoint/2010/main" val="801761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18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3D0CA5-60FA-447F-85B8-CFD2BFDA6896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ADVANTAGES AND LIMITATIONS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2B6FBE2-9841-4C09-A5C9-3694747B7F11}"/>
              </a:ext>
            </a:extLst>
          </p:cNvPr>
          <p:cNvSpPr txBox="1"/>
          <p:nvPr/>
        </p:nvSpPr>
        <p:spPr>
          <a:xfrm>
            <a:off x="-17244" y="1271587"/>
            <a:ext cx="122092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err="1"/>
              <a:t>RMs</a:t>
            </a:r>
            <a:r>
              <a:rPr lang="it-IT" dirty="0"/>
              <a:t> </a:t>
            </a:r>
            <a:r>
              <a:rPr lang="it-IT" dirty="0" err="1"/>
              <a:t>proved</a:t>
            </a:r>
            <a:r>
              <a:rPr lang="it-IT" dirty="0"/>
              <a:t> to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predict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and </a:t>
            </a:r>
            <a:r>
              <a:rPr lang="it-IT" dirty="0" err="1"/>
              <a:t>impossible</a:t>
            </a:r>
            <a:r>
              <a:rPr lang="it-IT" dirty="0"/>
              <a:t> future </a:t>
            </a:r>
            <a:r>
              <a:rPr lang="it-IT" dirty="0" err="1"/>
              <a:t>observations</a:t>
            </a:r>
            <a:r>
              <a:rPr lang="it-IT" dirty="0"/>
              <a:t>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Defining</a:t>
            </a:r>
            <a:r>
              <a:rPr lang="it-IT" dirty="0"/>
              <a:t> high-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properties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trivial</a:t>
            </a:r>
            <a:r>
              <a:rPr lang="it-IT" dirty="0"/>
              <a:t> for more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environments</a:t>
            </a:r>
            <a:r>
              <a:rPr lang="it-IT" dirty="0"/>
              <a:t>. 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Tabu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bottleneck</a:t>
            </a:r>
            <a:r>
              <a:rPr lang="it-IT" dirty="0"/>
              <a:t> of the </a:t>
            </a:r>
            <a:r>
              <a:rPr lang="it-IT" dirty="0" err="1"/>
              <a:t>entire</a:t>
            </a:r>
            <a:r>
              <a:rPr lang="it-IT" dirty="0"/>
              <a:t> procedure.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RMs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</a:t>
            </a:r>
            <a:r>
              <a:rPr lang="it-IT" dirty="0" err="1"/>
              <a:t>ignore</a:t>
            </a:r>
            <a:r>
              <a:rPr lang="it-IT" dirty="0"/>
              <a:t> (</a:t>
            </a:r>
            <a:r>
              <a:rPr lang="it-IT" dirty="0" err="1"/>
              <a:t>relevant</a:t>
            </a:r>
            <a:r>
              <a:rPr lang="it-IT" dirty="0"/>
              <a:t>) low-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informations</a:t>
            </a:r>
            <a:r>
              <a:rPr lang="it-IT" dirty="0"/>
              <a:t>. 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Unclear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to handle </a:t>
            </a:r>
            <a:r>
              <a:rPr lang="it-IT" dirty="0" err="1"/>
              <a:t>noise</a:t>
            </a:r>
            <a:r>
              <a:rPr lang="it-IT" dirty="0"/>
              <a:t> over the L detectors and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apply</a:t>
            </a:r>
            <a:r>
              <a:rPr lang="it-IT" dirty="0"/>
              <a:t> transfer learning from </a:t>
            </a:r>
            <a:r>
              <a:rPr lang="it-IT" dirty="0" err="1"/>
              <a:t>previously</a:t>
            </a:r>
            <a:r>
              <a:rPr lang="it-IT" dirty="0"/>
              <a:t> </a:t>
            </a:r>
            <a:r>
              <a:rPr lang="it-IT" dirty="0" err="1"/>
              <a:t>learned</a:t>
            </a:r>
            <a:r>
              <a:rPr lang="it-IT" dirty="0"/>
              <a:t> policies </a:t>
            </a:r>
            <a:r>
              <a:rPr lang="it-IT" dirty="0" err="1"/>
              <a:t>when</a:t>
            </a:r>
            <a:r>
              <a:rPr lang="it-IT" dirty="0"/>
              <a:t> a new RM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learned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71566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3899F92-92B6-4A5C-ADF0-73959A2D01C8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800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52546C7-562E-43CC-8D94-BF7144184684}"/>
              </a:ext>
            </a:extLst>
          </p:cNvPr>
          <p:cNvSpPr txBox="1"/>
          <p:nvPr/>
        </p:nvSpPr>
        <p:spPr>
          <a:xfrm>
            <a:off x="0" y="4319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LIMITATIONS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4571639-CA86-4CB1-A4CC-85E9DB55C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227" y="609600"/>
            <a:ext cx="1675010" cy="349257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669A652-6E2B-444C-9501-C750C4D04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004" y="609600"/>
            <a:ext cx="2616778" cy="3695315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63FB80C0-9484-43BC-A179-E18F3A020DC0}"/>
              </a:ext>
            </a:extLst>
          </p:cNvPr>
          <p:cNvSpPr txBox="1">
            <a:spLocks/>
          </p:cNvSpPr>
          <p:nvPr/>
        </p:nvSpPr>
        <p:spPr bwMode="auto">
          <a:xfrm>
            <a:off x="-17244" y="580638"/>
            <a:ext cx="6566983" cy="572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  <a:cs typeface="ＭＳ Ｐゴシック" pitchFamily="-112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it-IT" kern="0" dirty="0" err="1"/>
              <a:t>Given</a:t>
            </a:r>
            <a:r>
              <a:rPr lang="it-IT" kern="0" dirty="0"/>
              <a:t>		       a </a:t>
            </a:r>
            <a:r>
              <a:rPr lang="it-IT" kern="0" dirty="0" err="1"/>
              <a:t>perfect</a:t>
            </a:r>
            <a:r>
              <a:rPr lang="it-IT" kern="0" dirty="0"/>
              <a:t> RM </a:t>
            </a:r>
            <a:r>
              <a:rPr lang="it-IT" kern="0" dirty="0" err="1"/>
              <a:t>is</a:t>
            </a:r>
            <a:r>
              <a:rPr lang="it-IT" kern="0" dirty="0"/>
              <a:t> </a:t>
            </a:r>
            <a:r>
              <a:rPr lang="it-IT" kern="0" dirty="0" err="1"/>
              <a:t>very</a:t>
            </a:r>
            <a:r>
              <a:rPr lang="it-IT" kern="0" dirty="0"/>
              <a:t> </a:t>
            </a:r>
            <a:r>
              <a:rPr lang="it-IT" kern="0" dirty="0" err="1"/>
              <a:t>simple</a:t>
            </a:r>
            <a:r>
              <a:rPr lang="it-IT" kern="0" dirty="0"/>
              <a:t>.</a:t>
            </a:r>
          </a:p>
          <a:p>
            <a:pPr algn="l"/>
            <a:endParaRPr lang="it-IT" kern="0" dirty="0"/>
          </a:p>
          <a:p>
            <a:pPr algn="l"/>
            <a:r>
              <a:rPr lang="it-IT" kern="0" dirty="0"/>
              <a:t>LRM </a:t>
            </a:r>
            <a:r>
              <a:rPr lang="it-IT" kern="0" dirty="0" err="1"/>
              <a:t>might</a:t>
            </a:r>
            <a:r>
              <a:rPr lang="it-IT" kern="0" dirty="0"/>
              <a:t> </a:t>
            </a:r>
            <a:r>
              <a:rPr lang="it-IT" kern="0" dirty="0" err="1"/>
              <a:t>not</a:t>
            </a:r>
            <a:r>
              <a:rPr lang="it-IT" kern="0" dirty="0"/>
              <a:t> </a:t>
            </a:r>
            <a:r>
              <a:rPr lang="it-IT" kern="0" dirty="0" err="1"/>
              <a:t>find</a:t>
            </a:r>
            <a:r>
              <a:rPr lang="it-IT" kern="0" dirty="0"/>
              <a:t> </a:t>
            </a:r>
            <a:r>
              <a:rPr lang="it-IT" kern="0" dirty="0" err="1"/>
              <a:t>it</a:t>
            </a:r>
            <a:r>
              <a:rPr lang="it-IT" kern="0" dirty="0"/>
              <a:t> </a:t>
            </a:r>
            <a:r>
              <a:rPr lang="it-IT" kern="0" dirty="0" err="1"/>
              <a:t>because</a:t>
            </a:r>
            <a:r>
              <a:rPr lang="it-IT" kern="0" dirty="0"/>
              <a:t> the </a:t>
            </a:r>
            <a:r>
              <a:rPr lang="it-IT" kern="0" dirty="0" err="1"/>
              <a:t>button</a:t>
            </a:r>
            <a:r>
              <a:rPr lang="it-IT" kern="0" dirty="0"/>
              <a:t> </a:t>
            </a:r>
            <a:r>
              <a:rPr lang="it-IT" kern="0" dirty="0" err="1"/>
              <a:t>changes</a:t>
            </a:r>
            <a:r>
              <a:rPr lang="it-IT" kern="0" dirty="0"/>
              <a:t> </a:t>
            </a:r>
            <a:r>
              <a:rPr lang="it-IT" kern="0" dirty="0" err="1"/>
              <a:t>only</a:t>
            </a:r>
            <a:r>
              <a:rPr lang="it-IT" kern="0" dirty="0"/>
              <a:t> the low </a:t>
            </a:r>
            <a:r>
              <a:rPr lang="it-IT" kern="0" dirty="0" err="1"/>
              <a:t>level</a:t>
            </a:r>
            <a:r>
              <a:rPr lang="it-IT" kern="0" dirty="0"/>
              <a:t> </a:t>
            </a:r>
            <a:r>
              <a:rPr lang="it-IT" kern="0" dirty="0" err="1"/>
              <a:t>probability</a:t>
            </a:r>
            <a:r>
              <a:rPr lang="it-IT" kern="0" dirty="0"/>
              <a:t> and </a:t>
            </a:r>
            <a:r>
              <a:rPr lang="it-IT" kern="0" dirty="0" err="1"/>
              <a:t>nothing</a:t>
            </a:r>
            <a:r>
              <a:rPr lang="it-IT" kern="0" dirty="0"/>
              <a:t> on the abstract </a:t>
            </a:r>
            <a:r>
              <a:rPr lang="it-IT" kern="0" dirty="0" err="1"/>
              <a:t>level</a:t>
            </a:r>
            <a:r>
              <a:rPr lang="it-IT" kern="0" dirty="0"/>
              <a:t>.</a:t>
            </a:r>
          </a:p>
          <a:p>
            <a:pPr algn="l"/>
            <a:endParaRPr lang="it-IT" kern="0" dirty="0"/>
          </a:p>
          <a:p>
            <a:pPr algn="l"/>
            <a:r>
              <a:rPr lang="it-IT" kern="0" dirty="0"/>
              <a:t>The </a:t>
            </a:r>
            <a:r>
              <a:rPr lang="it-IT" kern="0" dirty="0" err="1"/>
              <a:t>heuristic</a:t>
            </a:r>
            <a:r>
              <a:rPr lang="it-IT" kern="0" dirty="0"/>
              <a:t> in QRM </a:t>
            </a:r>
            <a:r>
              <a:rPr lang="it-IT" kern="0" dirty="0" err="1"/>
              <a:t>would</a:t>
            </a:r>
            <a:r>
              <a:rPr lang="it-IT" kern="0" dirty="0"/>
              <a:t> </a:t>
            </a:r>
            <a:r>
              <a:rPr lang="it-IT" kern="0" dirty="0" err="1"/>
              <a:t>not</a:t>
            </a:r>
            <a:r>
              <a:rPr lang="it-IT" kern="0" dirty="0"/>
              <a:t> work </a:t>
            </a:r>
            <a:r>
              <a:rPr lang="it-IT" kern="0" dirty="0" err="1"/>
              <a:t>since</a:t>
            </a:r>
            <a:r>
              <a:rPr lang="it-IT" kern="0" dirty="0"/>
              <a:t> the </a:t>
            </a:r>
            <a:r>
              <a:rPr lang="it-IT" kern="0" dirty="0" err="1"/>
              <a:t>experience</a:t>
            </a:r>
            <a:r>
              <a:rPr lang="it-IT" kern="0" dirty="0"/>
              <a:t> with the force on </a:t>
            </a:r>
            <a:r>
              <a:rPr lang="it-IT" kern="0" dirty="0" err="1"/>
              <a:t>will</a:t>
            </a:r>
            <a:r>
              <a:rPr lang="it-IT" kern="0" dirty="0"/>
              <a:t> be </a:t>
            </a:r>
            <a:r>
              <a:rPr lang="it-IT" kern="0" dirty="0" err="1"/>
              <a:t>used</a:t>
            </a:r>
            <a:r>
              <a:rPr lang="it-IT" kern="0" dirty="0"/>
              <a:t> to </a:t>
            </a:r>
            <a:r>
              <a:rPr lang="it-IT" kern="0" dirty="0" err="1"/>
              <a:t>learn</a:t>
            </a:r>
            <a:r>
              <a:rPr lang="it-IT" kern="0" dirty="0"/>
              <a:t> a policy in </a:t>
            </a:r>
            <a:r>
              <a:rPr lang="it-IT" kern="0" dirty="0" err="1"/>
              <a:t>both</a:t>
            </a:r>
            <a:r>
              <a:rPr lang="it-IT" kern="0" dirty="0"/>
              <a:t> RM </a:t>
            </a:r>
            <a:r>
              <a:rPr lang="it-IT" kern="0" dirty="0" err="1"/>
              <a:t>states</a:t>
            </a:r>
            <a:r>
              <a:rPr lang="it-IT" kern="0" dirty="0"/>
              <a:t>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A39E45E-6133-41C2-AC0D-345D0A136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73" y="623828"/>
            <a:ext cx="15811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974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25834F89-D96A-4C5D-BE1B-B5C827F41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9658" y="1117890"/>
            <a:ext cx="6429955" cy="441007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3933916-7836-4DB1-BBA0-F553BA589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9658" y="1117890"/>
            <a:ext cx="6429955" cy="4410074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A15D59-8300-4C26-A564-D91F7DC1A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4251" y="911147"/>
            <a:ext cx="10079567" cy="4114800"/>
          </a:xfrm>
        </p:spPr>
        <p:txBody>
          <a:bodyPr/>
          <a:lstStyle/>
          <a:p>
            <a:r>
              <a:rPr lang="it-IT" dirty="0" err="1"/>
              <a:t>Waiter</a:t>
            </a:r>
            <a:r>
              <a:rPr lang="it-IT" dirty="0"/>
              <a:t> </a:t>
            </a:r>
            <a:r>
              <a:rPr lang="it-IT" dirty="0" err="1"/>
              <a:t>world:P</a:t>
            </a:r>
            <a:r>
              <a:rPr lang="it-IT" dirty="0"/>
              <a:t>=&lt;0,1,2,3,*,C,O&gt;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5E44DAD-1D9F-4DE5-A2EB-366F92939F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8B9F3DE6-08BB-41CD-8FF9-6398F6C3E606}" type="slidenum">
              <a:rPr lang="it-IT" altLang="it-IT" smtClean="0"/>
              <a:pPr/>
              <a:t>23</a:t>
            </a:fld>
            <a:endParaRPr lang="it-IT" alt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6C177F-BAD5-419D-91DF-D171E1B59029}"/>
              </a:ext>
            </a:extLst>
          </p:cNvPr>
          <p:cNvSpPr txBox="1"/>
          <p:nvPr/>
        </p:nvSpPr>
        <p:spPr>
          <a:xfrm>
            <a:off x="0" y="76751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EXPERIMENTS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0546F7F-AFA6-465B-B54B-63B8B4072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7997" y="1945072"/>
            <a:ext cx="3503675" cy="3576479"/>
          </a:xfrm>
          <a:prstGeom prst="rect">
            <a:avLst/>
          </a:prstGeom>
        </p:spPr>
      </p:pic>
      <p:sp>
        <p:nvSpPr>
          <p:cNvPr id="13" name="Segnaposto numero diapositiva 3">
            <a:extLst>
              <a:ext uri="{FF2B5EF4-FFF2-40B4-BE49-F238E27FC236}">
                <a16:creationId xmlns:a16="http://schemas.microsoft.com/office/drawing/2014/main" id="{13558AC7-CB70-4BF9-B382-9D6BA40DDD24}"/>
              </a:ext>
            </a:extLst>
          </p:cNvPr>
          <p:cNvSpPr txBox="1">
            <a:spLocks/>
          </p:cNvSpPr>
          <p:nvPr/>
        </p:nvSpPr>
        <p:spPr bwMode="auto">
          <a:xfrm>
            <a:off x="1225886" y="6096000"/>
            <a:ext cx="3710354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r" defTabSz="914400" rtl="0" eaLnBrk="0" latinLnBrk="0" hangingPunct="0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FFFFFF"/>
                </a:solidFill>
              </a:rPr>
              <a:t>Learning Reward Machines for Partially Observable Reinforcement Learning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53F1C39-A395-4927-B67F-9D42999EF9D6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4995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AC4233-FB2C-464C-8B68-506FD1F28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8B9F3DE6-08BB-41CD-8FF9-6398F6C3E606}" type="slidenum">
              <a:rPr lang="it-IT" altLang="it-IT" smtClean="0"/>
              <a:pPr/>
              <a:t>24</a:t>
            </a:fld>
            <a:endParaRPr lang="it-IT" alt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2C439F9-408C-49B0-BC88-F8911AFA8218}"/>
              </a:ext>
            </a:extLst>
          </p:cNvPr>
          <p:cNvSpPr txBox="1"/>
          <p:nvPr/>
        </p:nvSpPr>
        <p:spPr>
          <a:xfrm>
            <a:off x="0" y="76751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EXPERIMENTS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55740AD-DB5B-4DA8-8DF5-A9E88930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926" y="182107"/>
            <a:ext cx="8769927" cy="28013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0CB1721-CB22-4242-B8FD-53DDB28AF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1474" y="2862390"/>
            <a:ext cx="4875098" cy="323360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CB1927C-273A-4E40-888B-E2B2B4F6F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83415"/>
            <a:ext cx="6881473" cy="2801308"/>
          </a:xfrm>
          <a:prstGeom prst="rect">
            <a:avLst/>
          </a:prstGeom>
        </p:spPr>
      </p:pic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D759D57-A25C-41C6-B9E8-016FFB81D73E}"/>
              </a:ext>
            </a:extLst>
          </p:cNvPr>
          <p:cNvSpPr txBox="1">
            <a:spLocks/>
          </p:cNvSpPr>
          <p:nvPr/>
        </p:nvSpPr>
        <p:spPr bwMode="auto">
          <a:xfrm>
            <a:off x="1225886" y="6096000"/>
            <a:ext cx="3710354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r" defTabSz="914400" rtl="0" eaLnBrk="0" latinLnBrk="0" hangingPunct="0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FFFFFF"/>
                </a:solidFill>
              </a:rPr>
              <a:t>Learning Reward Machines for Partially Observable Reinforcement Learning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A323470-5B06-48B2-9AD0-98CFC23BFC2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0573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F4E04E-F9BC-40C2-9D4F-C05F3CB7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200"/>
            <a:ext cx="11707091" cy="4114800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work </a:t>
            </a:r>
            <a:r>
              <a:rPr lang="it-IT" dirty="0" err="1"/>
              <a:t>showed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RL agents can solve </a:t>
            </a:r>
            <a:r>
              <a:rPr lang="it-IT" dirty="0" err="1"/>
              <a:t>cognitively</a:t>
            </a:r>
            <a:r>
              <a:rPr lang="it-IT" dirty="0"/>
              <a:t> </a:t>
            </a:r>
            <a:r>
              <a:rPr lang="it-IT" dirty="0" err="1"/>
              <a:t>challenging</a:t>
            </a:r>
            <a:r>
              <a:rPr lang="it-IT" dirty="0"/>
              <a:t> </a:t>
            </a:r>
            <a:r>
              <a:rPr lang="it-IT" dirty="0" err="1"/>
              <a:t>partially</a:t>
            </a:r>
            <a:r>
              <a:rPr lang="it-IT" dirty="0"/>
              <a:t> </a:t>
            </a:r>
            <a:r>
              <a:rPr lang="it-IT" dirty="0" err="1"/>
              <a:t>observable</a:t>
            </a:r>
            <a:r>
              <a:rPr lang="it-IT" dirty="0"/>
              <a:t> tasks.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High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abstraction</a:t>
            </a:r>
            <a:r>
              <a:rPr lang="it-IT" dirty="0"/>
              <a:t> with RM and low-</a:t>
            </a:r>
            <a:r>
              <a:rPr lang="it-IT" dirty="0" err="1"/>
              <a:t>level</a:t>
            </a:r>
            <a:r>
              <a:rPr lang="it-IT" dirty="0"/>
              <a:t> policy </a:t>
            </a:r>
            <a:r>
              <a:rPr lang="it-IT" dirty="0" err="1"/>
              <a:t>using</a:t>
            </a:r>
            <a:r>
              <a:rPr lang="it-IT" dirty="0"/>
              <a:t>  deep RL.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The study </a:t>
            </a:r>
            <a:r>
              <a:rPr lang="it-IT" dirty="0" err="1"/>
              <a:t>showed</a:t>
            </a:r>
            <a:r>
              <a:rPr lang="it-IT" dirty="0"/>
              <a:t> some </a:t>
            </a:r>
            <a:r>
              <a:rPr lang="it-IT" dirty="0" err="1"/>
              <a:t>obstacles</a:t>
            </a:r>
            <a:r>
              <a:rPr lang="it-IT" dirty="0"/>
              <a:t> </a:t>
            </a:r>
            <a:r>
              <a:rPr lang="it-IT" dirty="0" err="1"/>
              <a:t>regarding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Abstraction</a:t>
            </a:r>
            <a:endParaRPr lang="it-IT" dirty="0"/>
          </a:p>
          <a:p>
            <a:pPr lvl="1"/>
            <a:r>
              <a:rPr lang="it-IT" dirty="0" err="1"/>
              <a:t>Observability</a:t>
            </a:r>
            <a:endParaRPr lang="it-IT" dirty="0"/>
          </a:p>
          <a:p>
            <a:pPr lvl="1"/>
            <a:r>
              <a:rPr lang="it-IT" dirty="0" err="1"/>
              <a:t>Properties</a:t>
            </a:r>
            <a:r>
              <a:rPr lang="it-IT" dirty="0"/>
              <a:t> of </a:t>
            </a:r>
            <a:r>
              <a:rPr lang="it-IT" dirty="0" err="1"/>
              <a:t>language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for RM </a:t>
            </a:r>
            <a:r>
              <a:rPr lang="it-IT" dirty="0" err="1"/>
              <a:t>construction</a:t>
            </a:r>
            <a:endParaRPr lang="it-IT" dirty="0"/>
          </a:p>
          <a:p>
            <a:pPr marL="5715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C41488-642E-456C-8F82-3C6B046014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8B9F3DE6-08BB-41CD-8FF9-6398F6C3E606}" type="slidenum">
              <a:rPr lang="it-IT" altLang="it-IT" smtClean="0"/>
              <a:pPr/>
              <a:t>25</a:t>
            </a:fld>
            <a:endParaRPr lang="it-IT" alt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03B96DE-49A1-4E40-9FBA-17889411A7EB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CONCLUSIONS</a:t>
            </a:r>
          </a:p>
        </p:txBody>
      </p:sp>
      <p:sp>
        <p:nvSpPr>
          <p:cNvPr id="7" name="Segnaposto numero diapositiva 3">
            <a:extLst>
              <a:ext uri="{FF2B5EF4-FFF2-40B4-BE49-F238E27FC236}">
                <a16:creationId xmlns:a16="http://schemas.microsoft.com/office/drawing/2014/main" id="{B1C7C29E-77ED-4B77-9F1A-FE0F110D8211}"/>
              </a:ext>
            </a:extLst>
          </p:cNvPr>
          <p:cNvSpPr txBox="1">
            <a:spLocks/>
          </p:cNvSpPr>
          <p:nvPr/>
        </p:nvSpPr>
        <p:spPr bwMode="auto">
          <a:xfrm>
            <a:off x="1225886" y="6096000"/>
            <a:ext cx="3710354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r" defTabSz="914400" rtl="0" eaLnBrk="0" latinLnBrk="0" hangingPunct="0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FFFFFF"/>
                </a:solidFill>
              </a:rPr>
              <a:t>Learning Reward Machines for Partially Observable Reinforcement Learning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93830A9-F70F-4A29-840F-822A17673AE4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8736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3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ED9B0B4-5AD1-4BE4-B343-692341F9DD9A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PARTIALLY OBSERVABLE DOMAINS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9A2827-9763-40A9-8521-88519B3F5228}"/>
              </a:ext>
            </a:extLst>
          </p:cNvPr>
          <p:cNvSpPr txBox="1"/>
          <p:nvPr/>
        </p:nvSpPr>
        <p:spPr>
          <a:xfrm>
            <a:off x="2737281" y="838631"/>
            <a:ext cx="6717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Many</a:t>
            </a:r>
            <a:r>
              <a:rPr lang="it-IT" sz="1600" dirty="0"/>
              <a:t> </a:t>
            </a:r>
            <a:r>
              <a:rPr lang="it-IT" sz="1600" dirty="0" err="1"/>
              <a:t>real</a:t>
            </a:r>
            <a:r>
              <a:rPr lang="it-IT" sz="1600" dirty="0"/>
              <a:t>-world </a:t>
            </a:r>
            <a:r>
              <a:rPr lang="it-IT" sz="1600" dirty="0" err="1"/>
              <a:t>applications</a:t>
            </a:r>
            <a:r>
              <a:rPr lang="it-IT" sz="1600" dirty="0"/>
              <a:t> </a:t>
            </a:r>
            <a:r>
              <a:rPr lang="it-IT" sz="1600" dirty="0" err="1"/>
              <a:t>have</a:t>
            </a:r>
            <a:r>
              <a:rPr lang="it-IT" sz="1600" dirty="0"/>
              <a:t> </a:t>
            </a:r>
            <a:r>
              <a:rPr lang="it-IT" sz="1600" dirty="0" err="1"/>
              <a:t>partially</a:t>
            </a:r>
            <a:r>
              <a:rPr lang="it-IT" sz="1600" dirty="0"/>
              <a:t> </a:t>
            </a:r>
            <a:r>
              <a:rPr lang="it-IT" sz="1600" dirty="0" err="1"/>
              <a:t>observable</a:t>
            </a:r>
            <a:r>
              <a:rPr lang="it-IT" sz="1600" dirty="0"/>
              <a:t> domains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25978F-6B40-4C32-A180-6ED25F5E0A55}"/>
              </a:ext>
            </a:extLst>
          </p:cNvPr>
          <p:cNvSpPr txBox="1"/>
          <p:nvPr/>
        </p:nvSpPr>
        <p:spPr>
          <a:xfrm>
            <a:off x="578529" y="1809300"/>
            <a:ext cx="1083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Industry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AEC0870-403A-4437-8671-3D22063F8AA4}"/>
              </a:ext>
            </a:extLst>
          </p:cNvPr>
          <p:cNvSpPr txBox="1"/>
          <p:nvPr/>
        </p:nvSpPr>
        <p:spPr>
          <a:xfrm>
            <a:off x="-105819" y="2553715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Machine </a:t>
            </a:r>
            <a:r>
              <a:rPr lang="it-IT" sz="1200" dirty="0" err="1"/>
              <a:t>maintenance</a:t>
            </a:r>
            <a:endParaRPr lang="it-IT" sz="12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C6CA06-9676-4CE2-878B-5502BCA098D2}"/>
              </a:ext>
            </a:extLst>
          </p:cNvPr>
          <p:cNvSpPr txBox="1"/>
          <p:nvPr/>
        </p:nvSpPr>
        <p:spPr>
          <a:xfrm>
            <a:off x="2234955" y="2559707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Autonomous</a:t>
            </a:r>
            <a:r>
              <a:rPr lang="it-IT" sz="1200" dirty="0"/>
              <a:t> </a:t>
            </a:r>
            <a:r>
              <a:rPr lang="it-IT" sz="1200" dirty="0" err="1"/>
              <a:t>robots</a:t>
            </a:r>
            <a:endParaRPr lang="it-IT" sz="12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2218446-8C2F-4208-869F-8AE6A03AF9A8}"/>
              </a:ext>
            </a:extLst>
          </p:cNvPr>
          <p:cNvSpPr txBox="1"/>
          <p:nvPr/>
        </p:nvSpPr>
        <p:spPr>
          <a:xfrm>
            <a:off x="2931852" y="1809300"/>
            <a:ext cx="89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Science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CA41141-08EF-4C0C-8679-B57B1DFE4925}"/>
              </a:ext>
            </a:extLst>
          </p:cNvPr>
          <p:cNvSpPr txBox="1"/>
          <p:nvPr/>
        </p:nvSpPr>
        <p:spPr>
          <a:xfrm>
            <a:off x="5080148" y="1809300"/>
            <a:ext cx="9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Business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A293E1-1AB2-42C6-B19C-B262FE2BA00F}"/>
              </a:ext>
            </a:extLst>
          </p:cNvPr>
          <p:cNvSpPr txBox="1"/>
          <p:nvPr/>
        </p:nvSpPr>
        <p:spPr>
          <a:xfrm>
            <a:off x="7315372" y="1784201"/>
            <a:ext cx="899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Military</a:t>
            </a:r>
            <a:endParaRPr lang="it-IT" sz="1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CDE5B24-E7BA-4DFF-8BCB-8CD61BFAE9CC}"/>
              </a:ext>
            </a:extLst>
          </p:cNvPr>
          <p:cNvSpPr txBox="1"/>
          <p:nvPr/>
        </p:nvSpPr>
        <p:spPr>
          <a:xfrm>
            <a:off x="10085489" y="1809299"/>
            <a:ext cx="72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Social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42F86B9-82CB-41BB-B160-9232F809E883}"/>
              </a:ext>
            </a:extLst>
          </p:cNvPr>
          <p:cNvSpPr txBox="1"/>
          <p:nvPr/>
        </p:nvSpPr>
        <p:spPr>
          <a:xfrm>
            <a:off x="1225886" y="3024549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Structural</a:t>
            </a:r>
            <a:r>
              <a:rPr lang="it-IT" sz="1200" dirty="0"/>
              <a:t> </a:t>
            </a:r>
            <a:r>
              <a:rPr lang="it-IT" sz="1200" dirty="0" err="1"/>
              <a:t>inspection</a:t>
            </a:r>
            <a:endParaRPr lang="it-IT" sz="12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158536D-F049-43B7-B08A-E4FFAF118273}"/>
              </a:ext>
            </a:extLst>
          </p:cNvPr>
          <p:cNvSpPr txBox="1"/>
          <p:nvPr/>
        </p:nvSpPr>
        <p:spPr>
          <a:xfrm>
            <a:off x="3460841" y="3006773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Behavioral</a:t>
            </a:r>
            <a:r>
              <a:rPr lang="it-IT" sz="1200" dirty="0"/>
              <a:t> </a:t>
            </a:r>
            <a:r>
              <a:rPr lang="it-IT" sz="1200" dirty="0" err="1"/>
              <a:t>ecology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6E5F44E-F9F5-4C74-94C8-78F5B36E5C90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507124" y="2117077"/>
            <a:ext cx="612943" cy="436638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00BDC72-AA4E-43B5-8B2D-C573484C9695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1120067" y="2117077"/>
            <a:ext cx="718762" cy="907472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8326B24-41F1-4256-8281-9D27E16D05BD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flipH="1">
            <a:off x="2847898" y="2117077"/>
            <a:ext cx="530242" cy="442630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3E91ED6E-5B1B-4E02-B27E-A26522697A38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78140" y="2117077"/>
            <a:ext cx="695644" cy="889696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A252CC5-7300-4C8B-9DDD-51D10E96A1F3}"/>
              </a:ext>
            </a:extLst>
          </p:cNvPr>
          <p:cNvSpPr txBox="1"/>
          <p:nvPr/>
        </p:nvSpPr>
        <p:spPr>
          <a:xfrm>
            <a:off x="4577221" y="3015380"/>
            <a:ext cx="139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Network </a:t>
            </a:r>
            <a:r>
              <a:rPr lang="it-IT" sz="1200" dirty="0" err="1"/>
              <a:t>troubleshooting</a:t>
            </a:r>
            <a:endParaRPr lang="it-IT" sz="1200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EF9EED1-4281-4C7A-91F3-98D69FF33860}"/>
              </a:ext>
            </a:extLst>
          </p:cNvPr>
          <p:cNvSpPr txBox="1"/>
          <p:nvPr/>
        </p:nvSpPr>
        <p:spPr>
          <a:xfrm>
            <a:off x="5483056" y="2501994"/>
            <a:ext cx="122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Marketing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0ED40A48-19C0-4FEF-8298-0D1BB6F62E2A}"/>
              </a:ext>
            </a:extLst>
          </p:cNvPr>
          <p:cNvCxnSpPr>
            <a:cxnSpLocks/>
            <a:stCxn id="14" idx="2"/>
            <a:endCxn id="31" idx="0"/>
          </p:cNvCxnSpPr>
          <p:nvPr/>
        </p:nvCxnSpPr>
        <p:spPr>
          <a:xfrm flipH="1">
            <a:off x="5274118" y="2117077"/>
            <a:ext cx="295782" cy="898303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00618186-A222-4B21-BA11-AD3E015738C9}"/>
              </a:ext>
            </a:extLst>
          </p:cNvPr>
          <p:cNvCxnSpPr>
            <a:cxnSpLocks/>
            <a:stCxn id="14" idx="2"/>
            <a:endCxn id="32" idx="0"/>
          </p:cNvCxnSpPr>
          <p:nvPr/>
        </p:nvCxnSpPr>
        <p:spPr>
          <a:xfrm>
            <a:off x="5569900" y="2117077"/>
            <a:ext cx="526099" cy="384917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0A2D8D9-99E0-41F2-B405-FD3A4948ACE2}"/>
              </a:ext>
            </a:extLst>
          </p:cNvPr>
          <p:cNvSpPr txBox="1"/>
          <p:nvPr/>
        </p:nvSpPr>
        <p:spPr>
          <a:xfrm>
            <a:off x="6827470" y="2914439"/>
            <a:ext cx="122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Search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&amp; </a:t>
            </a:r>
          </a:p>
          <a:p>
            <a:pPr algn="ctr"/>
            <a:r>
              <a:rPr lang="it-IT" sz="1200" dirty="0"/>
              <a:t>rescue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113167AF-D971-4215-9BFC-FC760B13C283}"/>
              </a:ext>
            </a:extLst>
          </p:cNvPr>
          <p:cNvCxnSpPr>
            <a:cxnSpLocks/>
            <a:stCxn id="15" idx="2"/>
            <a:endCxn id="39" idx="0"/>
          </p:cNvCxnSpPr>
          <p:nvPr/>
        </p:nvCxnSpPr>
        <p:spPr>
          <a:xfrm flipH="1">
            <a:off x="7440413" y="2091978"/>
            <a:ext cx="324761" cy="822461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D7ED6B6-C5B0-493F-B514-46620D457CD3}"/>
              </a:ext>
            </a:extLst>
          </p:cNvPr>
          <p:cNvSpPr txBox="1"/>
          <p:nvPr/>
        </p:nvSpPr>
        <p:spPr>
          <a:xfrm>
            <a:off x="7765174" y="2410949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Weapon</a:t>
            </a:r>
            <a:r>
              <a:rPr lang="it-IT" sz="1200" dirty="0"/>
              <a:t> </a:t>
            </a:r>
            <a:r>
              <a:rPr lang="it-IT" sz="1200" dirty="0" err="1"/>
              <a:t>allocation</a:t>
            </a:r>
            <a:endParaRPr lang="it-IT" sz="1200" dirty="0"/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24A658C1-FF8C-4F49-8DD2-D8812503A4D9}"/>
              </a:ext>
            </a:extLst>
          </p:cNvPr>
          <p:cNvCxnSpPr>
            <a:cxnSpLocks/>
            <a:stCxn id="15" idx="2"/>
            <a:endCxn id="43" idx="0"/>
          </p:cNvCxnSpPr>
          <p:nvPr/>
        </p:nvCxnSpPr>
        <p:spPr>
          <a:xfrm>
            <a:off x="7765174" y="2091978"/>
            <a:ext cx="612943" cy="318971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A707A37-7E7A-44E8-B332-F2495A5A5A3F}"/>
              </a:ext>
            </a:extLst>
          </p:cNvPr>
          <p:cNvSpPr txBox="1"/>
          <p:nvPr/>
        </p:nvSpPr>
        <p:spPr>
          <a:xfrm>
            <a:off x="9388592" y="3024549"/>
            <a:ext cx="139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Medical</a:t>
            </a:r>
            <a:r>
              <a:rPr lang="it-IT" sz="1200" dirty="0"/>
              <a:t> </a:t>
            </a:r>
            <a:r>
              <a:rPr lang="it-IT" sz="1200" dirty="0" err="1"/>
              <a:t>diagnosis</a:t>
            </a:r>
            <a:endParaRPr lang="it-IT" sz="1200" dirty="0"/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0C5CAEC-6281-4DB3-A8A7-E5901C803FF1}"/>
              </a:ext>
            </a:extLst>
          </p:cNvPr>
          <p:cNvCxnSpPr>
            <a:cxnSpLocks/>
            <a:stCxn id="16" idx="2"/>
            <a:endCxn id="58" idx="0"/>
          </p:cNvCxnSpPr>
          <p:nvPr/>
        </p:nvCxnSpPr>
        <p:spPr>
          <a:xfrm flipH="1">
            <a:off x="10085489" y="2117076"/>
            <a:ext cx="361025" cy="907473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D68183AF-4ECC-455D-A336-34CAEF8CE488}"/>
              </a:ext>
            </a:extLst>
          </p:cNvPr>
          <p:cNvSpPr txBox="1"/>
          <p:nvPr/>
        </p:nvSpPr>
        <p:spPr>
          <a:xfrm>
            <a:off x="10410250" y="2410949"/>
            <a:ext cx="122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Education</a:t>
            </a:r>
            <a:endParaRPr lang="it-IT" sz="1200" dirty="0"/>
          </a:p>
        </p:txBody>
      </p: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64604716-8977-4024-B23A-44A1B08253D2}"/>
              </a:ext>
            </a:extLst>
          </p:cNvPr>
          <p:cNvCxnSpPr>
            <a:cxnSpLocks/>
            <a:stCxn id="16" idx="2"/>
            <a:endCxn id="63" idx="0"/>
          </p:cNvCxnSpPr>
          <p:nvPr/>
        </p:nvCxnSpPr>
        <p:spPr>
          <a:xfrm>
            <a:off x="10446514" y="2117076"/>
            <a:ext cx="576679" cy="293873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B0A6C6C9-3743-4108-89DD-D4C4A000C177}"/>
              </a:ext>
            </a:extLst>
          </p:cNvPr>
          <p:cNvSpPr txBox="1"/>
          <p:nvPr/>
        </p:nvSpPr>
        <p:spPr>
          <a:xfrm>
            <a:off x="0" y="4095442"/>
            <a:ext cx="7483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 </a:t>
            </a:r>
            <a:r>
              <a:rPr lang="it-IT" sz="1600" dirty="0" err="1"/>
              <a:t>partially</a:t>
            </a:r>
            <a:r>
              <a:rPr lang="it-IT" sz="1600" dirty="0"/>
              <a:t> </a:t>
            </a:r>
            <a:r>
              <a:rPr lang="it-IT" sz="1600" dirty="0" err="1"/>
              <a:t>observable</a:t>
            </a:r>
            <a:r>
              <a:rPr lang="it-IT" sz="1600" dirty="0"/>
              <a:t> domain can </a:t>
            </a:r>
            <a:r>
              <a:rPr lang="it-IT" sz="1600" dirty="0" err="1"/>
              <a:t>have</a:t>
            </a:r>
            <a:r>
              <a:rPr lang="it-IT" sz="1600" dirty="0"/>
              <a:t>: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i="1" dirty="0"/>
              <a:t>non-</a:t>
            </a:r>
            <a:r>
              <a:rPr lang="it-IT" sz="1600" i="1" dirty="0" err="1"/>
              <a:t>markovian</a:t>
            </a:r>
            <a:r>
              <a:rPr lang="it-IT" sz="1600" i="1" dirty="0"/>
              <a:t> dynamics</a:t>
            </a:r>
            <a:r>
              <a:rPr lang="it-IT" sz="1600" dirty="0"/>
              <a:t>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i="1" dirty="0"/>
              <a:t>non-</a:t>
            </a:r>
            <a:r>
              <a:rPr lang="it-IT" sz="1600" i="1" dirty="0" err="1"/>
              <a:t>markovian</a:t>
            </a:r>
            <a:r>
              <a:rPr lang="it-IT" sz="1600" i="1" dirty="0"/>
              <a:t> </a:t>
            </a:r>
            <a:r>
              <a:rPr lang="it-IT" sz="1600" i="1" dirty="0" err="1"/>
              <a:t>rewards</a:t>
            </a:r>
            <a:r>
              <a:rPr lang="it-IT" sz="1600" dirty="0"/>
              <a:t>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both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0417077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1" grpId="0"/>
      <p:bldP spid="32" grpId="0"/>
      <p:bldP spid="39" grpId="0"/>
      <p:bldP spid="43" grpId="0"/>
      <p:bldP spid="58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4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9F9326F-6DCF-4493-B287-A9070CDC2647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RL &amp; </a:t>
            </a:r>
            <a:r>
              <a:rPr lang="it-IT" sz="2800" b="1" dirty="0" err="1"/>
              <a:t>POMDPs</a:t>
            </a:r>
            <a:endParaRPr lang="it-IT" sz="2800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75E825-EAD7-4428-9118-D05ECA6ADEEC}"/>
              </a:ext>
            </a:extLst>
          </p:cNvPr>
          <p:cNvSpPr txBox="1"/>
          <p:nvPr/>
        </p:nvSpPr>
        <p:spPr>
          <a:xfrm>
            <a:off x="3123783" y="713623"/>
            <a:ext cx="5701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How to </a:t>
            </a:r>
            <a:r>
              <a:rPr lang="it-IT" sz="1600" dirty="0" err="1"/>
              <a:t>apply</a:t>
            </a:r>
            <a:r>
              <a:rPr lang="it-IT" sz="1600" dirty="0"/>
              <a:t> RL to a </a:t>
            </a:r>
            <a:r>
              <a:rPr lang="it-IT" sz="1600" dirty="0" err="1"/>
              <a:t>problem</a:t>
            </a:r>
            <a:r>
              <a:rPr lang="it-IT" sz="1600" dirty="0"/>
              <a:t> </a:t>
            </a:r>
            <a:r>
              <a:rPr lang="it-IT" sz="1600" dirty="0" err="1"/>
              <a:t>described</a:t>
            </a:r>
            <a:r>
              <a:rPr lang="it-IT" sz="1600" dirty="0"/>
              <a:t> </a:t>
            </a:r>
            <a:r>
              <a:rPr lang="it-IT" sz="1600" dirty="0" err="1"/>
              <a:t>as</a:t>
            </a:r>
            <a:r>
              <a:rPr lang="it-IT" sz="1600" dirty="0"/>
              <a:t> a POMDP?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BA9839-1E45-4C06-BE4A-2D28F2937D64}"/>
              </a:ext>
            </a:extLst>
          </p:cNvPr>
          <p:cNvSpPr txBox="1"/>
          <p:nvPr/>
        </p:nvSpPr>
        <p:spPr>
          <a:xfrm>
            <a:off x="1073640" y="1709138"/>
            <a:ext cx="295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Learn</a:t>
            </a:r>
            <a:r>
              <a:rPr lang="it-IT" sz="1400" dirty="0"/>
              <a:t> non-</a:t>
            </a:r>
            <a:r>
              <a:rPr lang="it-IT" sz="1400" dirty="0" err="1"/>
              <a:t>markovian</a:t>
            </a:r>
            <a:r>
              <a:rPr lang="it-IT" sz="1400" dirty="0"/>
              <a:t> </a:t>
            </a:r>
            <a:r>
              <a:rPr lang="it-IT" sz="1400" dirty="0" err="1"/>
              <a:t>rewards</a:t>
            </a:r>
            <a:endParaRPr lang="it-IT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18CDCC6-F4A8-42C7-824F-0729023D1B96}"/>
              </a:ext>
            </a:extLst>
          </p:cNvPr>
          <p:cNvSpPr txBox="1"/>
          <p:nvPr/>
        </p:nvSpPr>
        <p:spPr>
          <a:xfrm>
            <a:off x="6622686" y="1709137"/>
            <a:ext cx="306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Learn</a:t>
            </a:r>
            <a:r>
              <a:rPr lang="it-IT" sz="1400" dirty="0"/>
              <a:t> non-</a:t>
            </a:r>
            <a:r>
              <a:rPr lang="it-IT" sz="1400" dirty="0" err="1"/>
              <a:t>markovian</a:t>
            </a:r>
            <a:r>
              <a:rPr lang="it-IT" sz="1400" dirty="0"/>
              <a:t> dynamics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E686317-A3FD-4D89-B782-830A1FA3F025}"/>
              </a:ext>
            </a:extLst>
          </p:cNvPr>
          <p:cNvSpPr txBox="1"/>
          <p:nvPr/>
        </p:nvSpPr>
        <p:spPr>
          <a:xfrm>
            <a:off x="4846222" y="2625464"/>
            <a:ext cx="1148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Belief</a:t>
            </a:r>
            <a:r>
              <a:rPr lang="it-IT" sz="1200" dirty="0"/>
              <a:t> </a:t>
            </a:r>
            <a:r>
              <a:rPr lang="it-IT" sz="1200" dirty="0" err="1"/>
              <a:t>states</a:t>
            </a:r>
            <a:endParaRPr lang="it-IT" sz="12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45F682B-939C-49B5-9E1A-63650605EDBC}"/>
              </a:ext>
            </a:extLst>
          </p:cNvPr>
          <p:cNvSpPr txBox="1"/>
          <p:nvPr/>
        </p:nvSpPr>
        <p:spPr>
          <a:xfrm>
            <a:off x="6232966" y="2625434"/>
            <a:ext cx="1387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Non-</a:t>
            </a:r>
            <a:r>
              <a:rPr lang="it-IT" sz="1200" dirty="0" err="1"/>
              <a:t>Markovian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 err="1"/>
              <a:t>Decision</a:t>
            </a:r>
            <a:r>
              <a:rPr lang="it-IT" sz="1200" dirty="0"/>
              <a:t> </a:t>
            </a:r>
            <a:r>
              <a:rPr lang="it-IT" sz="1200" dirty="0" err="1"/>
              <a:t>Process</a:t>
            </a:r>
            <a:endParaRPr lang="it-IT" sz="1200" dirty="0"/>
          </a:p>
          <a:p>
            <a:pPr algn="ctr"/>
            <a:r>
              <a:rPr lang="it-IT" sz="1200" dirty="0"/>
              <a:t>(NMDP)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8FE465-083B-4814-8C02-DD9B109820EA}"/>
              </a:ext>
            </a:extLst>
          </p:cNvPr>
          <p:cNvSpPr txBox="1"/>
          <p:nvPr/>
        </p:nvSpPr>
        <p:spPr>
          <a:xfrm>
            <a:off x="8433459" y="2631051"/>
            <a:ext cx="1479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Regular </a:t>
            </a:r>
            <a:r>
              <a:rPr lang="it-IT" sz="1200" dirty="0" err="1"/>
              <a:t>Decision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 err="1"/>
              <a:t>Process</a:t>
            </a:r>
            <a:endParaRPr lang="it-IT" sz="1200" dirty="0"/>
          </a:p>
          <a:p>
            <a:pPr algn="ctr"/>
            <a:r>
              <a:rPr lang="it-IT" sz="1200" dirty="0"/>
              <a:t>(RDP)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54C7E78-EDC1-463A-B050-53BDB3CB5156}"/>
              </a:ext>
            </a:extLst>
          </p:cNvPr>
          <p:cNvSpPr txBox="1"/>
          <p:nvPr/>
        </p:nvSpPr>
        <p:spPr>
          <a:xfrm>
            <a:off x="10210800" y="2631051"/>
            <a:ext cx="146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Predictive</a:t>
            </a:r>
            <a:r>
              <a:rPr lang="it-IT" sz="1200" dirty="0"/>
              <a:t> State </a:t>
            </a:r>
          </a:p>
          <a:p>
            <a:pPr algn="ctr"/>
            <a:r>
              <a:rPr lang="it-IT" sz="1200" dirty="0" err="1"/>
              <a:t>Representation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(PSR)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D78F309-CDD6-4B1E-8101-E05DC5937571}"/>
              </a:ext>
            </a:extLst>
          </p:cNvPr>
          <p:cNvSpPr txBox="1"/>
          <p:nvPr/>
        </p:nvSpPr>
        <p:spPr>
          <a:xfrm>
            <a:off x="-17244" y="2584885"/>
            <a:ext cx="1463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Non-</a:t>
            </a:r>
            <a:r>
              <a:rPr lang="it-IT" sz="1200" dirty="0" err="1"/>
              <a:t>Markovian</a:t>
            </a:r>
            <a:r>
              <a:rPr lang="it-IT" sz="1200" dirty="0"/>
              <a:t> Regular </a:t>
            </a:r>
            <a:r>
              <a:rPr lang="it-IT" sz="1200" dirty="0" err="1"/>
              <a:t>Decision</a:t>
            </a:r>
            <a:r>
              <a:rPr lang="it-IT" sz="1200" dirty="0"/>
              <a:t> </a:t>
            </a:r>
            <a:r>
              <a:rPr lang="it-IT" sz="1200" dirty="0" err="1"/>
              <a:t>Process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(NMRDP)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F41FE7A-B883-4BA0-9213-6663FB48F468}"/>
              </a:ext>
            </a:extLst>
          </p:cNvPr>
          <p:cNvSpPr txBox="1"/>
          <p:nvPr/>
        </p:nvSpPr>
        <p:spPr>
          <a:xfrm>
            <a:off x="3176744" y="2584885"/>
            <a:ext cx="162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err="1"/>
              <a:t>Reward</a:t>
            </a:r>
            <a:r>
              <a:rPr lang="it-IT" sz="1200" b="1" dirty="0"/>
              <a:t> Machine (RM)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E1896BD-A974-48E6-B4C3-8F13FD5C669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550899" y="1052177"/>
            <a:ext cx="3423773" cy="65696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BC549DC1-8E40-433A-889F-1F1564CDDEC9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974672" y="1052177"/>
            <a:ext cx="2181446" cy="65696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6BDA5BA-ECCA-4C6A-8936-0FE0B1646579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flipH="1">
            <a:off x="714282" y="2016915"/>
            <a:ext cx="1836617" cy="56797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E47D3363-C00F-49C5-A398-7A9C918A4E44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2550899" y="2016915"/>
            <a:ext cx="1439188" cy="56797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23EF204D-C231-47A3-954E-D3584B5A077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420312" y="2016914"/>
            <a:ext cx="2735806" cy="60855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FEF02243-F6A4-4AD9-9B0C-0A1C77DDCB76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6926886" y="2016914"/>
            <a:ext cx="1229232" cy="6085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EAD57110-F1B9-4C7E-B03E-7B1F2FC21167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156118" y="2016914"/>
            <a:ext cx="1017145" cy="61413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EC69903C-ABD5-4A91-B026-10607B4E3B93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8156118" y="2016914"/>
            <a:ext cx="2785027" cy="61413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15" name="CasellaDiTesto 15414">
            <a:extLst>
              <a:ext uri="{FF2B5EF4-FFF2-40B4-BE49-F238E27FC236}">
                <a16:creationId xmlns:a16="http://schemas.microsoft.com/office/drawing/2014/main" id="{834B2EAB-630C-4274-AF3C-3FC60A773017}"/>
              </a:ext>
            </a:extLst>
          </p:cNvPr>
          <p:cNvSpPr txBox="1"/>
          <p:nvPr/>
        </p:nvSpPr>
        <p:spPr>
          <a:xfrm>
            <a:off x="3892720" y="4372757"/>
            <a:ext cx="43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/>
              <a:t>We</a:t>
            </a:r>
            <a:r>
              <a:rPr lang="it-IT" b="1" i="1" dirty="0"/>
              <a:t> </a:t>
            </a:r>
            <a:r>
              <a:rPr lang="it-IT" b="1" i="1" dirty="0" err="1"/>
              <a:t>learn</a:t>
            </a:r>
            <a:r>
              <a:rPr lang="it-IT" b="1" i="1" dirty="0"/>
              <a:t> policies and </a:t>
            </a:r>
            <a:r>
              <a:rPr lang="it-IT" b="1" i="1" dirty="0" err="1"/>
              <a:t>automata</a:t>
            </a:r>
            <a:r>
              <a:rPr lang="it-IT" b="1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699864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54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5F8EA00-514F-48A7-82F4-396640BEED3D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REWARD </a:t>
            </a:r>
            <a:r>
              <a:rPr lang="it-IT" sz="2800" b="1" dirty="0" err="1"/>
              <a:t>MACHINEs</a:t>
            </a:r>
            <a:endParaRPr lang="it-IT" sz="2800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0AB7C7-1DA6-4F43-A53E-6B9AD45A7159}"/>
              </a:ext>
            </a:extLst>
          </p:cNvPr>
          <p:cNvSpPr txBox="1"/>
          <p:nvPr/>
        </p:nvSpPr>
        <p:spPr>
          <a:xfrm>
            <a:off x="0" y="1000124"/>
            <a:ext cx="86296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Structured</a:t>
            </a:r>
            <a:r>
              <a:rPr lang="it-IT" dirty="0"/>
              <a:t> Finite State </a:t>
            </a:r>
            <a:r>
              <a:rPr lang="it-IT" dirty="0" err="1"/>
              <a:t>Automata</a:t>
            </a:r>
            <a:r>
              <a:rPr lang="it-IT" dirty="0"/>
              <a:t> (FSA) </a:t>
            </a:r>
            <a:r>
              <a:rPr lang="it-IT" dirty="0" err="1"/>
              <a:t>representation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Expose</a:t>
            </a:r>
            <a:r>
              <a:rPr lang="it-IT" dirty="0"/>
              <a:t> the </a:t>
            </a:r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and speed up learning.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Provide</a:t>
            </a:r>
            <a:r>
              <a:rPr lang="it-IT" dirty="0"/>
              <a:t> «</a:t>
            </a:r>
            <a:r>
              <a:rPr lang="it-IT" dirty="0" err="1"/>
              <a:t>memory</a:t>
            </a:r>
            <a:r>
              <a:rPr lang="it-IT" dirty="0"/>
              <a:t>» to a learning agent.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Variant</a:t>
            </a:r>
            <a:r>
              <a:rPr lang="it-IT" dirty="0"/>
              <a:t> of Q-Learning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(QRM).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Initially</a:t>
            </a:r>
            <a:r>
              <a:rPr lang="it-IT" dirty="0"/>
              <a:t> </a:t>
            </a:r>
            <a:r>
              <a:rPr lang="it-IT" dirty="0" err="1"/>
              <a:t>handcrafted</a:t>
            </a:r>
            <a:r>
              <a:rPr lang="it-IT" dirty="0"/>
              <a:t> and </a:t>
            </a:r>
            <a:r>
              <a:rPr lang="it-IT" dirty="0" err="1"/>
              <a:t>suitable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observable</a:t>
            </a:r>
            <a:r>
              <a:rPr lang="it-IT" dirty="0"/>
              <a:t> </a:t>
            </a:r>
            <a:r>
              <a:rPr lang="it-IT" dirty="0" err="1"/>
              <a:t>environments</a:t>
            </a:r>
            <a:r>
              <a:rPr lang="it-IT" dirty="0"/>
              <a:t>.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9DB866E-3A8E-4EB9-9C0B-5C92BE91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832" y="1085849"/>
            <a:ext cx="2789936" cy="346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346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DFE061-20DE-4F8D-B956-6B8BF28A49D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WHY LEARN </a:t>
            </a:r>
            <a:r>
              <a:rPr lang="it-IT" sz="2800" b="1" dirty="0" err="1"/>
              <a:t>RMs</a:t>
            </a:r>
            <a:endParaRPr lang="it-IT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/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Markovian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Decision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Process</a:t>
                </a:r>
                <a:r>
                  <a:rPr lang="it-IT" sz="1400" dirty="0"/>
                  <a:t> (MDP) </a:t>
                </a:r>
                <a:r>
                  <a:rPr lang="it-IT" sz="1400" dirty="0" err="1"/>
                  <a:t>assumption</a:t>
                </a:r>
                <a:r>
                  <a:rPr lang="it-IT" sz="1400" dirty="0"/>
                  <a:t>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blipFill>
                <a:blip r:embed="rId2"/>
                <a:stretch>
                  <a:fillRect l="-279"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orologio, fotografia, filo, pensile&#10;&#10;Descrizione generata automaticamente">
            <a:extLst>
              <a:ext uri="{FF2B5EF4-FFF2-40B4-BE49-F238E27FC236}">
                <a16:creationId xmlns:a16="http://schemas.microsoft.com/office/drawing/2014/main" id="{B9F1FC2B-D206-40D2-A7FA-D9179F1C4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32" y="1912191"/>
            <a:ext cx="5437336" cy="211824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7D93E1-1924-419C-BA38-451E117BB123}"/>
              </a:ext>
            </a:extLst>
          </p:cNvPr>
          <p:cNvSpPr txBox="1"/>
          <p:nvPr/>
        </p:nvSpPr>
        <p:spPr>
          <a:xfrm>
            <a:off x="1" y="847254"/>
            <a:ext cx="122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SETTING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0C88EF3-A9E2-457F-8E63-BD691E15D0B7}"/>
              </a:ext>
            </a:extLst>
          </p:cNvPr>
          <p:cNvSpPr txBox="1"/>
          <p:nvPr/>
        </p:nvSpPr>
        <p:spPr>
          <a:xfrm>
            <a:off x="-7858" y="2687734"/>
            <a:ext cx="129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/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Optimal</a:t>
                </a:r>
                <a:r>
                  <a:rPr lang="it-IT" sz="1400" dirty="0"/>
                  <a:t> policy: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it-IT" i="0" baseline="3000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/>
                  <a:t>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blipFill>
                <a:blip r:embed="rId4"/>
                <a:stretch>
                  <a:fillRect l="-412" t="-120000" b="-19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35FAA0-7FFF-41C8-AD1C-856A6D92348D}"/>
              </a:ext>
            </a:extLst>
          </p:cNvPr>
          <p:cNvSpPr txBox="1"/>
          <p:nvPr/>
        </p:nvSpPr>
        <p:spPr>
          <a:xfrm>
            <a:off x="1805" y="1796168"/>
            <a:ext cx="122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PROBLEM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8A67CF-32E2-48C6-A2C8-7F8EF8EBB73D}"/>
              </a:ext>
            </a:extLst>
          </p:cNvPr>
          <p:cNvSpPr txBox="1"/>
          <p:nvPr/>
        </p:nvSpPr>
        <p:spPr>
          <a:xfrm>
            <a:off x="-7858" y="2108041"/>
            <a:ext cx="635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Maximize the future expected discounted reward for every state in S</a:t>
            </a:r>
            <a:endParaRPr lang="it-IT" sz="1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17F59B1-B9A2-4964-BFDF-94759F18CA1C}"/>
              </a:ext>
            </a:extLst>
          </p:cNvPr>
          <p:cNvSpPr txBox="1"/>
          <p:nvPr/>
        </p:nvSpPr>
        <p:spPr>
          <a:xfrm>
            <a:off x="-23426" y="3492734"/>
            <a:ext cx="158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ALGHORITMS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8E13A9-95BC-4E5D-A5D7-7995B5F3FEB7}"/>
              </a:ext>
            </a:extLst>
          </p:cNvPr>
          <p:cNvSpPr txBox="1"/>
          <p:nvPr/>
        </p:nvSpPr>
        <p:spPr>
          <a:xfrm>
            <a:off x="-23426" y="3806716"/>
            <a:ext cx="290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Q-Learning, SARSA, A3C, PPO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2B06D9C-8F86-4953-9766-5BA759EC1C64}"/>
              </a:ext>
            </a:extLst>
          </p:cNvPr>
          <p:cNvSpPr/>
          <p:nvPr/>
        </p:nvSpPr>
        <p:spPr>
          <a:xfrm>
            <a:off x="-23426" y="4652951"/>
            <a:ext cx="4155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/>
              <a:t>RL </a:t>
            </a:r>
            <a:r>
              <a:rPr lang="it-IT" sz="1400" dirty="0" err="1"/>
              <a:t>algorithms</a:t>
            </a:r>
            <a:r>
              <a:rPr lang="it-IT" sz="1400" dirty="0"/>
              <a:t> </a:t>
            </a:r>
            <a:r>
              <a:rPr lang="it-IT" sz="1400" dirty="0" err="1"/>
              <a:t>combined</a:t>
            </a:r>
            <a:r>
              <a:rPr lang="it-IT" sz="1400" dirty="0"/>
              <a:t> with DL </a:t>
            </a:r>
            <a:r>
              <a:rPr lang="it-IT" sz="1400" dirty="0" err="1"/>
              <a:t>principles</a:t>
            </a:r>
            <a:r>
              <a:rPr lang="it-IT" sz="1400" dirty="0"/>
              <a:t>.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99F686-3C2F-49E5-BEAD-A7459173FB1B}"/>
              </a:ext>
            </a:extLst>
          </p:cNvPr>
          <p:cNvSpPr txBox="1"/>
          <p:nvPr/>
        </p:nvSpPr>
        <p:spPr>
          <a:xfrm>
            <a:off x="-23426" y="4372753"/>
            <a:ext cx="3710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DEEP REINFORCEMENT LEARNING</a:t>
            </a:r>
          </a:p>
        </p:txBody>
      </p:sp>
      <p:pic>
        <p:nvPicPr>
          <p:cNvPr id="8" name="Immagine 7" descr="Immagine che contiene fotografia&#10;&#10;Descrizione generata automaticamente">
            <a:extLst>
              <a:ext uri="{FF2B5EF4-FFF2-40B4-BE49-F238E27FC236}">
                <a16:creationId xmlns:a16="http://schemas.microsoft.com/office/drawing/2014/main" id="{6CB93A5E-AA7C-4BB3-BDC3-8DA288B70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97" y="1796169"/>
            <a:ext cx="5414471" cy="25765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AC0D07D-9390-49C5-A9B2-7DD473DBC98A}"/>
                  </a:ext>
                </a:extLst>
              </p:cNvPr>
              <p:cNvSpPr txBox="1"/>
              <p:nvPr/>
            </p:nvSpPr>
            <p:spPr>
              <a:xfrm>
                <a:off x="-7858" y="1155157"/>
                <a:ext cx="8518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Partially</a:t>
                </a:r>
                <a:r>
                  <a:rPr lang="it-IT" sz="1400" dirty="0"/>
                  <a:t> </a:t>
                </a:r>
                <a:r>
                  <a:rPr lang="it-IT" sz="1400" dirty="0" err="1"/>
                  <a:t>Observable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Markovian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Decision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Process</a:t>
                </a:r>
                <a:r>
                  <a:rPr lang="it-IT" sz="1400" dirty="0"/>
                  <a:t> (POMDP) 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AC0D07D-9390-49C5-A9B2-7DD473DBC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58" y="1155157"/>
                <a:ext cx="8518614" cy="369332"/>
              </a:xfrm>
              <a:prstGeom prst="rect">
                <a:avLst/>
              </a:prstGeom>
              <a:blipFill>
                <a:blip r:embed="rId6"/>
                <a:stretch>
                  <a:fillRect l="-215"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2C4A308-8B20-4C35-9381-DF0B4F139BF5}"/>
              </a:ext>
            </a:extLst>
          </p:cNvPr>
          <p:cNvSpPr txBox="1"/>
          <p:nvPr/>
        </p:nvSpPr>
        <p:spPr>
          <a:xfrm>
            <a:off x="-23426" y="3801997"/>
            <a:ext cx="7323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Transition</a:t>
            </a:r>
            <a:r>
              <a:rPr lang="it-IT" sz="1400" dirty="0"/>
              <a:t> </a:t>
            </a:r>
            <a:r>
              <a:rPr lang="it-IT" sz="1400" dirty="0" err="1"/>
              <a:t>probabilities</a:t>
            </a:r>
            <a:r>
              <a:rPr lang="it-IT" sz="1400" dirty="0"/>
              <a:t> and </a:t>
            </a:r>
            <a:r>
              <a:rPr lang="en-US" sz="1400" dirty="0"/>
              <a:t>reward function not necessarily Markovian </a:t>
            </a:r>
            <a:r>
              <a:rPr lang="en-US" sz="1400" dirty="0" err="1"/>
              <a:t>w.r.t.</a:t>
            </a:r>
            <a:r>
              <a:rPr lang="en-US" sz="1400" dirty="0"/>
              <a:t> O</a:t>
            </a:r>
            <a:endParaRPr lang="it-IT" sz="1100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ED68F3B0-08F4-4E30-84D2-CA5B6767F379}"/>
              </a:ext>
            </a:extLst>
          </p:cNvPr>
          <p:cNvSpPr/>
          <p:nvPr/>
        </p:nvSpPr>
        <p:spPr>
          <a:xfrm>
            <a:off x="-23426" y="4651216"/>
            <a:ext cx="3243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/>
              <a:t>Mostly</a:t>
            </a:r>
            <a:r>
              <a:rPr lang="it-IT" sz="1400" dirty="0"/>
              <a:t> </a:t>
            </a:r>
            <a:r>
              <a:rPr lang="it-IT" sz="1400" dirty="0" err="1"/>
              <a:t>recurrent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networks.</a:t>
            </a:r>
          </a:p>
        </p:txBody>
      </p:sp>
      <p:sp>
        <p:nvSpPr>
          <p:cNvPr id="22" name="Segnaposto numero diapositiva 3">
            <a:extLst>
              <a:ext uri="{FF2B5EF4-FFF2-40B4-BE49-F238E27FC236}">
                <a16:creationId xmlns:a16="http://schemas.microsoft.com/office/drawing/2014/main" id="{329D8BD6-6336-48DF-9D54-43E67D653997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6</a:t>
            </a:r>
          </a:p>
        </p:txBody>
      </p:sp>
    </p:spTree>
    <p:extLst>
      <p:ext uri="{BB962C8B-B14F-4D97-AF65-F5344CB8AC3E}">
        <p14:creationId xmlns:p14="http://schemas.microsoft.com/office/powerpoint/2010/main" val="34478837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1E9AB18-8AFE-477E-8154-52C500B587F2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/>
              <a:t>RMs</a:t>
            </a:r>
            <a:r>
              <a:rPr lang="it-IT" sz="2800" b="1" dirty="0"/>
              <a:t> AND </a:t>
            </a:r>
            <a:r>
              <a:rPr lang="it-IT" sz="2800" b="1" dirty="0" err="1"/>
              <a:t>POMDPs</a:t>
            </a:r>
            <a:endParaRPr lang="it-IT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9E229FF-0423-40BE-A944-1EAB16938C17}"/>
                  </a:ext>
                </a:extLst>
              </p:cNvPr>
              <p:cNvSpPr txBox="1"/>
              <p:nvPr/>
            </p:nvSpPr>
            <p:spPr>
              <a:xfrm>
                <a:off x="-17244" y="840787"/>
                <a:ext cx="8958263" cy="3111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RMs </a:t>
                </a:r>
                <a:r>
                  <a:rPr lang="it-IT" dirty="0" err="1"/>
                  <a:t>defined</a:t>
                </a:r>
                <a:r>
                  <a:rPr lang="it-IT" dirty="0"/>
                  <a:t> over set of </a:t>
                </a:r>
                <a:r>
                  <a:rPr lang="it-IT" dirty="0" err="1"/>
                  <a:t>propositional</a:t>
                </a:r>
                <a:r>
                  <a:rPr lang="it-IT" dirty="0"/>
                  <a:t> symbols </a:t>
                </a:r>
                <a:r>
                  <a:rPr lang="it-IT" i="1" dirty="0"/>
                  <a:t>P </a:t>
                </a:r>
                <a:r>
                  <a:rPr lang="it-IT" dirty="0"/>
                  <a:t>(</a:t>
                </a:r>
                <a:r>
                  <a:rPr lang="it-IT" dirty="0" err="1"/>
                  <a:t>binary</a:t>
                </a:r>
                <a:r>
                  <a:rPr lang="it-IT" dirty="0"/>
                  <a:t> </a:t>
                </a:r>
                <a:r>
                  <a:rPr lang="it-IT" dirty="0" err="1"/>
                  <a:t>properties</a:t>
                </a:r>
                <a:r>
                  <a:rPr lang="it-IT" dirty="0"/>
                  <a:t>).</a:t>
                </a:r>
              </a:p>
              <a:p>
                <a:endParaRPr lang="it-IT" i="1" dirty="0"/>
              </a:p>
              <a:p>
                <a:endParaRPr lang="it-IT" i="1" dirty="0"/>
              </a:p>
              <a:p>
                <a:r>
                  <a:rPr lang="it-IT" dirty="0" err="1"/>
                  <a:t>Elements</a:t>
                </a:r>
                <a:r>
                  <a:rPr lang="it-IT" dirty="0"/>
                  <a:t> of </a:t>
                </a:r>
                <a:r>
                  <a:rPr lang="it-IT" i="1" dirty="0"/>
                  <a:t>P</a:t>
                </a:r>
                <a:r>
                  <a:rPr lang="it-IT" dirty="0"/>
                  <a:t> are </a:t>
                </a:r>
                <a:r>
                  <a:rPr lang="it-IT" dirty="0" err="1"/>
                  <a:t>detected</a:t>
                </a:r>
                <a:r>
                  <a:rPr lang="it-IT" dirty="0"/>
                  <a:t> by a </a:t>
                </a:r>
                <a:r>
                  <a:rPr lang="it-IT" dirty="0" err="1"/>
                  <a:t>labelling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i="0" dirty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it-IT" sz="2000" i="0" dirty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it-IT" sz="2000" i="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 → </m:t>
                    </m:r>
                    <m:sSup>
                      <m:sSup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endParaRPr lang="it-IT" sz="2000" dirty="0"/>
              </a:p>
              <a:p>
                <a:endParaRPr lang="it-IT" sz="2000" dirty="0"/>
              </a:p>
              <a:p>
                <a:endParaRPr lang="it-IT" sz="2000" dirty="0"/>
              </a:p>
              <a:p>
                <a:r>
                  <a:rPr lang="it-IT" i="1" dirty="0"/>
                  <a:t>L</a:t>
                </a:r>
                <a:r>
                  <a:rPr lang="it-IT" dirty="0"/>
                  <a:t> </a:t>
                </a:r>
                <a:r>
                  <a:rPr lang="it-IT" dirty="0" err="1"/>
                  <a:t>assigns</a:t>
                </a:r>
                <a:r>
                  <a:rPr lang="it-IT" dirty="0"/>
                  <a:t> truth </a:t>
                </a:r>
                <a:r>
                  <a:rPr lang="it-IT" dirty="0" err="1"/>
                  <a:t>values</a:t>
                </a:r>
                <a:r>
                  <a:rPr lang="it-IT" dirty="0"/>
                  <a:t> to symbols in </a:t>
                </a:r>
                <a:r>
                  <a:rPr lang="it-IT" i="1" dirty="0"/>
                  <a:t>P </a:t>
                </a:r>
                <a:r>
                  <a:rPr lang="it-IT" dirty="0" err="1"/>
                  <a:t>given</a:t>
                </a:r>
                <a:r>
                  <a:rPr lang="it-IT" dirty="0"/>
                  <a:t> an </a:t>
                </a:r>
                <a:r>
                  <a:rPr lang="it-IT" dirty="0" err="1"/>
                  <a:t>experience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ⅇ=</m:t>
                    </m:r>
                    <m:d>
                      <m:d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it-IT" sz="2000" i="1" dirty="0"/>
              </a:p>
              <a:p>
                <a:endParaRPr lang="it-IT" sz="2000" i="1" dirty="0"/>
              </a:p>
              <a:p>
                <a:endParaRPr lang="it-IT" sz="2000" i="1" dirty="0"/>
              </a:p>
              <a:p>
                <a:r>
                  <a:rPr lang="it-IT" dirty="0"/>
                  <a:t>A </a:t>
                </a:r>
                <a:r>
                  <a:rPr lang="it-IT" dirty="0" err="1"/>
                  <a:t>reward</a:t>
                </a:r>
                <a:r>
                  <a:rPr lang="it-IT" dirty="0"/>
                  <a:t> machine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dirty="0" err="1"/>
                  <a:t>tuple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sz="2000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sz="2000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9E229FF-0423-40BE-A944-1EAB16938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44" y="840787"/>
                <a:ext cx="8958263" cy="3111493"/>
              </a:xfrm>
              <a:prstGeom prst="rect">
                <a:avLst/>
              </a:prstGeom>
              <a:blipFill>
                <a:blip r:embed="rId2"/>
                <a:stretch>
                  <a:fillRect l="-544" t="-1176" b="-19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e 3">
            <a:extLst>
              <a:ext uri="{FF2B5EF4-FFF2-40B4-BE49-F238E27FC236}">
                <a16:creationId xmlns:a16="http://schemas.microsoft.com/office/drawing/2014/main" id="{E2EFE1F8-84EA-416A-90F3-EF352389F8FB}"/>
              </a:ext>
            </a:extLst>
          </p:cNvPr>
          <p:cNvSpPr/>
          <p:nvPr/>
        </p:nvSpPr>
        <p:spPr>
          <a:xfrm>
            <a:off x="4767309" y="3586579"/>
            <a:ext cx="319596" cy="365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68181F6-546D-4D8A-8548-774D02764519}"/>
              </a:ext>
            </a:extLst>
          </p:cNvPr>
          <p:cNvSpPr/>
          <p:nvPr/>
        </p:nvSpPr>
        <p:spPr>
          <a:xfrm>
            <a:off x="5159406" y="3586579"/>
            <a:ext cx="319596" cy="365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6780064-5006-4EFD-8142-479AC0015FB8}"/>
              </a:ext>
            </a:extLst>
          </p:cNvPr>
          <p:cNvCxnSpPr>
            <a:cxnSpLocks/>
            <a:stCxn id="4" idx="4"/>
            <a:endCxn id="13" idx="0"/>
          </p:cNvCxnSpPr>
          <p:nvPr/>
        </p:nvCxnSpPr>
        <p:spPr>
          <a:xfrm flipH="1">
            <a:off x="3082772" y="3952280"/>
            <a:ext cx="1844335" cy="610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47628EB-06CA-47F1-B53D-C35ADC6F6F53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>
            <a:off x="5319204" y="3952280"/>
            <a:ext cx="1743353" cy="610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A65628F-63E4-4D6F-9FE3-22A55C82DF20}"/>
                  </a:ext>
                </a:extLst>
              </p:cNvPr>
              <p:cNvSpPr txBox="1"/>
              <p:nvPr/>
            </p:nvSpPr>
            <p:spPr>
              <a:xfrm>
                <a:off x="2123983" y="4563122"/>
                <a:ext cx="1917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/>
                  <a:t>state-</a:t>
                </a:r>
                <a:r>
                  <a:rPr lang="it-IT" sz="1100" dirty="0" err="1"/>
                  <a:t>transition</a:t>
                </a:r>
                <a:r>
                  <a:rPr lang="it-IT" sz="1100" dirty="0"/>
                  <a:t> </a:t>
                </a:r>
                <a:r>
                  <a:rPr lang="it-IT" sz="1100" dirty="0" err="1"/>
                  <a:t>function</a:t>
                </a:r>
                <a:endParaRPr lang="it-IT" sz="1100" dirty="0"/>
              </a:p>
              <a:p>
                <a:pPr algn="ctr"/>
                <a:endParaRPr lang="it-IT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it-IT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i="0" dirty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1400" i="0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it-IT" sz="1400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A65628F-63E4-4D6F-9FE3-22A55C82D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83" y="4563122"/>
                <a:ext cx="191757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A19EC88-53C6-4309-AE6F-64BBDC4389D6}"/>
                  </a:ext>
                </a:extLst>
              </p:cNvPr>
              <p:cNvSpPr txBox="1"/>
              <p:nvPr/>
            </p:nvSpPr>
            <p:spPr>
              <a:xfrm>
                <a:off x="5974672" y="4563122"/>
                <a:ext cx="21757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 err="1"/>
                  <a:t>reward-transition</a:t>
                </a:r>
                <a:r>
                  <a:rPr lang="it-IT" sz="1100" dirty="0"/>
                  <a:t> </a:t>
                </a:r>
                <a:r>
                  <a:rPr lang="it-IT" sz="1100" dirty="0" err="1"/>
                  <a:t>function</a:t>
                </a:r>
                <a:endParaRPr lang="it-IT" sz="1100" dirty="0"/>
              </a:p>
              <a:p>
                <a:pPr algn="ctr"/>
                <a:endParaRPr lang="it-IT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it-IT" sz="1400" dirty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1400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14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A19EC88-53C6-4309-AE6F-64BBDC438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672" y="4563122"/>
                <a:ext cx="217577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1573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8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50B33F-97A3-4E0D-8D21-427835B27DA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MACHINE MAINTENANCE EXAMPLE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85857D8-D737-4627-BB14-4082B7841B4B}"/>
              </a:ext>
            </a:extLst>
          </p:cNvPr>
          <p:cNvSpPr/>
          <p:nvPr/>
        </p:nvSpPr>
        <p:spPr>
          <a:xfrm>
            <a:off x="2094454" y="1057183"/>
            <a:ext cx="1535837" cy="7190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8981F2F-4D45-439B-9BF3-1626524A689C}"/>
              </a:ext>
            </a:extLst>
          </p:cNvPr>
          <p:cNvSpPr/>
          <p:nvPr/>
        </p:nvSpPr>
        <p:spPr>
          <a:xfrm>
            <a:off x="558617" y="2709909"/>
            <a:ext cx="1535837" cy="7190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827E000-AE0B-419C-A14B-D0B35B6B7BBF}"/>
              </a:ext>
            </a:extLst>
          </p:cNvPr>
          <p:cNvSpPr/>
          <p:nvPr/>
        </p:nvSpPr>
        <p:spPr>
          <a:xfrm>
            <a:off x="3630291" y="2709908"/>
            <a:ext cx="1535837" cy="7190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Forma a L 3">
            <a:extLst>
              <a:ext uri="{FF2B5EF4-FFF2-40B4-BE49-F238E27FC236}">
                <a16:creationId xmlns:a16="http://schemas.microsoft.com/office/drawing/2014/main" id="{B1204F6A-0138-465D-96E2-FE2F595DE922}"/>
              </a:ext>
            </a:extLst>
          </p:cNvPr>
          <p:cNvSpPr/>
          <p:nvPr/>
        </p:nvSpPr>
        <p:spPr>
          <a:xfrm rot="5400000">
            <a:off x="948583" y="1564036"/>
            <a:ext cx="1447066" cy="844673"/>
          </a:xfrm>
          <a:prstGeom prst="corner">
            <a:avLst>
              <a:gd name="adj1" fmla="val 31957"/>
              <a:gd name="adj2" fmla="val 30735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orma a L 12">
            <a:extLst>
              <a:ext uri="{FF2B5EF4-FFF2-40B4-BE49-F238E27FC236}">
                <a16:creationId xmlns:a16="http://schemas.microsoft.com/office/drawing/2014/main" id="{E0A72AA7-DB87-47F9-9DCE-2F88974DE85C}"/>
              </a:ext>
            </a:extLst>
          </p:cNvPr>
          <p:cNvSpPr/>
          <p:nvPr/>
        </p:nvSpPr>
        <p:spPr>
          <a:xfrm rot="10800000">
            <a:off x="3630289" y="1275697"/>
            <a:ext cx="996519" cy="1434208"/>
          </a:xfrm>
          <a:prstGeom prst="corner">
            <a:avLst>
              <a:gd name="adj1" fmla="val 27521"/>
              <a:gd name="adj2" fmla="val 26547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857DD24-23DC-4EED-A2BA-45BD6830A309}"/>
              </a:ext>
            </a:extLst>
          </p:cNvPr>
          <p:cNvSpPr/>
          <p:nvPr/>
        </p:nvSpPr>
        <p:spPr>
          <a:xfrm>
            <a:off x="2094453" y="2915564"/>
            <a:ext cx="1535836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mile 11">
            <a:extLst>
              <a:ext uri="{FF2B5EF4-FFF2-40B4-BE49-F238E27FC236}">
                <a16:creationId xmlns:a16="http://schemas.microsoft.com/office/drawing/2014/main" id="{E94BA9B2-AA6E-4E72-8ED7-E844865C79EA}"/>
              </a:ext>
            </a:extLst>
          </p:cNvPr>
          <p:cNvSpPr/>
          <p:nvPr/>
        </p:nvSpPr>
        <p:spPr>
          <a:xfrm>
            <a:off x="2131578" y="294710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aetta 13">
            <a:extLst>
              <a:ext uri="{FF2B5EF4-FFF2-40B4-BE49-F238E27FC236}">
                <a16:creationId xmlns:a16="http://schemas.microsoft.com/office/drawing/2014/main" id="{019D9837-C9BE-4904-8817-42BC93D74E59}"/>
              </a:ext>
            </a:extLst>
          </p:cNvPr>
          <p:cNvSpPr/>
          <p:nvPr/>
        </p:nvSpPr>
        <p:spPr>
          <a:xfrm>
            <a:off x="2651087" y="1254797"/>
            <a:ext cx="459258" cy="30192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2CCE4D37-A98F-4D4E-90F8-3D57A270B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33" y="2857196"/>
            <a:ext cx="357351" cy="366145"/>
          </a:xfrm>
          <a:prstGeom prst="rect">
            <a:avLst/>
          </a:prstGeom>
        </p:spPr>
      </p:pic>
      <p:pic>
        <p:nvPicPr>
          <p:cNvPr id="18" name="Immagine 17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75DFA2F4-2862-4DE9-AD41-B50FC2E44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97" y="2857196"/>
            <a:ext cx="407275" cy="3661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082D0B6-55BD-44E2-89B2-BEA188C77625}"/>
                  </a:ext>
                </a:extLst>
              </p:cNvPr>
              <p:cNvSpPr txBox="1"/>
              <p:nvPr/>
            </p:nvSpPr>
            <p:spPr>
              <a:xfrm>
                <a:off x="6367562" y="1018983"/>
                <a:ext cx="63964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 i="1" dirty="0">
                    <a:solidFill>
                      <a:srgbClr val="000000"/>
                    </a:solidFill>
                  </a:rPr>
                  <a:t>P</a:t>
                </a:r>
                <a:r>
                  <a:rPr lang="it-IT" sz="2800" dirty="0">
                    <a:solidFill>
                      <a:srgbClr val="000000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,      ,     ,      ,      ,        </m:t>
                        </m:r>
                      </m:e>
                    </m:d>
                  </m:oMath>
                </a14:m>
                <a:endParaRPr lang="it-IT" sz="2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082D0B6-55BD-44E2-89B2-BEA188C7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562" y="1018983"/>
                <a:ext cx="6396451" cy="523220"/>
              </a:xfrm>
              <a:prstGeom prst="rect">
                <a:avLst/>
              </a:prstGeom>
              <a:blipFill>
                <a:blip r:embed="rId4"/>
                <a:stretch>
                  <a:fillRect l="-2002" t="-12791" b="-302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mile 22">
            <a:extLst>
              <a:ext uri="{FF2B5EF4-FFF2-40B4-BE49-F238E27FC236}">
                <a16:creationId xmlns:a16="http://schemas.microsoft.com/office/drawing/2014/main" id="{41F6C673-5198-4ED7-9715-1593E478C751}"/>
              </a:ext>
            </a:extLst>
          </p:cNvPr>
          <p:cNvSpPr/>
          <p:nvPr/>
        </p:nvSpPr>
        <p:spPr>
          <a:xfrm>
            <a:off x="2733622" y="2947101"/>
            <a:ext cx="257498" cy="244701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mile 23">
            <a:extLst>
              <a:ext uri="{FF2B5EF4-FFF2-40B4-BE49-F238E27FC236}">
                <a16:creationId xmlns:a16="http://schemas.microsoft.com/office/drawing/2014/main" id="{20C13A9D-39F8-479E-BBD5-BFFD4CC6213B}"/>
              </a:ext>
            </a:extLst>
          </p:cNvPr>
          <p:cNvSpPr/>
          <p:nvPr/>
        </p:nvSpPr>
        <p:spPr>
          <a:xfrm>
            <a:off x="3335666" y="294710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Immagine 24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F9240D0E-37F4-47F2-B417-8FD7F8CC4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834" y="1180294"/>
            <a:ext cx="408743" cy="308890"/>
          </a:xfrm>
          <a:prstGeom prst="rect">
            <a:avLst/>
          </a:prstGeom>
        </p:spPr>
      </p:pic>
      <p:pic>
        <p:nvPicPr>
          <p:cNvPr id="26" name="Immagine 25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E3D32692-922E-4E30-A0C6-010DFAC1F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151" y="1180294"/>
            <a:ext cx="407275" cy="310378"/>
          </a:xfrm>
          <a:prstGeom prst="rect">
            <a:avLst/>
          </a:prstGeom>
        </p:spPr>
      </p:pic>
      <p:sp>
        <p:nvSpPr>
          <p:cNvPr id="27" name="Saetta 26">
            <a:extLst>
              <a:ext uri="{FF2B5EF4-FFF2-40B4-BE49-F238E27FC236}">
                <a16:creationId xmlns:a16="http://schemas.microsoft.com/office/drawing/2014/main" id="{82AD392D-1B82-48DF-9715-52E9BC31223D}"/>
              </a:ext>
            </a:extLst>
          </p:cNvPr>
          <p:cNvSpPr/>
          <p:nvPr/>
        </p:nvSpPr>
        <p:spPr>
          <a:xfrm>
            <a:off x="8760139" y="1180294"/>
            <a:ext cx="459258" cy="346520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28" name="Smile 27">
            <a:extLst>
              <a:ext uri="{FF2B5EF4-FFF2-40B4-BE49-F238E27FC236}">
                <a16:creationId xmlns:a16="http://schemas.microsoft.com/office/drawing/2014/main" id="{E591C35A-0F2A-4EE5-9901-6B7241B46EB7}"/>
              </a:ext>
            </a:extLst>
          </p:cNvPr>
          <p:cNvSpPr/>
          <p:nvPr/>
        </p:nvSpPr>
        <p:spPr>
          <a:xfrm>
            <a:off x="8373538" y="1195062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29" name="Smile 28">
            <a:extLst>
              <a:ext uri="{FF2B5EF4-FFF2-40B4-BE49-F238E27FC236}">
                <a16:creationId xmlns:a16="http://schemas.microsoft.com/office/drawing/2014/main" id="{A7525702-B1A4-43B1-9AA9-713F72F57CC4}"/>
              </a:ext>
            </a:extLst>
          </p:cNvPr>
          <p:cNvSpPr/>
          <p:nvPr/>
        </p:nvSpPr>
        <p:spPr>
          <a:xfrm>
            <a:off x="7350598" y="1195062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31" name="Smile 30">
            <a:extLst>
              <a:ext uri="{FF2B5EF4-FFF2-40B4-BE49-F238E27FC236}">
                <a16:creationId xmlns:a16="http://schemas.microsoft.com/office/drawing/2014/main" id="{D24148F9-5F3F-480C-AC62-54D439BC8C44}"/>
              </a:ext>
            </a:extLst>
          </p:cNvPr>
          <p:cNvSpPr/>
          <p:nvPr/>
        </p:nvSpPr>
        <p:spPr>
          <a:xfrm>
            <a:off x="7864999" y="1199497"/>
            <a:ext cx="257498" cy="244701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798FB9B-AB5E-4071-AE13-312D73C7811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6559906" y="1489184"/>
            <a:ext cx="930954" cy="9721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99A7693-1D5E-4E04-8099-505A6382BF00}"/>
              </a:ext>
            </a:extLst>
          </p:cNvPr>
          <p:cNvSpPr txBox="1"/>
          <p:nvPr/>
        </p:nvSpPr>
        <p:spPr>
          <a:xfrm>
            <a:off x="5642697" y="2461309"/>
            <a:ext cx="18344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a room with a </a:t>
            </a:r>
            <a:r>
              <a:rPr lang="it-IT" sz="1000" b="1" dirty="0" err="1">
                <a:solidFill>
                  <a:srgbClr val="000000"/>
                </a:solidFill>
              </a:rPr>
              <a:t>broken</a:t>
            </a:r>
            <a:r>
              <a:rPr lang="it-IT" sz="1000" dirty="0">
                <a:solidFill>
                  <a:srgbClr val="000000"/>
                </a:solidFill>
              </a:rPr>
              <a:t> machine.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E0CE77C-2624-471F-BBC5-80B9249330EF}"/>
              </a:ext>
            </a:extLst>
          </p:cNvPr>
          <p:cNvSpPr txBox="1"/>
          <p:nvPr/>
        </p:nvSpPr>
        <p:spPr>
          <a:xfrm>
            <a:off x="6690887" y="3275111"/>
            <a:ext cx="1302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recharged</a:t>
            </a:r>
            <a:r>
              <a:rPr lang="it-IT" sz="1000" dirty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0FB6BB38-0D59-4F24-8EFC-22C9A04A8B40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7342318" y="1526814"/>
            <a:ext cx="610002" cy="1748297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69AFCD9D-08F7-47E6-AF9B-DBD611D14899}"/>
              </a:ext>
            </a:extLst>
          </p:cNvPr>
          <p:cNvSpPr txBox="1"/>
          <p:nvPr/>
        </p:nvSpPr>
        <p:spPr>
          <a:xfrm>
            <a:off x="7731370" y="2461309"/>
            <a:ext cx="1261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b="1" dirty="0" err="1">
                <a:solidFill>
                  <a:srgbClr val="000000"/>
                </a:solidFill>
              </a:rPr>
              <a:t>repaired</a:t>
            </a:r>
            <a:r>
              <a:rPr lang="it-IT" sz="1000" dirty="0">
                <a:solidFill>
                  <a:srgbClr val="000000"/>
                </a:solidFill>
              </a:rPr>
              <a:t> a </a:t>
            </a:r>
            <a:r>
              <a:rPr lang="it-IT" sz="1000" dirty="0" err="1">
                <a:solidFill>
                  <a:srgbClr val="000000"/>
                </a:solidFill>
              </a:rPr>
              <a:t>broken</a:t>
            </a:r>
            <a:r>
              <a:rPr lang="it-IT" sz="1000" dirty="0">
                <a:solidFill>
                  <a:srgbClr val="000000"/>
                </a:solidFill>
              </a:rPr>
              <a:t> machine.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4F30102-1533-4E3D-B4AF-4DC98EC42F1D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8362087" y="1520940"/>
            <a:ext cx="140202" cy="940369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65B4BE1-6071-4B20-9D65-F924D68199B7}"/>
              </a:ext>
            </a:extLst>
          </p:cNvPr>
          <p:cNvSpPr txBox="1"/>
          <p:nvPr/>
        </p:nvSpPr>
        <p:spPr>
          <a:xfrm>
            <a:off x="8760139" y="3223341"/>
            <a:ext cx="126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the </a:t>
            </a:r>
            <a:r>
              <a:rPr lang="it-IT" sz="1000" dirty="0" err="1">
                <a:solidFill>
                  <a:srgbClr val="000000"/>
                </a:solidFill>
              </a:rPr>
              <a:t>recharge</a:t>
            </a:r>
            <a:r>
              <a:rPr lang="it-IT" sz="1000" dirty="0">
                <a:solidFill>
                  <a:srgbClr val="000000"/>
                </a:solidFill>
              </a:rPr>
              <a:t> room.</a:t>
            </a:r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49C32999-AC52-482D-9BC5-CC41C2E60F6D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9051627" y="1552696"/>
            <a:ext cx="339229" cy="167064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083045F-D3E5-4892-8327-740B85D6E5FC}"/>
              </a:ext>
            </a:extLst>
          </p:cNvPr>
          <p:cNvSpPr txBox="1"/>
          <p:nvPr/>
        </p:nvSpPr>
        <p:spPr>
          <a:xfrm>
            <a:off x="9138709" y="1991124"/>
            <a:ext cx="126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the machine room 1.</a:t>
            </a: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8C1E40B9-6BBE-4795-B7A2-C048B041A14C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9565790" y="1552696"/>
            <a:ext cx="203636" cy="43842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948D9C53-2BBD-46E7-BCEE-09FB7C83C688}"/>
              </a:ext>
            </a:extLst>
          </p:cNvPr>
          <p:cNvSpPr txBox="1"/>
          <p:nvPr/>
        </p:nvSpPr>
        <p:spPr>
          <a:xfrm>
            <a:off x="10253134" y="2198022"/>
            <a:ext cx="126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the machine room 2.</a:t>
            </a:r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F3C7EA61-8E43-4B6F-AE27-2ACF715EFD03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10154206" y="1595647"/>
            <a:ext cx="729645" cy="60237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B958C87-5E17-4DD7-8292-5C91738D9510}"/>
              </a:ext>
            </a:extLst>
          </p:cNvPr>
          <p:cNvSpPr txBox="1"/>
          <p:nvPr/>
        </p:nvSpPr>
        <p:spPr>
          <a:xfrm>
            <a:off x="1225886" y="4754527"/>
            <a:ext cx="1172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0000"/>
                </a:solidFill>
              </a:rPr>
              <a:t>Assumptions</a:t>
            </a:r>
            <a:r>
              <a:rPr lang="it-IT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only one machine is broken, the robot can only repair it if it’s charged</a:t>
            </a:r>
            <a:endParaRPr lang="it-IT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2249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41" grpId="0"/>
      <p:bldP spid="46" grpId="0"/>
      <p:bldP spid="51" grpId="0"/>
      <p:bldP spid="55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8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50B33F-97A3-4E0D-8D21-427835B27DA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MACHINE MAINTENANCE EXAMPLE</a:t>
            </a:r>
          </a:p>
        </p:txBody>
      </p:sp>
      <p:pic>
        <p:nvPicPr>
          <p:cNvPr id="39" name="Immagine 38">
            <a:extLst>
              <a:ext uri="{FF2B5EF4-FFF2-40B4-BE49-F238E27FC236}">
                <a16:creationId xmlns:a16="http://schemas.microsoft.com/office/drawing/2014/main" id="{56B8593E-D3AC-4681-A146-EC7568C88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430" y="1525434"/>
            <a:ext cx="5754570" cy="33166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ttangolo 39">
                <a:extLst>
                  <a:ext uri="{FF2B5EF4-FFF2-40B4-BE49-F238E27FC236}">
                    <a16:creationId xmlns:a16="http://schemas.microsoft.com/office/drawing/2014/main" id="{D1F59724-9615-43CE-A195-D075CCFA72FD}"/>
                  </a:ext>
                </a:extLst>
              </p:cNvPr>
              <p:cNvSpPr/>
              <p:nvPr/>
            </p:nvSpPr>
            <p:spPr>
              <a:xfrm>
                <a:off x="2589273" y="4791521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0" name="Rettangolo 39">
                <a:extLst>
                  <a:ext uri="{FF2B5EF4-FFF2-40B4-BE49-F238E27FC236}">
                    <a16:creationId xmlns:a16="http://schemas.microsoft.com/office/drawing/2014/main" id="{D1F59724-9615-43CE-A195-D075CCFA7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73" y="4791521"/>
                <a:ext cx="910186" cy="307777"/>
              </a:xfrm>
              <a:prstGeom prst="rect">
                <a:avLst/>
              </a:prstGeom>
              <a:blipFill>
                <a:blip r:embed="rId3"/>
                <a:stretch>
                  <a:fillRect l="-2685" t="-92000" r="-2685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F789E35C-FCE0-4CB1-AF89-9EBA0987A78E}"/>
                  </a:ext>
                </a:extLst>
              </p:cNvPr>
              <p:cNvSpPr/>
              <p:nvPr/>
            </p:nvSpPr>
            <p:spPr>
              <a:xfrm>
                <a:off x="4727362" y="1559041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F789E35C-FCE0-4CB1-AF89-9EBA0987A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362" y="1559041"/>
                <a:ext cx="910186" cy="307777"/>
              </a:xfrm>
              <a:prstGeom prst="rect">
                <a:avLst/>
              </a:prstGeom>
              <a:blipFill>
                <a:blip r:embed="rId4"/>
                <a:stretch>
                  <a:fillRect l="-2000" t="-92000" r="-2667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5B073F82-1030-4647-AED9-67D8741B0799}"/>
                  </a:ext>
                </a:extLst>
              </p:cNvPr>
              <p:cNvSpPr/>
              <p:nvPr/>
            </p:nvSpPr>
            <p:spPr>
              <a:xfrm>
                <a:off x="2589273" y="1519921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5B073F82-1030-4647-AED9-67D8741B07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73" y="1519921"/>
                <a:ext cx="910186" cy="307777"/>
              </a:xfrm>
              <a:prstGeom prst="rect">
                <a:avLst/>
              </a:prstGeom>
              <a:blipFill>
                <a:blip r:embed="rId5"/>
                <a:stretch>
                  <a:fillRect l="-2685" t="-90196" r="-2685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1150BB3B-68DB-43F3-9D5E-16B412A87470}"/>
                  </a:ext>
                </a:extLst>
              </p:cNvPr>
              <p:cNvSpPr/>
              <p:nvPr/>
            </p:nvSpPr>
            <p:spPr>
              <a:xfrm>
                <a:off x="451182" y="1559041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1150BB3B-68DB-43F3-9D5E-16B412A874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2" y="1559041"/>
                <a:ext cx="910186" cy="307777"/>
              </a:xfrm>
              <a:prstGeom prst="rect">
                <a:avLst/>
              </a:prstGeom>
              <a:blipFill>
                <a:blip r:embed="rId6"/>
                <a:stretch>
                  <a:fillRect l="-2013" t="-92000" r="-3356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BB2DEFFB-5A44-43B3-B5D0-69E711EF04B7}"/>
                  </a:ext>
                </a:extLst>
              </p:cNvPr>
              <p:cNvSpPr/>
              <p:nvPr/>
            </p:nvSpPr>
            <p:spPr>
              <a:xfrm>
                <a:off x="2998320" y="3183771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BB2DEFFB-5A44-43B3-B5D0-69E711EF0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320" y="3183771"/>
                <a:ext cx="1183816" cy="369332"/>
              </a:xfrm>
              <a:prstGeom prst="rect">
                <a:avLst/>
              </a:prstGeom>
              <a:blipFill>
                <a:blip r:embed="rId7"/>
                <a:stretch>
                  <a:fillRect r="-82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Smile 48">
            <a:extLst>
              <a:ext uri="{FF2B5EF4-FFF2-40B4-BE49-F238E27FC236}">
                <a16:creationId xmlns:a16="http://schemas.microsoft.com/office/drawing/2014/main" id="{50769200-68CE-4EA2-BF3E-999EFEDF53C0}"/>
              </a:ext>
            </a:extLst>
          </p:cNvPr>
          <p:cNvSpPr/>
          <p:nvPr/>
        </p:nvSpPr>
        <p:spPr>
          <a:xfrm>
            <a:off x="3679076" y="3295495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50" name="Saetta 49">
            <a:extLst>
              <a:ext uri="{FF2B5EF4-FFF2-40B4-BE49-F238E27FC236}">
                <a16:creationId xmlns:a16="http://schemas.microsoft.com/office/drawing/2014/main" id="{5D278631-BD69-42DE-9C80-D3672F02C330}"/>
              </a:ext>
            </a:extLst>
          </p:cNvPr>
          <p:cNvSpPr/>
          <p:nvPr/>
        </p:nvSpPr>
        <p:spPr>
          <a:xfrm>
            <a:off x="3218715" y="3255031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ttangolo 52">
                <a:extLst>
                  <a:ext uri="{FF2B5EF4-FFF2-40B4-BE49-F238E27FC236}">
                    <a16:creationId xmlns:a16="http://schemas.microsoft.com/office/drawing/2014/main" id="{3E489EBB-6E37-4BB2-A735-46A3C1A7CD6F}"/>
                  </a:ext>
                </a:extLst>
              </p:cNvPr>
              <p:cNvSpPr/>
              <p:nvPr/>
            </p:nvSpPr>
            <p:spPr>
              <a:xfrm>
                <a:off x="3489006" y="2659287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3" name="Rettangolo 52">
                <a:extLst>
                  <a:ext uri="{FF2B5EF4-FFF2-40B4-BE49-F238E27FC236}">
                    <a16:creationId xmlns:a16="http://schemas.microsoft.com/office/drawing/2014/main" id="{3E489EBB-6E37-4BB2-A735-46A3C1A7C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06" y="2659287"/>
                <a:ext cx="118381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Smile 53">
            <a:extLst>
              <a:ext uri="{FF2B5EF4-FFF2-40B4-BE49-F238E27FC236}">
                <a16:creationId xmlns:a16="http://schemas.microsoft.com/office/drawing/2014/main" id="{2372584D-E298-4B9E-A18E-24BF6916A0BF}"/>
              </a:ext>
            </a:extLst>
          </p:cNvPr>
          <p:cNvSpPr/>
          <p:nvPr/>
        </p:nvSpPr>
        <p:spPr>
          <a:xfrm>
            <a:off x="3827328" y="2773298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ttangolo 56">
                <a:extLst>
                  <a:ext uri="{FF2B5EF4-FFF2-40B4-BE49-F238E27FC236}">
                    <a16:creationId xmlns:a16="http://schemas.microsoft.com/office/drawing/2014/main" id="{7095B218-1ED2-4816-8A42-C48802C3ACAA}"/>
                  </a:ext>
                </a:extLst>
              </p:cNvPr>
              <p:cNvSpPr/>
              <p:nvPr/>
            </p:nvSpPr>
            <p:spPr>
              <a:xfrm>
                <a:off x="1274166" y="2635971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7" name="Rettangolo 56">
                <a:extLst>
                  <a:ext uri="{FF2B5EF4-FFF2-40B4-BE49-F238E27FC236}">
                    <a16:creationId xmlns:a16="http://schemas.microsoft.com/office/drawing/2014/main" id="{7095B218-1ED2-4816-8A42-C48802C3A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66" y="2635971"/>
                <a:ext cx="118381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Smile 57">
            <a:extLst>
              <a:ext uri="{FF2B5EF4-FFF2-40B4-BE49-F238E27FC236}">
                <a16:creationId xmlns:a16="http://schemas.microsoft.com/office/drawing/2014/main" id="{1C8F3FF3-31F0-4776-9621-BDFF879B2120}"/>
              </a:ext>
            </a:extLst>
          </p:cNvPr>
          <p:cNvSpPr/>
          <p:nvPr/>
        </p:nvSpPr>
        <p:spPr>
          <a:xfrm>
            <a:off x="1608882" y="2745308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ttangolo 58">
                <a:extLst>
                  <a:ext uri="{FF2B5EF4-FFF2-40B4-BE49-F238E27FC236}">
                    <a16:creationId xmlns:a16="http://schemas.microsoft.com/office/drawing/2014/main" id="{08023587-0BE0-423E-A2CF-E804CD005E70}"/>
                  </a:ext>
                </a:extLst>
              </p:cNvPr>
              <p:cNvSpPr/>
              <p:nvPr/>
            </p:nvSpPr>
            <p:spPr>
              <a:xfrm>
                <a:off x="3345275" y="1624995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9" name="Rettangolo 58">
                <a:extLst>
                  <a:ext uri="{FF2B5EF4-FFF2-40B4-BE49-F238E27FC236}">
                    <a16:creationId xmlns:a16="http://schemas.microsoft.com/office/drawing/2014/main" id="{08023587-0BE0-423E-A2CF-E804CD005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275" y="1624995"/>
                <a:ext cx="14679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Immagine 59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27C16F30-65E9-489B-AF49-CD1558D928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856" y="1653470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ttangolo 60">
                <a:extLst>
                  <a:ext uri="{FF2B5EF4-FFF2-40B4-BE49-F238E27FC236}">
                    <a16:creationId xmlns:a16="http://schemas.microsoft.com/office/drawing/2014/main" id="{BD2036F8-2286-4ECB-B7CD-8B8EDF63665C}"/>
                  </a:ext>
                </a:extLst>
              </p:cNvPr>
              <p:cNvSpPr/>
              <p:nvPr/>
            </p:nvSpPr>
            <p:spPr>
              <a:xfrm>
                <a:off x="3419812" y="1964813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1" name="Rettangolo 60">
                <a:extLst>
                  <a:ext uri="{FF2B5EF4-FFF2-40B4-BE49-F238E27FC236}">
                    <a16:creationId xmlns:a16="http://schemas.microsoft.com/office/drawing/2014/main" id="{BD2036F8-2286-4ECB-B7CD-8B8EDF636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12" y="1964813"/>
                <a:ext cx="14679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Immagine 61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CD10E9CC-5502-461C-A9B5-5BC11F0CE2B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691" y="1994290"/>
            <a:ext cx="407275" cy="310378"/>
          </a:xfrm>
          <a:prstGeom prst="rect">
            <a:avLst/>
          </a:prstGeom>
        </p:spPr>
      </p:pic>
      <p:sp>
        <p:nvSpPr>
          <p:cNvPr id="63" name="Smile 62">
            <a:extLst>
              <a:ext uri="{FF2B5EF4-FFF2-40B4-BE49-F238E27FC236}">
                <a16:creationId xmlns:a16="http://schemas.microsoft.com/office/drawing/2014/main" id="{E3CE2250-59DB-4C9A-9F77-63223481B078}"/>
              </a:ext>
            </a:extLst>
          </p:cNvPr>
          <p:cNvSpPr/>
          <p:nvPr/>
        </p:nvSpPr>
        <p:spPr>
          <a:xfrm>
            <a:off x="4116286" y="2025382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ttangolo 63">
                <a:extLst>
                  <a:ext uri="{FF2B5EF4-FFF2-40B4-BE49-F238E27FC236}">
                    <a16:creationId xmlns:a16="http://schemas.microsoft.com/office/drawing/2014/main" id="{D2930F10-F732-40BD-AD97-72D1AABE248C}"/>
                  </a:ext>
                </a:extLst>
              </p:cNvPr>
              <p:cNvSpPr/>
              <p:nvPr/>
            </p:nvSpPr>
            <p:spPr>
              <a:xfrm>
                <a:off x="4443278" y="3563275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4" name="Rettangolo 63">
                <a:extLst>
                  <a:ext uri="{FF2B5EF4-FFF2-40B4-BE49-F238E27FC236}">
                    <a16:creationId xmlns:a16="http://schemas.microsoft.com/office/drawing/2014/main" id="{D2930F10-F732-40BD-AD97-72D1AABE2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78" y="3563275"/>
                <a:ext cx="14679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Immagine 64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1938300B-C07A-4BA5-A422-D4940E28D5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57" y="3592752"/>
            <a:ext cx="407275" cy="310378"/>
          </a:xfrm>
          <a:prstGeom prst="rect">
            <a:avLst/>
          </a:prstGeom>
        </p:spPr>
      </p:pic>
      <p:sp>
        <p:nvSpPr>
          <p:cNvPr id="66" name="Smile 65">
            <a:extLst>
              <a:ext uri="{FF2B5EF4-FFF2-40B4-BE49-F238E27FC236}">
                <a16:creationId xmlns:a16="http://schemas.microsoft.com/office/drawing/2014/main" id="{D19F59D6-B7D0-42E2-BE4E-615524DAC471}"/>
              </a:ext>
            </a:extLst>
          </p:cNvPr>
          <p:cNvSpPr/>
          <p:nvPr/>
        </p:nvSpPr>
        <p:spPr>
          <a:xfrm>
            <a:off x="5139752" y="3623844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ttangolo 66">
                <a:extLst>
                  <a:ext uri="{FF2B5EF4-FFF2-40B4-BE49-F238E27FC236}">
                    <a16:creationId xmlns:a16="http://schemas.microsoft.com/office/drawing/2014/main" id="{9D85E988-3356-4A46-843A-C1CFAAF2A987}"/>
                  </a:ext>
                </a:extLst>
              </p:cNvPr>
              <p:cNvSpPr/>
              <p:nvPr/>
            </p:nvSpPr>
            <p:spPr>
              <a:xfrm>
                <a:off x="1241744" y="1589718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7" name="Rettangolo 66">
                <a:extLst>
                  <a:ext uri="{FF2B5EF4-FFF2-40B4-BE49-F238E27FC236}">
                    <a16:creationId xmlns:a16="http://schemas.microsoft.com/office/drawing/2014/main" id="{9D85E988-3356-4A46-843A-C1CFAAF2A9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744" y="1589718"/>
                <a:ext cx="146790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Immagine 67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03A84A16-B167-4B6F-B733-2AB3F790F1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75" y="1989132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ttangolo 68">
                <a:extLst>
                  <a:ext uri="{FF2B5EF4-FFF2-40B4-BE49-F238E27FC236}">
                    <a16:creationId xmlns:a16="http://schemas.microsoft.com/office/drawing/2014/main" id="{8FB898D4-273B-4F1E-8D6C-11A034BA5785}"/>
                  </a:ext>
                </a:extLst>
              </p:cNvPr>
              <p:cNvSpPr/>
              <p:nvPr/>
            </p:nvSpPr>
            <p:spPr>
              <a:xfrm>
                <a:off x="1241744" y="1961772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9" name="Rettangolo 68">
                <a:extLst>
                  <a:ext uri="{FF2B5EF4-FFF2-40B4-BE49-F238E27FC236}">
                    <a16:creationId xmlns:a16="http://schemas.microsoft.com/office/drawing/2014/main" id="{8FB898D4-273B-4F1E-8D6C-11A034BA57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744" y="1961772"/>
                <a:ext cx="14679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Immagine 69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A6EC0E9E-4190-435C-BBAB-30DD367428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485" y="1619195"/>
            <a:ext cx="407275" cy="310378"/>
          </a:xfrm>
          <a:prstGeom prst="rect">
            <a:avLst/>
          </a:prstGeom>
        </p:spPr>
      </p:pic>
      <p:sp>
        <p:nvSpPr>
          <p:cNvPr id="71" name="Smile 70">
            <a:extLst>
              <a:ext uri="{FF2B5EF4-FFF2-40B4-BE49-F238E27FC236}">
                <a16:creationId xmlns:a16="http://schemas.microsoft.com/office/drawing/2014/main" id="{91485645-66AE-473E-B690-5DFDF08C72F1}"/>
              </a:ext>
            </a:extLst>
          </p:cNvPr>
          <p:cNvSpPr/>
          <p:nvPr/>
        </p:nvSpPr>
        <p:spPr>
          <a:xfrm>
            <a:off x="1938218" y="202234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ttangolo 71">
                <a:extLst>
                  <a:ext uri="{FF2B5EF4-FFF2-40B4-BE49-F238E27FC236}">
                    <a16:creationId xmlns:a16="http://schemas.microsoft.com/office/drawing/2014/main" id="{B477D7B0-7D09-4F81-868E-238462B3B530}"/>
                  </a:ext>
                </a:extLst>
              </p:cNvPr>
              <p:cNvSpPr/>
              <p:nvPr/>
            </p:nvSpPr>
            <p:spPr>
              <a:xfrm>
                <a:off x="211175" y="3551617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2" name="Rettangolo 71">
                <a:extLst>
                  <a:ext uri="{FF2B5EF4-FFF2-40B4-BE49-F238E27FC236}">
                    <a16:creationId xmlns:a16="http://schemas.microsoft.com/office/drawing/2014/main" id="{B477D7B0-7D09-4F81-868E-238462B3B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75" y="3551617"/>
                <a:ext cx="146790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Smile 72">
            <a:extLst>
              <a:ext uri="{FF2B5EF4-FFF2-40B4-BE49-F238E27FC236}">
                <a16:creationId xmlns:a16="http://schemas.microsoft.com/office/drawing/2014/main" id="{3F6D5D75-8B92-45EC-9B20-8AECFB5412D7}"/>
              </a:ext>
            </a:extLst>
          </p:cNvPr>
          <p:cNvSpPr/>
          <p:nvPr/>
        </p:nvSpPr>
        <p:spPr>
          <a:xfrm>
            <a:off x="907649" y="3612186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pic>
        <p:nvPicPr>
          <p:cNvPr id="74" name="Immagine 73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B9484CE2-C92C-46CB-9E54-EC48CA6B97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36" y="3580091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2DDA9C3-2807-416D-BE29-DAD47931EA07}"/>
                  </a:ext>
                </a:extLst>
              </p:cNvPr>
              <p:cNvSpPr txBox="1"/>
              <p:nvPr/>
            </p:nvSpPr>
            <p:spPr>
              <a:xfrm>
                <a:off x="6194608" y="1653470"/>
                <a:ext cx="544093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rgbClr val="000000"/>
                    </a:solidFill>
                  </a:rPr>
                  <a:t>Each RM starts in the </a:t>
                </a:r>
                <a:r>
                  <a:rPr lang="it-IT" dirty="0" err="1">
                    <a:solidFill>
                      <a:srgbClr val="000000"/>
                    </a:solidFill>
                  </a:rPr>
                  <a:t>initial</a:t>
                </a:r>
                <a:r>
                  <a:rPr lang="it-IT" dirty="0">
                    <a:solidFill>
                      <a:srgbClr val="000000"/>
                    </a:solidFill>
                  </a:rPr>
                  <a:t> state u0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rgbClr val="000000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rgbClr val="000000"/>
                    </a:solidFill>
                  </a:rPr>
                  <a:t>Edge label </a:t>
                </a:r>
                <a:r>
                  <a:rPr lang="it-IT" dirty="0" err="1">
                    <a:solidFill>
                      <a:srgbClr val="000000"/>
                    </a:solidFill>
                  </a:rPr>
                  <a:t>provides</a:t>
                </a:r>
                <a:r>
                  <a:rPr lang="it-IT" dirty="0">
                    <a:solidFill>
                      <a:srgbClr val="000000"/>
                    </a:solidFill>
                  </a:rPr>
                  <a:t> a visual </a:t>
                </a:r>
                <a:r>
                  <a:rPr lang="it-IT" dirty="0" err="1">
                    <a:solidFill>
                      <a:srgbClr val="000000"/>
                    </a:solidFill>
                  </a:rPr>
                  <a:t>representation</a:t>
                </a:r>
                <a:r>
                  <a:rPr lang="it-IT" dirty="0">
                    <a:solidFill>
                      <a:srgbClr val="000000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it-IT" dirty="0">
                  <a:solidFill>
                    <a:srgbClr val="000000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rgbClr val="000000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000000"/>
                    </a:solidFill>
                  </a:rPr>
                  <a:t>Multiple labels separated by a semicolon used to describe different conditions for transitioning between the RM states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rgbClr val="000000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000000"/>
                    </a:solidFill>
                  </a:rPr>
                  <a:t>The label “otherwise” on an edge means that that transition will be made if none of the other transitions from </a:t>
                </a:r>
                <a:r>
                  <a:rPr lang="en-GB" i="1" dirty="0">
                    <a:solidFill>
                      <a:srgbClr val="000000"/>
                    </a:solidFill>
                  </a:rPr>
                  <a:t>u</a:t>
                </a:r>
                <a:r>
                  <a:rPr lang="en-GB" dirty="0">
                    <a:solidFill>
                      <a:srgbClr val="000000"/>
                    </a:solidFill>
                  </a:rPr>
                  <a:t> can be taken</a:t>
                </a:r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2DDA9C3-2807-416D-BE29-DAD47931E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608" y="1653470"/>
                <a:ext cx="5440939" cy="3416320"/>
              </a:xfrm>
              <a:prstGeom prst="rect">
                <a:avLst/>
              </a:prstGeom>
              <a:blipFill>
                <a:blip r:embed="rId18"/>
                <a:stretch>
                  <a:fillRect l="-672" t="-891" r="-1008" b="-17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93752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4" grpId="0"/>
      <p:bldP spid="45" grpId="0"/>
      <p:bldP spid="47" grpId="0"/>
      <p:bldP spid="49" grpId="0" animBg="1"/>
      <p:bldP spid="50" grpId="0" animBg="1"/>
      <p:bldP spid="53" grpId="0"/>
      <p:bldP spid="54" grpId="0" animBg="1"/>
      <p:bldP spid="57" grpId="0"/>
      <p:bldP spid="58" grpId="0" animBg="1"/>
      <p:bldP spid="59" grpId="0"/>
      <p:bldP spid="61" grpId="0"/>
      <p:bldP spid="63" grpId="0" animBg="1"/>
      <p:bldP spid="64" grpId="0"/>
      <p:bldP spid="66" grpId="0" animBg="1"/>
      <p:bldP spid="67" grpId="0"/>
      <p:bldP spid="69" grpId="0"/>
      <p:bldP spid="71" grpId="0" animBg="1"/>
      <p:bldP spid="72" grpId="0"/>
      <p:bldP spid="73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1_la sapienza">
      <a:majorFont>
        <a:latin typeface="Impact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1826</Words>
  <Application>Microsoft Office PowerPoint</Application>
  <PresentationFormat>Widescreen</PresentationFormat>
  <Paragraphs>382</Paragraphs>
  <Slides>25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Impact</vt:lpstr>
      <vt:lpstr>Verdana</vt:lpstr>
      <vt:lpstr>Wingdings</vt:lpstr>
      <vt:lpstr>Tema di Office</vt:lpstr>
      <vt:lpstr>1_la sapienza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 Gozzovelli</dc:creator>
  <cp:lastModifiedBy>Mario Vetrini</cp:lastModifiedBy>
  <cp:revision>101</cp:revision>
  <dcterms:created xsi:type="dcterms:W3CDTF">2020-05-06T09:43:53Z</dcterms:created>
  <dcterms:modified xsi:type="dcterms:W3CDTF">2020-05-25T11:02:45Z</dcterms:modified>
</cp:coreProperties>
</file>