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7" r:id="rId3"/>
    <p:sldId id="266" r:id="rId4"/>
    <p:sldId id="267" r:id="rId5"/>
    <p:sldId id="268" r:id="rId6"/>
    <p:sldId id="269" r:id="rId7"/>
    <p:sldId id="295" r:id="rId8"/>
    <p:sldId id="271" r:id="rId9"/>
    <p:sldId id="272" r:id="rId10"/>
    <p:sldId id="273" r:id="rId11"/>
    <p:sldId id="274" r:id="rId12"/>
    <p:sldId id="275" r:id="rId13"/>
    <p:sldId id="276" r:id="rId14"/>
    <p:sldId id="296" r:id="rId15"/>
    <p:sldId id="277" r:id="rId16"/>
    <p:sldId id="278" r:id="rId17"/>
    <p:sldId id="279" r:id="rId18"/>
    <p:sldId id="297" r:id="rId19"/>
    <p:sldId id="298" r:id="rId20"/>
    <p:sldId id="280" r:id="rId21"/>
    <p:sldId id="281" r:id="rId22"/>
    <p:sldId id="282" r:id="rId23"/>
    <p:sldId id="299" r:id="rId24"/>
    <p:sldId id="301" r:id="rId25"/>
    <p:sldId id="300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Gozzovelli" initials="RG" lastIdx="1" clrIdx="0">
    <p:extLst>
      <p:ext uri="{19B8F6BF-5375-455C-9EA6-DF929625EA0E}">
        <p15:presenceInfo xmlns:p15="http://schemas.microsoft.com/office/powerpoint/2012/main" userId="ca46f518ae050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9589" autoAdjust="0"/>
    <p:restoredTop sz="94660"/>
  </p:normalViewPr>
  <p:slideViewPr>
    <p:cSldViewPr snapToGrid="0">
      <p:cViewPr>
        <p:scale>
          <a:sx n="66" d="100"/>
          <a:sy n="66" d="100"/>
        </p:scale>
        <p:origin x="124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18A7-6991-4D84-B58D-C91033CF6D66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925F-E9D8-4D64-A217-E97963A42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2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>
            <a:extLst>
              <a:ext uri="{FF2B5EF4-FFF2-40B4-BE49-F238E27FC236}">
                <a16:creationId xmlns:a16="http://schemas.microsoft.com/office/drawing/2014/main" id="{8A7736BB-E7D1-4254-A1E8-DAF658419C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54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064" tIns="44198" rIns="88064" bIns="44198" anchor="b"/>
          <a:lstStyle>
            <a:lvl1pPr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fld id="{A0BD8835-78D0-41B3-A67E-B8636D8D2069}" type="slidenum">
              <a:rPr kumimoji="0" lang="en-GB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  <a:defRPr/>
              </a:pPr>
              <a:t>1</a:t>
            </a:fld>
            <a:endParaRPr kumimoji="0" lang="en-GB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A361767-4BC4-4C40-BB58-1A952FD0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612775"/>
            <a:ext cx="4416425" cy="3063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DD827E63-CD3D-4EAC-969F-5D28862E38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3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CF839-54A2-4AC5-932A-8CC3327B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2F0D3C-5FE0-4011-AF52-C2EFA881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D16A2-71C5-4288-A7C8-2306519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5D43C-22B2-4FD1-AE34-8838EC0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A21BD-4825-4529-8B50-C714D3E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3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66FC2-F022-4BD2-9959-1D5F6DB6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96DE2F-7665-4FE0-B1B3-28B00B95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E6ECF-CF92-49D9-AE04-4647A57E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DAFBB-1595-4331-B2C5-9C2B184D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32EC6-8125-4728-BB7B-B51BFDDD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AC9B7F-6E92-4FC5-B5C4-948438012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6C88BC-F6A8-4D00-AE15-76380470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299022-FC5E-42E3-8D29-198D0A6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F1F20-91C3-45F2-8042-4471C4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334ACE-FF9D-4035-AE27-8813C8B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3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61C292-ECDF-4811-BEA3-ED696DAE89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0D17EE-C4F4-4632-9401-88408AC81EC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0E13E-56DD-43DA-B8E5-57290C1A3F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1669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599958-CB11-48F5-A7A7-FE3DD145C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B9F3DE6-08BB-41CD-8FF9-6398F6C3E60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20FA7-F7AF-4C57-AD40-0B67EB0DD9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3806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E4CD45-AE07-46B7-A619-2D763771F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99CDA72-BFE9-4204-836A-F4FCCF4385C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D907C-614F-41A6-A20F-830B94715B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533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448A6D-FFD8-4D01-82BF-6A07071C50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8D33A36-03D2-464C-B11A-A31166E4F3B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1FF498-CA21-4144-8E1D-C505918BC36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222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C01D1-6248-4672-BA70-AB981448E9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103DD27-69D9-49D5-AC39-AE35ADB07CD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35B476A-65F9-49FD-BCCA-ACE82FC8895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521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3B0B24-84F0-4BB0-8D7F-A9A482026C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4C612F2-F68F-4790-8559-FF0C1E40460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B31DE0-75A3-4469-94BE-409C604319A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008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993454B-BD73-413A-A8C0-685C105E0B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416BA95-D31B-41DE-9CB9-DFD08DB0D94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A918E2-7DF5-4EA0-AA4F-F1352F49165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003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B9A87-940B-480D-8200-A3C15C7653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0B2724C-0DB4-42DF-81F7-081D352AE7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21DAB1-98D2-485C-8A50-12EDE1C8D35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28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3F150-CF72-4CEB-9F41-2A8C3B91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A1885-58FB-42CA-A8B6-03CFB02C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F0D82-E6CD-467D-8CF7-10BA953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D8ADB8-DDB6-4AFB-9CD3-BEEF20B0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FD48F2-A1BA-4434-83A4-E0E17AA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94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C033E-1C2C-4A02-B1A0-D57FF734E6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D4DA486-8182-4B3C-AFFB-17FCADA21BA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B389FF-E177-41A3-B4B1-AAA60CCC78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7284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D0592-CFCD-4E72-842C-C5FE7E959C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636A96-9B79-4F6B-B2ED-1BA98780AF1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085D3-6819-48DA-8B07-31E9327C893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9695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4643F-859D-4EB9-BAA5-6210D747E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571879E-D12E-4C0A-8C89-9DD5C9C04BC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0E199-694D-460B-BE21-C45C22DB13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7061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090FEC-C2BD-458F-AA66-A271DFD80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4670099-7E9E-4B34-8D92-34D9EBBC557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8B8B3-F040-4CDB-ACC7-C148403E13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8792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3FD3F-82D8-4165-8F7B-5F7430DE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5D801B-EABD-4DB2-AC40-D4A0CA3A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97D1B-A617-4DB2-B998-5105F8B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8203A-E2CC-4452-889F-4DBEBB7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7C92A-FF41-41F1-837A-64BFB6C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3947B-F56F-4F54-A974-DAC59C4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B96630-809E-4978-8852-1B662A7D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9ADE65-C3FE-4451-8BF8-AB41C769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B5B-C584-40F6-9CC9-43C84C39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E87BB-8F7F-42A3-B597-D12B64B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8E5E-2B54-406C-9FF9-7F1C536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4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C596A-0AD5-455B-B927-0330973F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CC01F-CC19-4D56-898C-8CBC8F70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2A692-9B3A-41E5-88BE-4049AC27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700211-94AA-4AF7-B831-CDC41494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4ACFAB-C362-4B93-B47C-79D775325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16A21F-6760-44FD-9DDC-E39D103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3EE8C2-F97F-417A-BA9E-88DE0801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7BC65B-D792-4EAC-B67E-14B9938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8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F04C-5DD8-4808-98E7-304B053F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45F86A-FF52-4292-8B2B-FE03CB7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9BD4B1-6956-4C4B-BECF-796023E5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DCDCE-B4D6-4987-B324-BD44107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4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177DCD-B7D2-43F2-934D-9C606676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AEDCCD-60D5-483F-B81A-1998349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28B2F2-A8C0-4BA4-A1C4-4A6B1AC0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5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A98E4-2B10-4C80-ABB3-576F2EDF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267CD-35D6-4065-8B42-63A3B697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34D1EF-A43D-4B65-BBFF-0DD81A82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8D53C-E4E2-4504-829A-B591706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B24992-A69A-43CB-B367-278EC3D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46A6E-0CB3-4DFE-B4F1-417B2BB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7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174E2-11AD-4B0C-939B-4FB81F3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C4EDF-0AA1-4CC3-A301-624F8FA70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B5092D-D551-4294-AC1B-C40080E7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912BA9-D22D-499A-A88A-0ED91E58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2E8F10-C6E3-4A77-8929-889A3CB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39D8-1B1C-4F76-9F84-BA385F5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C2030B-F958-416E-BCB4-6F83789B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A1DD3-054C-43A1-BD44-89EE62DB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637EBE-6B80-434E-8396-E8AF98E8B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EF53-E971-4727-A70F-47C5B0645169}" type="datetimeFigureOut">
              <a:rPr lang="it-IT" smtClean="0"/>
              <a:t>24/05/2020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C5EF8-299F-4E3C-82D6-E1DC48C3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A42936-831A-4418-9689-2F842BC9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>
            <a:extLst>
              <a:ext uri="{FF2B5EF4-FFF2-40B4-BE49-F238E27FC236}">
                <a16:creationId xmlns:a16="http://schemas.microsoft.com/office/drawing/2014/main" id="{CB8451A9-F0A6-448A-8886-3F3A0A8AE30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2055" name="Rectangle 13">
              <a:extLst>
                <a:ext uri="{FF2B5EF4-FFF2-40B4-BE49-F238E27FC236}">
                  <a16:creationId xmlns:a16="http://schemas.microsoft.com/office/drawing/2014/main" id="{36A3984D-9778-446E-889E-7B5946E51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2056" name="Rectangle 14">
              <a:extLst>
                <a:ext uri="{FF2B5EF4-FFF2-40B4-BE49-F238E27FC236}">
                  <a16:creationId xmlns:a16="http://schemas.microsoft.com/office/drawing/2014/main" id="{A50E28E0-D3C0-4624-97D6-7FA6C184D3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</p:grpSp>
      <p:sp>
        <p:nvSpPr>
          <p:cNvPr id="2051" name="Rectangle 2">
            <a:extLst>
              <a:ext uri="{FF2B5EF4-FFF2-40B4-BE49-F238E27FC236}">
                <a16:creationId xmlns:a16="http://schemas.microsoft.com/office/drawing/2014/main" id="{5130A876-E520-432E-916E-512C7109F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8" y="331789"/>
            <a:ext cx="1007956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B8753DF-2579-4E86-A582-6863382F8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8" y="1752600"/>
            <a:ext cx="100795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487BE5-C3ED-4661-966C-B94B0F762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altLang="it-IT"/>
              <a:t>Pagina </a:t>
            </a:r>
            <a:fld id="{3622194D-63A5-4E97-97FA-86D48E1A9D7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6CA1D0-B3E9-4D4B-B7E0-CD39079601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9.jp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9.jpg"/><Relationship Id="rId17" Type="http://schemas.openxmlformats.org/officeDocument/2006/relationships/image" Target="../media/image41.png"/><Relationship Id="rId2" Type="http://schemas.openxmlformats.org/officeDocument/2006/relationships/image" Target="../media/image43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19" Type="http://schemas.openxmlformats.org/officeDocument/2006/relationships/image" Target="../media/image440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A853CF95-0171-400F-B9D6-D4C73EFFFE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4A75FC30-ABE9-4262-8CF6-B4ECE5FE1B23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1" name="Rectangle 8">
            <a:extLst>
              <a:ext uri="{FF2B5EF4-FFF2-40B4-BE49-F238E27FC236}">
                <a16:creationId xmlns:a16="http://schemas.microsoft.com/office/drawing/2014/main" id="{8D24ED74-5446-4E0B-80CB-F296E7956E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E2B9CAF0-88E9-43D9-B6C6-7E430997898D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A0F5A81B-3A6D-4392-BAE2-1E939B512D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26814" y="719882"/>
            <a:ext cx="8191974" cy="1800225"/>
          </a:xfrm>
        </p:spPr>
        <p:txBody>
          <a:bodyPr>
            <a:normAutofit fontScale="92500" lnSpcReduction="20000"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Elective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AI&amp;R : </a:t>
            </a: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Reasoning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Agents</a:t>
            </a:r>
          </a:p>
          <a:p>
            <a:pPr marL="457200" lvl="1" indent="0" algn="ctr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3200" b="1" dirty="0" err="1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A.A.  2019/20</a:t>
            </a:r>
            <a:endParaRPr lang="it-IT" altLang="it-IT" sz="3200" b="1" dirty="0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400" b="1" i="1" dirty="0">
              <a:solidFill>
                <a:srgbClr val="822433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200" b="1" i="1" dirty="0"/>
          </a:p>
        </p:txBody>
      </p:sp>
      <p:grpSp>
        <p:nvGrpSpPr>
          <p:cNvPr id="12293" name="Group 2">
            <a:extLst>
              <a:ext uri="{FF2B5EF4-FFF2-40B4-BE49-F238E27FC236}">
                <a16:creationId xmlns:a16="http://schemas.microsoft.com/office/drawing/2014/main" id="{B4D5941D-3E63-4D20-B774-72604FBDA750}"/>
              </a:ext>
            </a:extLst>
          </p:cNvPr>
          <p:cNvGrpSpPr>
            <a:grpSpLocks/>
          </p:cNvGrpSpPr>
          <p:nvPr/>
        </p:nvGrpSpPr>
        <p:grpSpPr bwMode="auto">
          <a:xfrm>
            <a:off x="1521618" y="2743200"/>
            <a:ext cx="9145588" cy="4114800"/>
            <a:chOff x="-1" y="1728"/>
            <a:chExt cx="5761" cy="2592"/>
          </a:xfrm>
        </p:grpSpPr>
        <p:pic>
          <p:nvPicPr>
            <p:cNvPr id="12296" name="Picture 3">
              <a:extLst>
                <a:ext uri="{FF2B5EF4-FFF2-40B4-BE49-F238E27FC236}">
                  <a16:creationId xmlns:a16="http://schemas.microsoft.com/office/drawing/2014/main" id="{E0A90D42-71C3-4928-84CE-CFADEAC2D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7" name="Rectangle 4">
              <a:extLst>
                <a:ext uri="{FF2B5EF4-FFF2-40B4-BE49-F238E27FC236}">
                  <a16:creationId xmlns:a16="http://schemas.microsoft.com/office/drawing/2014/main" id="{5FD17C9E-C9D5-436E-AC2C-A201ED3D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8"/>
              <a:ext cx="4464" cy="432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it-IT" altLang="it-IT" i="1">
                <a:solidFill>
                  <a:prstClr val="black"/>
                </a:solidFill>
              </a:endParaRPr>
            </a:p>
          </p:txBody>
        </p:sp>
        <p:pic>
          <p:nvPicPr>
            <p:cNvPr id="12298" name="Picture 5">
              <a:extLst>
                <a:ext uri="{FF2B5EF4-FFF2-40B4-BE49-F238E27FC236}">
                  <a16:creationId xmlns:a16="http://schemas.microsoft.com/office/drawing/2014/main" id="{40EFBB5E-0D4A-40DB-B56B-BE14746D4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2294" name="Text Box 10">
            <a:extLst>
              <a:ext uri="{FF2B5EF4-FFF2-40B4-BE49-F238E27FC236}">
                <a16:creationId xmlns:a16="http://schemas.microsoft.com/office/drawing/2014/main" id="{9A145FC1-8E11-42F6-8B17-407E8C31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6092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t-IT" altLang="it-IT" i="1">
              <a:solidFill>
                <a:prstClr val="black"/>
              </a:solidFill>
            </a:endParaRPr>
          </a:p>
        </p:txBody>
      </p:sp>
      <p:sp>
        <p:nvSpPr>
          <p:cNvPr id="12295" name="CasellaDiTesto 12">
            <a:extLst>
              <a:ext uri="{FF2B5EF4-FFF2-40B4-BE49-F238E27FC236}">
                <a16:creationId xmlns:a16="http://schemas.microsoft.com/office/drawing/2014/main" id="{D8BCA263-1BF9-46D5-AB02-BCAF2635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382" y="6163837"/>
            <a:ext cx="2244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Riccardo Gozzovelli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C56872-E1CF-482D-BA0D-5AB991F91091}"/>
              </a:ext>
            </a:extLst>
          </p:cNvPr>
          <p:cNvSpPr txBox="1"/>
          <p:nvPr/>
        </p:nvSpPr>
        <p:spPr>
          <a:xfrm>
            <a:off x="1521618" y="45641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Learning Reward Machines for Partially Observable Reinforcement Learning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ADAD0371-5A47-4350-8191-76F62D89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79" y="6163837"/>
            <a:ext cx="1595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Mario Vetrini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191341-9100-4048-B403-93156C82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497" y="6135598"/>
            <a:ext cx="21289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Francesco Caputo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4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10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9591D7-251F-4C7F-BD9F-C5703B1DA1F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24029B-D81C-45FA-B230-62885E48A2AA}"/>
              </a:ext>
            </a:extLst>
          </p:cNvPr>
          <p:cNvSpPr txBox="1"/>
          <p:nvPr/>
        </p:nvSpPr>
        <p:spPr>
          <a:xfrm>
            <a:off x="2469807" y="911516"/>
            <a:ext cx="725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Learn the RM whose optimal policy receives </a:t>
            </a:r>
            <a:r>
              <a:rPr lang="it-IT" i="1" dirty="0"/>
              <a:t>the </a:t>
            </a:r>
            <a:r>
              <a:rPr lang="it-IT" i="1" dirty="0" err="1"/>
              <a:t>most</a:t>
            </a:r>
            <a:r>
              <a:rPr lang="it-IT" i="1" dirty="0"/>
              <a:t> </a:t>
            </a:r>
            <a:r>
              <a:rPr lang="it-IT" i="1" dirty="0" err="1"/>
              <a:t>reward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820D5A7-5C02-4C7C-BD49-5698D45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9" y="1978419"/>
            <a:ext cx="3299565" cy="321603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99E52F0-7AB1-46FC-9F53-3EB88AB102EA}"/>
              </a:ext>
            </a:extLst>
          </p:cNvPr>
          <p:cNvSpPr/>
          <p:nvPr/>
        </p:nvSpPr>
        <p:spPr>
          <a:xfrm>
            <a:off x="4936240" y="2746130"/>
            <a:ext cx="834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0E550A7-3331-4E58-882D-125B5DCC5F5E}"/>
                  </a:ext>
                </a:extLst>
              </p:cNvPr>
              <p:cNvSpPr/>
              <p:nvPr/>
            </p:nvSpPr>
            <p:spPr>
              <a:xfrm>
                <a:off x="5524804" y="5194450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0E550A7-3331-4E58-882D-125B5DCC5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04" y="5194450"/>
                <a:ext cx="899733" cy="307777"/>
              </a:xfrm>
              <a:prstGeom prst="rect">
                <a:avLst/>
              </a:prstGeom>
              <a:blipFill>
                <a:blip r:embed="rId3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EA18D52-6B48-400D-91C8-DF457A13D706}"/>
                  </a:ext>
                </a:extLst>
              </p:cNvPr>
              <p:cNvSpPr/>
              <p:nvPr/>
            </p:nvSpPr>
            <p:spPr>
              <a:xfrm>
                <a:off x="4354715" y="1670642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EA18D52-6B48-400D-91C8-DF457A13D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15" y="1670642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B69AFE61-9109-4AD1-A0B9-8B2AE83116C8}"/>
                  </a:ext>
                </a:extLst>
              </p:cNvPr>
              <p:cNvSpPr/>
              <p:nvPr/>
            </p:nvSpPr>
            <p:spPr>
              <a:xfrm>
                <a:off x="6698202" y="1676640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B69AFE61-9109-4AD1-A0B9-8B2AE8311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02" y="1676640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21" t="-90196" r="-4082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644C119-7E4A-4160-8282-495A6E81F2FD}"/>
                  </a:ext>
                </a:extLst>
              </p:cNvPr>
              <p:cNvSpPr/>
              <p:nvPr/>
            </p:nvSpPr>
            <p:spPr>
              <a:xfrm>
                <a:off x="5345287" y="281065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644C119-7E4A-4160-8282-495A6E81F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87" y="2810659"/>
                <a:ext cx="1183816" cy="369332"/>
              </a:xfrm>
              <a:prstGeom prst="rect">
                <a:avLst/>
              </a:prstGeom>
              <a:blipFill>
                <a:blip r:embed="rId6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mile 16">
            <a:extLst>
              <a:ext uri="{FF2B5EF4-FFF2-40B4-BE49-F238E27FC236}">
                <a16:creationId xmlns:a16="http://schemas.microsoft.com/office/drawing/2014/main" id="{4E1B074B-4742-405E-8102-E8206DEB72A2}"/>
              </a:ext>
            </a:extLst>
          </p:cNvPr>
          <p:cNvSpPr/>
          <p:nvPr/>
        </p:nvSpPr>
        <p:spPr>
          <a:xfrm>
            <a:off x="6026043" y="2922383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aetta 17">
            <a:extLst>
              <a:ext uri="{FF2B5EF4-FFF2-40B4-BE49-F238E27FC236}">
                <a16:creationId xmlns:a16="http://schemas.microsoft.com/office/drawing/2014/main" id="{D7424809-DC3A-446B-A546-B4A77F3980AC}"/>
              </a:ext>
            </a:extLst>
          </p:cNvPr>
          <p:cNvSpPr/>
          <p:nvPr/>
        </p:nvSpPr>
        <p:spPr>
          <a:xfrm>
            <a:off x="5565682" y="2881919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7DE08427-4A8A-4E4A-A95D-2F1F57EDE7F0}"/>
                  </a:ext>
                </a:extLst>
              </p:cNvPr>
              <p:cNvSpPr/>
              <p:nvPr/>
            </p:nvSpPr>
            <p:spPr>
              <a:xfrm>
                <a:off x="3590938" y="3601282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7DE08427-4A8A-4E4A-A95D-2F1F57EDE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38" y="3601282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68F11EB3-BD36-4CC9-9E7E-C8FB48464F2D}"/>
              </a:ext>
            </a:extLst>
          </p:cNvPr>
          <p:cNvSpPr/>
          <p:nvPr/>
        </p:nvSpPr>
        <p:spPr>
          <a:xfrm>
            <a:off x="4287412" y="366185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7ACE5C1-FE5D-40C9-9853-C0780B1FA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99" y="3629756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2D5B116-D141-4D72-8D28-2FD06C5D8560}"/>
                  </a:ext>
                </a:extLst>
              </p:cNvPr>
              <p:cNvSpPr/>
              <p:nvPr/>
            </p:nvSpPr>
            <p:spPr>
              <a:xfrm>
                <a:off x="5262099" y="1752005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2D5B116-D141-4D72-8D28-2FD06C5D8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99" y="1752005"/>
                <a:ext cx="1467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704C9A0-3542-45AB-B710-D9C96BCED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80" y="1780480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83E8712-A32A-4027-B8EC-70FF7039C841}"/>
                  </a:ext>
                </a:extLst>
              </p:cNvPr>
              <p:cNvSpPr/>
              <p:nvPr/>
            </p:nvSpPr>
            <p:spPr>
              <a:xfrm>
                <a:off x="5345287" y="211784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83E8712-A32A-4027-B8EC-70FF7039C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87" y="2117845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325BBA36-E1EA-4349-9579-2645DC4E53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66" y="214732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831C6402-A07A-403C-AF81-006BBA84027E}"/>
              </a:ext>
            </a:extLst>
          </p:cNvPr>
          <p:cNvSpPr/>
          <p:nvPr/>
        </p:nvSpPr>
        <p:spPr>
          <a:xfrm>
            <a:off x="6041761" y="217841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489B8FD9-E77E-4AFC-A208-0ACA6D75CC2B}"/>
                  </a:ext>
                </a:extLst>
              </p:cNvPr>
              <p:cNvSpPr/>
              <p:nvPr/>
            </p:nvSpPr>
            <p:spPr>
              <a:xfrm>
                <a:off x="6813189" y="3629756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489B8FD9-E77E-4AFC-A208-0ACA6D75C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9" y="3629756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18EC19C-9EF3-4E79-A2AD-640E3C126D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68" y="3659233"/>
            <a:ext cx="407275" cy="310378"/>
          </a:xfrm>
          <a:prstGeom prst="rect">
            <a:avLst/>
          </a:prstGeom>
        </p:spPr>
      </p:pic>
      <p:sp>
        <p:nvSpPr>
          <p:cNvPr id="33" name="Smile 32">
            <a:extLst>
              <a:ext uri="{FF2B5EF4-FFF2-40B4-BE49-F238E27FC236}">
                <a16:creationId xmlns:a16="http://schemas.microsoft.com/office/drawing/2014/main" id="{08F52DCE-3978-42D8-82D2-FEA53C615A53}"/>
              </a:ext>
            </a:extLst>
          </p:cNvPr>
          <p:cNvSpPr/>
          <p:nvPr/>
        </p:nvSpPr>
        <p:spPr>
          <a:xfrm>
            <a:off x="7509663" y="369032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FAB5E9-A83A-4DCA-9D66-64A4FB70709A}"/>
              </a:ext>
            </a:extLst>
          </p:cNvPr>
          <p:cNvSpPr txBox="1"/>
          <p:nvPr/>
        </p:nvSpPr>
        <p:spPr>
          <a:xfrm>
            <a:off x="5049571" y="5680270"/>
            <a:ext cx="17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OPTIMAL RM</a:t>
            </a:r>
          </a:p>
        </p:txBody>
      </p:sp>
    </p:spTree>
    <p:extLst>
      <p:ext uri="{BB962C8B-B14F-4D97-AF65-F5344CB8AC3E}">
        <p14:creationId xmlns:p14="http://schemas.microsoft.com/office/powerpoint/2010/main" val="25358719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 animBg="1"/>
      <p:bldP spid="18" grpId="0" animBg="1"/>
      <p:bldP spid="22" grpId="0"/>
      <p:bldP spid="23" grpId="0" animBg="1"/>
      <p:bldP spid="25" grpId="0"/>
      <p:bldP spid="28" grpId="0"/>
      <p:bldP spid="30" grpId="0" animBg="1"/>
      <p:bldP spid="31" grpId="0"/>
      <p:bldP spid="3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11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E01D9-3526-4EE0-8D94-775CB6A02F6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0ECF74-DE6B-4816-A12A-2D9986A92234}"/>
              </a:ext>
            </a:extLst>
          </p:cNvPr>
          <p:cNvSpPr txBox="1"/>
          <p:nvPr/>
        </p:nvSpPr>
        <p:spPr>
          <a:xfrm>
            <a:off x="0" y="91151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Learning the RM that remembers sufficient information about the history to make accurate Markovian predictions about the next observation</a:t>
            </a:r>
            <a:endParaRPr lang="it-IT" i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748B85-0C69-4EFA-BC63-7BBF7A2F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001" y="1951656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/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  <a:blipFill>
                <a:blip r:embed="rId3"/>
                <a:stretch>
                  <a:fillRect l="-2703" t="-92000" r="-3378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/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721" t="-92000" r="-4082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/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03" t="-90196" r="-3378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/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  <a:blipFill>
                <a:blip r:embed="rId6"/>
                <a:stretch>
                  <a:fillRect l="-2027" t="-92000" r="-4054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/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19DC470C-6E5E-49C1-AC8E-518B6749B23F}"/>
              </a:ext>
            </a:extLst>
          </p:cNvPr>
          <p:cNvSpPr/>
          <p:nvPr/>
        </p:nvSpPr>
        <p:spPr>
          <a:xfrm>
            <a:off x="6807647" y="37217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aetta 16">
            <a:extLst>
              <a:ext uri="{FF2B5EF4-FFF2-40B4-BE49-F238E27FC236}">
                <a16:creationId xmlns:a16="http://schemas.microsoft.com/office/drawing/2014/main" id="{F4D253A6-170A-4F00-BA2D-D775057F9E9E}"/>
              </a:ext>
            </a:extLst>
          </p:cNvPr>
          <p:cNvSpPr/>
          <p:nvPr/>
        </p:nvSpPr>
        <p:spPr>
          <a:xfrm>
            <a:off x="6347286" y="36812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/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mile 19">
            <a:extLst>
              <a:ext uri="{FF2B5EF4-FFF2-40B4-BE49-F238E27FC236}">
                <a16:creationId xmlns:a16="http://schemas.microsoft.com/office/drawing/2014/main" id="{33091B03-B9AB-4C29-97E9-06A0363E5647}"/>
              </a:ext>
            </a:extLst>
          </p:cNvPr>
          <p:cNvSpPr/>
          <p:nvPr/>
        </p:nvSpPr>
        <p:spPr>
          <a:xfrm>
            <a:off x="6955899" y="3199520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/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mile 23">
            <a:extLst>
              <a:ext uri="{FF2B5EF4-FFF2-40B4-BE49-F238E27FC236}">
                <a16:creationId xmlns:a16="http://schemas.microsoft.com/office/drawing/2014/main" id="{CDD39248-00A8-40D7-A8B8-C8A0EB053CE9}"/>
              </a:ext>
            </a:extLst>
          </p:cNvPr>
          <p:cNvSpPr/>
          <p:nvPr/>
        </p:nvSpPr>
        <p:spPr>
          <a:xfrm>
            <a:off x="4737453" y="3171530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/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CC7DEEE-4BEA-47DE-ACBC-5666C74A46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27" y="207969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/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D6A61BB8-59BD-4C2F-A125-4E949B3DF0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62" y="242051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0C98FB62-E317-42EA-875E-7F40360C5B23}"/>
              </a:ext>
            </a:extLst>
          </p:cNvPr>
          <p:cNvSpPr/>
          <p:nvPr/>
        </p:nvSpPr>
        <p:spPr>
          <a:xfrm>
            <a:off x="7244857" y="245160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/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magine 3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E170498-601A-45E5-B07F-E410C58698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28" y="4018974"/>
            <a:ext cx="407275" cy="310378"/>
          </a:xfrm>
          <a:prstGeom prst="rect">
            <a:avLst/>
          </a:prstGeom>
        </p:spPr>
      </p:pic>
      <p:sp>
        <p:nvSpPr>
          <p:cNvPr id="36" name="Smile 35">
            <a:extLst>
              <a:ext uri="{FF2B5EF4-FFF2-40B4-BE49-F238E27FC236}">
                <a16:creationId xmlns:a16="http://schemas.microsoft.com/office/drawing/2014/main" id="{8616900A-2AED-49BB-89B6-6F3460DB9788}"/>
              </a:ext>
            </a:extLst>
          </p:cNvPr>
          <p:cNvSpPr/>
          <p:nvPr/>
        </p:nvSpPr>
        <p:spPr>
          <a:xfrm>
            <a:off x="8268323" y="405006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/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Immagine 3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0FF3C03-9525-443F-A1D1-7FFC61A6B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46" y="241535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/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Immagine 3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6274A47F-D607-40CF-8C01-DA580B385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56" y="2045417"/>
            <a:ext cx="407275" cy="310378"/>
          </a:xfrm>
          <a:prstGeom prst="rect">
            <a:avLst/>
          </a:prstGeom>
        </p:spPr>
      </p:pic>
      <p:sp>
        <p:nvSpPr>
          <p:cNvPr id="41" name="Smile 40">
            <a:extLst>
              <a:ext uri="{FF2B5EF4-FFF2-40B4-BE49-F238E27FC236}">
                <a16:creationId xmlns:a16="http://schemas.microsoft.com/office/drawing/2014/main" id="{303394C1-D643-4471-8253-817B5FFC114C}"/>
              </a:ext>
            </a:extLst>
          </p:cNvPr>
          <p:cNvSpPr/>
          <p:nvPr/>
        </p:nvSpPr>
        <p:spPr>
          <a:xfrm>
            <a:off x="5066789" y="244856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/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mile 42">
            <a:extLst>
              <a:ext uri="{FF2B5EF4-FFF2-40B4-BE49-F238E27FC236}">
                <a16:creationId xmlns:a16="http://schemas.microsoft.com/office/drawing/2014/main" id="{B2EB1E97-466D-44EC-817F-348DD4DD62DF}"/>
              </a:ext>
            </a:extLst>
          </p:cNvPr>
          <p:cNvSpPr/>
          <p:nvPr/>
        </p:nvSpPr>
        <p:spPr>
          <a:xfrm>
            <a:off x="4036220" y="4038408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4F52C0DF-993C-4946-8141-87D097210A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07" y="4006313"/>
            <a:ext cx="408743" cy="30889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B1B1CE4-1372-45C2-94D9-B484E6823A02}"/>
              </a:ext>
            </a:extLst>
          </p:cNvPr>
          <p:cNvSpPr txBox="1"/>
          <p:nvPr/>
        </p:nvSpPr>
        <p:spPr>
          <a:xfrm>
            <a:off x="5233519" y="5630437"/>
            <a:ext cx="17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PERFECT RM</a:t>
            </a:r>
          </a:p>
        </p:txBody>
      </p:sp>
    </p:spTree>
    <p:extLst>
      <p:ext uri="{BB962C8B-B14F-4D97-AF65-F5344CB8AC3E}">
        <p14:creationId xmlns:p14="http://schemas.microsoft.com/office/powerpoint/2010/main" val="28569280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 animBg="1"/>
      <p:bldP spid="17" grpId="0" animBg="1"/>
      <p:bldP spid="19" grpId="0"/>
      <p:bldP spid="20" grpId="0" animBg="1"/>
      <p:bldP spid="23" grpId="0"/>
      <p:bldP spid="24" grpId="0" animBg="1"/>
      <p:bldP spid="26" grpId="0"/>
      <p:bldP spid="28" grpId="0"/>
      <p:bldP spid="30" grpId="0" animBg="1"/>
      <p:bldP spid="34" grpId="0"/>
      <p:bldP spid="36" grpId="0" animBg="1"/>
      <p:bldP spid="37" grpId="0"/>
      <p:bldP spid="39" grpId="0"/>
      <p:bldP spid="41" grpId="0" animBg="1"/>
      <p:bldP spid="42" grpId="0"/>
      <p:bldP spid="43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RW – PROPERTIES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96395D-74BD-4C95-8713-C1A996191A9A}"/>
              </a:ext>
            </a:extLst>
          </p:cNvPr>
          <p:cNvSpPr txBox="1"/>
          <p:nvPr/>
        </p:nvSpPr>
        <p:spPr>
          <a:xfrm>
            <a:off x="0" y="65722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If</a:t>
            </a:r>
            <a:r>
              <a:rPr lang="it-IT" dirty="0"/>
              <a:t> the set of </a:t>
            </a:r>
            <a:r>
              <a:rPr lang="it-IT" dirty="0" err="1"/>
              <a:t>belief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</a:t>
            </a:r>
            <a:r>
              <a:rPr lang="it-IT" i="1" dirty="0"/>
              <a:t>B</a:t>
            </a:r>
            <a:r>
              <a:rPr lang="it-IT" dirty="0"/>
              <a:t> for a POMDP </a:t>
            </a:r>
            <a:r>
              <a:rPr lang="it-IT" i="1" dirty="0"/>
              <a:t>P</a:t>
            </a:r>
            <a:r>
              <a:rPr lang="it-IT" i="1" baseline="-25000" dirty="0"/>
              <a:t>o</a:t>
            </a:r>
            <a:r>
              <a:rPr lang="it-IT" i="1" dirty="0"/>
              <a:t> </a:t>
            </a:r>
            <a:r>
              <a:rPr lang="it-IT" dirty="0" err="1"/>
              <a:t>is</a:t>
            </a:r>
            <a:r>
              <a:rPr lang="it-IT" dirty="0"/>
              <a:t> finite,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i="1" dirty="0"/>
              <a:t>RM</a:t>
            </a:r>
            <a:r>
              <a:rPr lang="it-IT" dirty="0"/>
              <a:t> for </a:t>
            </a:r>
            <a:r>
              <a:rPr lang="it-IT" i="1" dirty="0"/>
              <a:t>P</a:t>
            </a:r>
            <a:r>
              <a:rPr lang="it-IT" i="1" baseline="-25000" dirty="0"/>
              <a:t>o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some </a:t>
            </a:r>
            <a:r>
              <a:rPr lang="it-IT" dirty="0" err="1"/>
              <a:t>labeling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i="1" dirty="0"/>
              <a:t>L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optimal</a:t>
            </a:r>
            <a:r>
              <a:rPr lang="it-IT" dirty="0"/>
              <a:t> policies for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 for the POMDP.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808453-5DB3-4F1C-9752-1553A756DBBE}"/>
              </a:ext>
            </a:extLst>
          </p:cNvPr>
          <p:cNvSpPr txBox="1"/>
          <p:nvPr/>
        </p:nvSpPr>
        <p:spPr>
          <a:xfrm>
            <a:off x="-17244" y="3746003"/>
            <a:ext cx="32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?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34F4288-9FEA-407D-B196-7D6258DB2B18}"/>
              </a:ext>
            </a:extLst>
          </p:cNvPr>
          <p:cNvSpPr/>
          <p:nvPr/>
        </p:nvSpPr>
        <p:spPr>
          <a:xfrm>
            <a:off x="3240349" y="3861388"/>
            <a:ext cx="1518219" cy="186432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16654E-2519-4019-ABBF-06BFC72438BA}"/>
              </a:ext>
            </a:extLst>
          </p:cNvPr>
          <p:cNvSpPr txBox="1"/>
          <p:nvPr/>
        </p:nvSpPr>
        <p:spPr>
          <a:xfrm>
            <a:off x="4775812" y="3724444"/>
            <a:ext cx="9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Traces</a:t>
            </a:r>
            <a:endParaRPr lang="it-IT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B7207BC2-049D-4829-A774-C6DA2D07CEC3}"/>
              </a:ext>
            </a:extLst>
          </p:cNvPr>
          <p:cNvSpPr/>
          <p:nvPr/>
        </p:nvSpPr>
        <p:spPr>
          <a:xfrm>
            <a:off x="5677727" y="3861388"/>
            <a:ext cx="1518219" cy="186432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1AD4ECE-01E2-4A8A-BD84-AD5DC8D541C0}"/>
              </a:ext>
            </a:extLst>
          </p:cNvPr>
          <p:cNvSpPr txBox="1"/>
          <p:nvPr/>
        </p:nvSpPr>
        <p:spPr>
          <a:xfrm>
            <a:off x="7195946" y="3724444"/>
            <a:ext cx="226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!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BAA3D7-C51E-40F4-A63C-B275E2662A3C}"/>
              </a:ext>
            </a:extLst>
          </p:cNvPr>
          <p:cNvSpPr txBox="1"/>
          <p:nvPr/>
        </p:nvSpPr>
        <p:spPr>
          <a:xfrm>
            <a:off x="3537888" y="3597486"/>
            <a:ext cx="923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Naive</a:t>
            </a:r>
            <a:r>
              <a:rPr lang="it-IT" sz="1050" dirty="0"/>
              <a:t> way</a:t>
            </a:r>
          </a:p>
        </p:txBody>
      </p:sp>
      <p:sp>
        <p:nvSpPr>
          <p:cNvPr id="9" name="Freccia angolare in su 8">
            <a:extLst>
              <a:ext uri="{FF2B5EF4-FFF2-40B4-BE49-F238E27FC236}">
                <a16:creationId xmlns:a16="http://schemas.microsoft.com/office/drawing/2014/main" id="{4A2B6962-0897-418D-BE84-9EC92651CEEC}"/>
              </a:ext>
            </a:extLst>
          </p:cNvPr>
          <p:cNvSpPr/>
          <p:nvPr/>
        </p:nvSpPr>
        <p:spPr>
          <a:xfrm rot="5400000">
            <a:off x="2099769" y="3597718"/>
            <a:ext cx="851072" cy="2025165"/>
          </a:xfrm>
          <a:prstGeom prst="bentUpArrow">
            <a:avLst>
              <a:gd name="adj1" fmla="val 13526"/>
              <a:gd name="adj2" fmla="val 12068"/>
              <a:gd name="adj3" fmla="val 1453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A6CD4E5-6CB1-4095-84F7-B4527917A950}"/>
              </a:ext>
            </a:extLst>
          </p:cNvPr>
          <p:cNvSpPr txBox="1"/>
          <p:nvPr/>
        </p:nvSpPr>
        <p:spPr>
          <a:xfrm>
            <a:off x="3309288" y="4527333"/>
            <a:ext cx="3821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Focus on </a:t>
            </a:r>
            <a:r>
              <a:rPr lang="en-US" sz="1400" dirty="0"/>
              <a:t>possible and impossible outcomes in the environment at the abstract level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1A13C71-9E01-4B96-8818-3858C8A20429}"/>
              </a:ext>
            </a:extLst>
          </p:cNvPr>
          <p:cNvSpPr txBox="1"/>
          <p:nvPr/>
        </p:nvSpPr>
        <p:spPr>
          <a:xfrm>
            <a:off x="2063734" y="4610300"/>
            <a:ext cx="923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Novel</a:t>
            </a:r>
            <a:r>
              <a:rPr lang="it-IT" sz="1050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1925237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3" grpId="0"/>
      <p:bldP spid="9" grpId="0" animBg="1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13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E01D9-3526-4EE0-8D94-775CB6A02F6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0ECF74-DE6B-4816-A12A-2D9986A92234}"/>
                  </a:ext>
                </a:extLst>
              </p:cNvPr>
              <p:cNvSpPr txBox="1"/>
              <p:nvPr/>
            </p:nvSpPr>
            <p:spPr>
              <a:xfrm>
                <a:off x="0" y="911516"/>
                <a:ext cx="1219199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For </a:t>
                </a:r>
                <a:r>
                  <a:rPr lang="it-IT" dirty="0" err="1"/>
                  <a:t>instance</a:t>
                </a:r>
                <a:r>
                  <a:rPr lang="it-IT" dirty="0"/>
                  <a:t>, </a:t>
                </a:r>
                <a:r>
                  <a:rPr lang="en-US" dirty="0"/>
                  <a:t>it is impossible to be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in the RM and make the abstract observation </a:t>
                </a:r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0ECF74-DE6B-4816-A12A-2D9986A92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1516"/>
                <a:ext cx="12191999" cy="392993"/>
              </a:xfrm>
              <a:prstGeom prst="rect">
                <a:avLst/>
              </a:prstGeom>
              <a:blipFill>
                <a:blip r:embed="rId2"/>
                <a:stretch>
                  <a:fillRect l="-400" t="-4688" b="-23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EA748B85-0C69-4EFA-BC63-7BBF7A2F4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001" y="1951656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/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703" t="-92000" r="-3378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/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21" t="-92000" r="-4082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/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  <a:blipFill>
                <a:blip r:embed="rId6"/>
                <a:stretch>
                  <a:fillRect l="-2703" t="-90196" r="-3378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/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  <a:blipFill>
                <a:blip r:embed="rId7"/>
                <a:stretch>
                  <a:fillRect l="-2027" t="-92000" r="-4054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/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19DC470C-6E5E-49C1-AC8E-518B6749B23F}"/>
              </a:ext>
            </a:extLst>
          </p:cNvPr>
          <p:cNvSpPr/>
          <p:nvPr/>
        </p:nvSpPr>
        <p:spPr>
          <a:xfrm>
            <a:off x="6807647" y="37217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aetta 16">
            <a:extLst>
              <a:ext uri="{FF2B5EF4-FFF2-40B4-BE49-F238E27FC236}">
                <a16:creationId xmlns:a16="http://schemas.microsoft.com/office/drawing/2014/main" id="{F4D253A6-170A-4F00-BA2D-D775057F9E9E}"/>
              </a:ext>
            </a:extLst>
          </p:cNvPr>
          <p:cNvSpPr/>
          <p:nvPr/>
        </p:nvSpPr>
        <p:spPr>
          <a:xfrm>
            <a:off x="6347286" y="36812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/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mile 19">
            <a:extLst>
              <a:ext uri="{FF2B5EF4-FFF2-40B4-BE49-F238E27FC236}">
                <a16:creationId xmlns:a16="http://schemas.microsoft.com/office/drawing/2014/main" id="{33091B03-B9AB-4C29-97E9-06A0363E5647}"/>
              </a:ext>
            </a:extLst>
          </p:cNvPr>
          <p:cNvSpPr/>
          <p:nvPr/>
        </p:nvSpPr>
        <p:spPr>
          <a:xfrm>
            <a:off x="6955899" y="316813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/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mile 23">
            <a:extLst>
              <a:ext uri="{FF2B5EF4-FFF2-40B4-BE49-F238E27FC236}">
                <a16:creationId xmlns:a16="http://schemas.microsoft.com/office/drawing/2014/main" id="{CDD39248-00A8-40D7-A8B8-C8A0EB053CE9}"/>
              </a:ext>
            </a:extLst>
          </p:cNvPr>
          <p:cNvSpPr/>
          <p:nvPr/>
        </p:nvSpPr>
        <p:spPr>
          <a:xfrm>
            <a:off x="4744718" y="3177842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/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CC7DEEE-4BEA-47DE-ACBC-5666C74A46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27" y="207969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/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D6A61BB8-59BD-4C2F-A125-4E949B3DF0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62" y="242051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0C98FB62-E317-42EA-875E-7F40360C5B23}"/>
              </a:ext>
            </a:extLst>
          </p:cNvPr>
          <p:cNvSpPr/>
          <p:nvPr/>
        </p:nvSpPr>
        <p:spPr>
          <a:xfrm>
            <a:off x="7244857" y="245160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/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magine 3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E170498-601A-45E5-B07F-E410C58698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28" y="4018974"/>
            <a:ext cx="407275" cy="310378"/>
          </a:xfrm>
          <a:prstGeom prst="rect">
            <a:avLst/>
          </a:prstGeom>
        </p:spPr>
      </p:pic>
      <p:sp>
        <p:nvSpPr>
          <p:cNvPr id="36" name="Smile 35">
            <a:extLst>
              <a:ext uri="{FF2B5EF4-FFF2-40B4-BE49-F238E27FC236}">
                <a16:creationId xmlns:a16="http://schemas.microsoft.com/office/drawing/2014/main" id="{8616900A-2AED-49BB-89B6-6F3460DB9788}"/>
              </a:ext>
            </a:extLst>
          </p:cNvPr>
          <p:cNvSpPr/>
          <p:nvPr/>
        </p:nvSpPr>
        <p:spPr>
          <a:xfrm>
            <a:off x="8268323" y="405006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/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Immagine 3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0FF3C03-9525-443F-A1D1-7FFC61A6B1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46" y="241535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/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Immagine 3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6274A47F-D607-40CF-8C01-DA580B3858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56" y="2045417"/>
            <a:ext cx="407275" cy="310378"/>
          </a:xfrm>
          <a:prstGeom prst="rect">
            <a:avLst/>
          </a:prstGeom>
        </p:spPr>
      </p:pic>
      <p:sp>
        <p:nvSpPr>
          <p:cNvPr id="41" name="Smile 40">
            <a:extLst>
              <a:ext uri="{FF2B5EF4-FFF2-40B4-BE49-F238E27FC236}">
                <a16:creationId xmlns:a16="http://schemas.microsoft.com/office/drawing/2014/main" id="{303394C1-D643-4471-8253-817B5FFC114C}"/>
              </a:ext>
            </a:extLst>
          </p:cNvPr>
          <p:cNvSpPr/>
          <p:nvPr/>
        </p:nvSpPr>
        <p:spPr>
          <a:xfrm>
            <a:off x="5066789" y="244856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/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mile 42">
            <a:extLst>
              <a:ext uri="{FF2B5EF4-FFF2-40B4-BE49-F238E27FC236}">
                <a16:creationId xmlns:a16="http://schemas.microsoft.com/office/drawing/2014/main" id="{B2EB1E97-466D-44EC-817F-348DD4DD62DF}"/>
              </a:ext>
            </a:extLst>
          </p:cNvPr>
          <p:cNvSpPr/>
          <p:nvPr/>
        </p:nvSpPr>
        <p:spPr>
          <a:xfrm>
            <a:off x="4036220" y="4038408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4F52C0DF-993C-4946-8141-87D097210A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07" y="4006313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F20ABAC7-6F1D-45C2-AB45-299E43FBBD9B}"/>
                  </a:ext>
                </a:extLst>
              </p:cNvPr>
              <p:cNvSpPr/>
              <p:nvPr/>
            </p:nvSpPr>
            <p:spPr>
              <a:xfrm>
                <a:off x="9951946" y="911516"/>
                <a:ext cx="13138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        ,         </m:t>
                        </m:r>
                      </m:e>
                    </m:d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F20ABAC7-6F1D-45C2-AB45-299E43FBB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946" y="911516"/>
                <a:ext cx="1313817" cy="369332"/>
              </a:xfrm>
              <a:prstGeom prst="rect">
                <a:avLst/>
              </a:prstGeom>
              <a:blipFill>
                <a:blip r:embed="rId19"/>
                <a:stretch>
                  <a:fillRect t="-10000" r="-2326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mile 46">
            <a:extLst>
              <a:ext uri="{FF2B5EF4-FFF2-40B4-BE49-F238E27FC236}">
                <a16:creationId xmlns:a16="http://schemas.microsoft.com/office/drawing/2014/main" id="{C15DA6F5-A306-442F-9A81-A4FA0B927273}"/>
              </a:ext>
            </a:extLst>
          </p:cNvPr>
          <p:cNvSpPr/>
          <p:nvPr/>
        </p:nvSpPr>
        <p:spPr>
          <a:xfrm>
            <a:off x="10697031" y="97570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Immagine 4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9ADC70BB-E60A-46F9-8E15-08D3A20A16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635" y="911516"/>
            <a:ext cx="407275" cy="3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2325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/>
              <p:nvPr/>
            </p:nvSpPr>
            <p:spPr>
              <a:xfrm>
                <a:off x="4021585" y="665825"/>
                <a:ext cx="390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Let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i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be a set of </a:t>
                </a:r>
                <a:r>
                  <a:rPr lang="it-IT" sz="1600" dirty="0" err="1"/>
                  <a:t>traces</a:t>
                </a:r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585" y="665825"/>
                <a:ext cx="3906174" cy="369332"/>
              </a:xfrm>
              <a:prstGeom prst="rect">
                <a:avLst/>
              </a:prstGeom>
              <a:blipFill>
                <a:blip r:embed="rId2"/>
                <a:stretch>
                  <a:fillRect l="-938" b="-180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29B2CF26-3968-41E4-94AA-55B338212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48" y="1085965"/>
            <a:ext cx="3692103" cy="276999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A1FB113-A8DC-481D-8A8C-EAA9C074A11C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5974672" y="1035157"/>
            <a:ext cx="0" cy="99203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78680CA-DFC2-4B02-BC7D-5584F75427BF}"/>
                  </a:ext>
                </a:extLst>
              </p:cNvPr>
              <p:cNvSpPr txBox="1"/>
              <p:nvPr/>
            </p:nvSpPr>
            <p:spPr>
              <a:xfrm>
                <a:off x="3220375" y="2027194"/>
                <a:ext cx="550859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Look for an</a:t>
                </a:r>
                <a:r>
                  <a:rPr lang="it-IT" dirty="0"/>
                  <a:t> 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predicts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0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78680CA-DFC2-4B02-BC7D-5584F7542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75" y="2027194"/>
                <a:ext cx="5508594" cy="404983"/>
              </a:xfrm>
              <a:prstGeom prst="rect">
                <a:avLst/>
              </a:prstGeom>
              <a:blipFill>
                <a:blip r:embed="rId4"/>
                <a:stretch>
                  <a:fillRect l="-553" t="-6061" b="-181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3E98E46-4926-4306-870F-2C6522220173}"/>
              </a:ext>
            </a:extLst>
          </p:cNvPr>
          <p:cNvSpPr txBox="1"/>
          <p:nvPr/>
        </p:nvSpPr>
        <p:spPr>
          <a:xfrm>
            <a:off x="6046652" y="1078826"/>
            <a:ext cx="573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</a:rPr>
              <a:t>with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5272F4A-B783-43E4-81C3-5EA7EE47CDF7}"/>
                  </a:ext>
                </a:extLst>
              </p:cNvPr>
              <p:cNvSpPr txBox="1"/>
              <p:nvPr/>
            </p:nvSpPr>
            <p:spPr>
              <a:xfrm>
                <a:off x="4034250" y="1582555"/>
                <a:ext cx="2299313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solidFill>
                      <a:srgbClr val="00000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it-IT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2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40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5272F4A-B783-43E4-81C3-5EA7EE47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50" y="1582555"/>
                <a:ext cx="2299313" cy="335476"/>
              </a:xfrm>
              <a:prstGeom prst="rect">
                <a:avLst/>
              </a:prstGeom>
              <a:blipFill>
                <a:blip r:embed="rId5"/>
                <a:stretch>
                  <a:fillRect l="-265" b="-54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DF0F9CD-93ED-4C17-8D2E-9D801E2CE583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flipH="1">
            <a:off x="4021585" y="2432177"/>
            <a:ext cx="1953087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77B6038-E520-4B34-A49E-8B1CDBB028F0}"/>
              </a:ext>
            </a:extLst>
          </p:cNvPr>
          <p:cNvSpPr txBox="1"/>
          <p:nvPr/>
        </p:nvSpPr>
        <p:spPr>
          <a:xfrm>
            <a:off x="1005595" y="2539131"/>
            <a:ext cx="3292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000000"/>
                </a:solidFill>
              </a:rPr>
              <a:t>Consider</a:t>
            </a:r>
            <a:r>
              <a:rPr lang="it-IT" sz="1200" dirty="0">
                <a:solidFill>
                  <a:srgbClr val="000000"/>
                </a:solidFill>
              </a:rPr>
              <a:t> </a:t>
            </a:r>
            <a:r>
              <a:rPr lang="it-IT" sz="1200" dirty="0" err="1">
                <a:solidFill>
                  <a:srgbClr val="000000"/>
                </a:solidFill>
              </a:rPr>
              <a:t>also</a:t>
            </a:r>
            <a:r>
              <a:rPr lang="it-IT" sz="1200" dirty="0">
                <a:solidFill>
                  <a:srgbClr val="000000"/>
                </a:solidFill>
              </a:rPr>
              <a:t> the following </a:t>
            </a:r>
            <a:r>
              <a:rPr lang="it-IT" sz="1200" dirty="0" err="1">
                <a:solidFill>
                  <a:srgbClr val="000000"/>
                </a:solidFill>
              </a:rPr>
              <a:t>components</a:t>
            </a:r>
            <a:endParaRPr lang="it-IT" sz="12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25B2680A-F093-4D2B-8C21-2E7B55456FD8}"/>
                  </a:ext>
                </a:extLst>
              </p:cNvPr>
              <p:cNvSpPr txBox="1"/>
              <p:nvPr/>
            </p:nvSpPr>
            <p:spPr>
              <a:xfrm>
                <a:off x="6857700" y="3126383"/>
                <a:ext cx="195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it-IT" i="1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25B2680A-F093-4D2B-8C21-2E7B5545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00" y="3126383"/>
                <a:ext cx="195308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0C95117-88F0-4BEF-8E26-FEB5D0C82D8F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 flipH="1">
            <a:off x="3397929" y="2432177"/>
            <a:ext cx="2576743" cy="69901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99C813D-6FF1-4BA9-93ED-DE5B5ABDEF7F}"/>
              </a:ext>
            </a:extLst>
          </p:cNvPr>
          <p:cNvSpPr txBox="1"/>
          <p:nvPr/>
        </p:nvSpPr>
        <p:spPr>
          <a:xfrm>
            <a:off x="3215937" y="3131188"/>
            <a:ext cx="36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</a:t>
            </a:r>
            <a:endParaRPr lang="it-IT" i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0A7F259-5F53-4D53-AF5E-8BDD8DF7FC83}"/>
              </a:ext>
            </a:extLst>
          </p:cNvPr>
          <p:cNvSpPr txBox="1"/>
          <p:nvPr/>
        </p:nvSpPr>
        <p:spPr>
          <a:xfrm>
            <a:off x="3839593" y="3126383"/>
            <a:ext cx="36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4A2DDE8-6A42-4EA7-AACD-C8F30DE871EB}"/>
                  </a:ext>
                </a:extLst>
              </p:cNvPr>
              <p:cNvSpPr/>
              <p:nvPr/>
            </p:nvSpPr>
            <p:spPr>
              <a:xfrm>
                <a:off x="4540929" y="3126383"/>
                <a:ext cx="750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4A2DDE8-6A42-4EA7-AACD-C8F30DE87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29" y="3126383"/>
                <a:ext cx="7504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ADCE91A-1B88-4CF9-BFC0-223E3C0D9418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 flipH="1">
            <a:off x="4916160" y="2432177"/>
            <a:ext cx="1058512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01A8AC33-5B4F-4544-A798-73AA13397A61}"/>
                  </a:ext>
                </a:extLst>
              </p:cNvPr>
              <p:cNvSpPr/>
              <p:nvPr/>
            </p:nvSpPr>
            <p:spPr>
              <a:xfrm>
                <a:off x="5328540" y="3127448"/>
                <a:ext cx="1492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01A8AC33-5B4F-4544-A798-73AA13397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40" y="3127448"/>
                <a:ext cx="14920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1032BABA-F78E-483F-B8AF-3A979618E62F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>
            <a:off x="5974672" y="2432177"/>
            <a:ext cx="99874" cy="6952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9E6FEAB0-941A-4187-8EDD-39A6C1F9F971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>
            <a:off x="5974672" y="2432177"/>
            <a:ext cx="1859572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60" name="CasellaDiTesto 15359">
                <a:extLst>
                  <a:ext uri="{FF2B5EF4-FFF2-40B4-BE49-F238E27FC236}">
                    <a16:creationId xmlns:a16="http://schemas.microsoft.com/office/drawing/2014/main" id="{BD4AA3CB-4C71-4552-9D3A-9C3F909D7FE5}"/>
                  </a:ext>
                </a:extLst>
              </p:cNvPr>
              <p:cNvSpPr txBox="1"/>
              <p:nvPr/>
            </p:nvSpPr>
            <p:spPr>
              <a:xfrm>
                <a:off x="8847936" y="3131188"/>
                <a:ext cx="1303915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/>
                        <m:sup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360" name="CasellaDiTesto 15359">
                <a:extLst>
                  <a:ext uri="{FF2B5EF4-FFF2-40B4-BE49-F238E27FC236}">
                    <a16:creationId xmlns:a16="http://schemas.microsoft.com/office/drawing/2014/main" id="{BD4AA3CB-4C71-4552-9D3A-9C3F909D7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36" y="3131188"/>
                <a:ext cx="1303915" cy="4297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B2D8E8DC-862E-4956-BF29-BA28892DC0D9}"/>
              </a:ext>
            </a:extLst>
          </p:cNvPr>
          <p:cNvCxnSpPr>
            <a:cxnSpLocks/>
            <a:stCxn id="20" idx="2"/>
            <a:endCxn id="15360" idx="0"/>
          </p:cNvCxnSpPr>
          <p:nvPr/>
        </p:nvCxnSpPr>
        <p:spPr>
          <a:xfrm>
            <a:off x="5974672" y="2432177"/>
            <a:ext cx="3525222" cy="69901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C314D974-7CAA-46A9-8E29-25BBB684AE37}"/>
              </a:ext>
            </a:extLst>
          </p:cNvPr>
          <p:cNvCxnSpPr>
            <a:cxnSpLocks/>
          </p:cNvCxnSpPr>
          <p:nvPr/>
        </p:nvCxnSpPr>
        <p:spPr>
          <a:xfrm flipH="1">
            <a:off x="6024609" y="3666478"/>
            <a:ext cx="10357" cy="514905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83" name="Immagine 1538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0F596B5-AEA2-4ED3-9886-A19D6B3940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46" y="4296475"/>
            <a:ext cx="3200677" cy="1089754"/>
          </a:xfrm>
          <a:prstGeom prst="rect">
            <a:avLst/>
          </a:prstGeom>
        </p:spPr>
      </p:pic>
      <p:pic>
        <p:nvPicPr>
          <p:cNvPr id="15385" name="Immagine 15384">
            <a:extLst>
              <a:ext uri="{FF2B5EF4-FFF2-40B4-BE49-F238E27FC236}">
                <a16:creationId xmlns:a16="http://schemas.microsoft.com/office/drawing/2014/main" id="{5BBA0ED1-9567-4A3F-BE72-7479316123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85" y="5199523"/>
            <a:ext cx="2693784" cy="373412"/>
          </a:xfrm>
          <a:prstGeom prst="rect">
            <a:avLst/>
          </a:prstGeom>
        </p:spPr>
      </p:pic>
      <p:sp>
        <p:nvSpPr>
          <p:cNvPr id="15386" name="Rettangolo 15385">
            <a:extLst>
              <a:ext uri="{FF2B5EF4-FFF2-40B4-BE49-F238E27FC236}">
                <a16:creationId xmlns:a16="http://schemas.microsoft.com/office/drawing/2014/main" id="{82C1F892-5886-4FAC-B779-B05493D6EE7D}"/>
              </a:ext>
            </a:extLst>
          </p:cNvPr>
          <p:cNvSpPr/>
          <p:nvPr/>
        </p:nvSpPr>
        <p:spPr>
          <a:xfrm>
            <a:off x="6128462" y="4625908"/>
            <a:ext cx="36422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” </a:t>
            </a:r>
            <a:r>
              <a:rPr lang="it-IT" sz="1100" i="1" dirty="0"/>
              <a:t>Focus on </a:t>
            </a:r>
            <a:r>
              <a:rPr lang="en-US" sz="1100" i="1" dirty="0"/>
              <a:t>possible and impossible outcomes in the environment at the abstract level”</a:t>
            </a:r>
            <a:endParaRPr lang="it-IT" sz="1100" i="1" dirty="0"/>
          </a:p>
        </p:txBody>
      </p:sp>
      <p:sp>
        <p:nvSpPr>
          <p:cNvPr id="15387" name="CasellaDiTesto 15386">
            <a:extLst>
              <a:ext uri="{FF2B5EF4-FFF2-40B4-BE49-F238E27FC236}">
                <a16:creationId xmlns:a16="http://schemas.microsoft.com/office/drawing/2014/main" id="{D00C075A-BC9B-4AF2-BA65-2CCE308D58D3}"/>
              </a:ext>
            </a:extLst>
          </p:cNvPr>
          <p:cNvSpPr txBox="1"/>
          <p:nvPr/>
        </p:nvSpPr>
        <p:spPr>
          <a:xfrm>
            <a:off x="6087377" y="3741482"/>
            <a:ext cx="408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</a:rPr>
              <a:t>Mathematical </a:t>
            </a:r>
            <a:r>
              <a:rPr lang="it-IT" sz="1200" dirty="0" err="1">
                <a:solidFill>
                  <a:srgbClr val="000000"/>
                </a:solidFill>
              </a:rPr>
              <a:t>formalization</a:t>
            </a:r>
            <a:r>
              <a:rPr lang="it-IT" sz="1200" dirty="0">
                <a:solidFill>
                  <a:srgbClr val="000000"/>
                </a:solidFill>
              </a:rPr>
              <a:t> of the learning </a:t>
            </a:r>
            <a:r>
              <a:rPr lang="it-IT" sz="1200" dirty="0" err="1">
                <a:solidFill>
                  <a:srgbClr val="000000"/>
                </a:solidFill>
              </a:rPr>
              <a:t>process</a:t>
            </a:r>
            <a:endParaRPr lang="it-IT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148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31" grpId="0"/>
      <p:bldP spid="35" grpId="0"/>
      <p:bldP spid="36" grpId="0"/>
      <p:bldP spid="40" grpId="0"/>
      <p:bldP spid="42" grpId="0"/>
      <p:bldP spid="46" grpId="0"/>
      <p:bldP spid="51" grpId="0"/>
      <p:bldP spid="15360" grpId="0"/>
      <p:bldP spid="15386" grpId="0"/>
      <p:bldP spid="153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15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BE8D45-45F9-4338-84D7-282C29C695C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SOLVING THE MINIMIZATION PROBLEM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86079B-A875-450E-9158-386E9FA88115}"/>
              </a:ext>
            </a:extLst>
          </p:cNvPr>
          <p:cNvSpPr txBox="1"/>
          <p:nvPr/>
        </p:nvSpPr>
        <p:spPr>
          <a:xfrm>
            <a:off x="-17244" y="1271587"/>
            <a:ext cx="9629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Local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</a:t>
            </a:r>
            <a:r>
              <a:rPr lang="it-IT" dirty="0" err="1"/>
              <a:t>category</a:t>
            </a:r>
            <a:r>
              <a:rPr lang="it-IT" dirty="0"/>
              <a:t> of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starts from a random RM and </a:t>
            </a:r>
            <a:r>
              <a:rPr lang="it-IT" dirty="0" err="1"/>
              <a:t>iteratively</a:t>
            </a:r>
            <a:r>
              <a:rPr lang="it-IT" dirty="0"/>
              <a:t> </a:t>
            </a:r>
            <a:r>
              <a:rPr lang="it-IT" dirty="0" err="1"/>
              <a:t>evaluates</a:t>
            </a:r>
            <a:r>
              <a:rPr lang="it-IT" dirty="0"/>
              <a:t> </a:t>
            </a:r>
            <a:r>
              <a:rPr lang="it-IT" b="1" i="1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The new RM </a:t>
            </a:r>
            <a:r>
              <a:rPr lang="it-IT" dirty="0" err="1"/>
              <a:t>will</a:t>
            </a:r>
            <a:r>
              <a:rPr lang="it-IT" dirty="0"/>
              <a:t> be the one with the minimum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Pruning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minima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2541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5E6C2-F2A4-4936-A5FA-995E8E034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SIMULTANEOUS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/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In </a:t>
                </a:r>
                <a:r>
                  <a:rPr lang="it-IT" sz="1600" dirty="0" err="1"/>
                  <a:t>order</a:t>
                </a:r>
                <a:r>
                  <a:rPr lang="it-IT" sz="1600" dirty="0"/>
                  <a:t> to </a:t>
                </a:r>
                <a:r>
                  <a:rPr lang="it-IT" sz="1600" dirty="0" err="1"/>
                  <a:t>learn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both</a:t>
                </a:r>
                <a:r>
                  <a:rPr lang="it-IT" sz="1600" dirty="0"/>
                  <a:t> an RM and a policy:</a:t>
                </a:r>
              </a:p>
              <a:p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Collect</a:t>
                </a:r>
                <a:r>
                  <a:rPr lang="it-IT" sz="1600" dirty="0"/>
                  <a:t> a training set of </a:t>
                </a:r>
                <a:r>
                  <a:rPr lang="it-IT" sz="1600" dirty="0" err="1"/>
                  <a:t>traces</a:t>
                </a:r>
                <a:r>
                  <a:rPr lang="it-IT" sz="1600" dirty="0"/>
                  <a:t> </a:t>
                </a:r>
                <a:r>
                  <a:rPr lang="it-IT" sz="1600" i="1" dirty="0"/>
                  <a:t>T </a:t>
                </a:r>
                <a:r>
                  <a:rPr lang="it-IT" sz="1600" dirty="0" err="1"/>
                  <a:t>generated</a:t>
                </a:r>
                <a:r>
                  <a:rPr lang="it-IT" sz="1600" dirty="0"/>
                  <a:t> by a policy </a:t>
                </a:r>
                <a:r>
                  <a:rPr lang="it-IT" sz="1600" dirty="0" err="1"/>
                  <a:t>during</a:t>
                </a:r>
                <a:r>
                  <a:rPr lang="it-IT" sz="1600" dirty="0"/>
                  <a:t> </a:t>
                </a:r>
                <a:r>
                  <a:rPr lang="it-IT" sz="1600" i="1" dirty="0" err="1"/>
                  <a:t>t</a:t>
                </a:r>
                <a:r>
                  <a:rPr lang="it-IT" sz="1600" i="1" baseline="-25000" dirty="0" err="1"/>
                  <a:t>w</a:t>
                </a:r>
                <a:r>
                  <a:rPr lang="it-IT" sz="1600" i="1" baseline="-25000" dirty="0"/>
                  <a:t> </a:t>
                </a:r>
                <a:r>
                  <a:rPr lang="it-IT" sz="1600" i="1" dirty="0"/>
                  <a:t>‘</a:t>
                </a:r>
                <a:r>
                  <a:rPr lang="it-IT" sz="1600" i="1" dirty="0" err="1"/>
                  <a:t>warmup</a:t>
                </a:r>
                <a:r>
                  <a:rPr lang="it-IT" sz="1600" i="1" dirty="0"/>
                  <a:t>’ steps.</a:t>
                </a: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/>
                  <a:t>Use T to </a:t>
                </a:r>
                <a:r>
                  <a:rPr lang="it-IT" sz="1600" dirty="0" err="1"/>
                  <a:t>find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tabu </a:t>
                </a:r>
                <a:r>
                  <a:rPr lang="it-IT" sz="1600" dirty="0" err="1"/>
                  <a:t>search</a:t>
                </a:r>
                <a:r>
                  <a:rPr lang="it-IT" sz="16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Initialize</a:t>
                </a:r>
                <a:r>
                  <a:rPr lang="it-IT" sz="1600" dirty="0"/>
                  <a:t> policy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, set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state of RM to </a:t>
                </a:r>
                <a:r>
                  <a:rPr lang="it-IT" sz="1600" i="1" dirty="0"/>
                  <a:t>u</a:t>
                </a:r>
                <a:r>
                  <a:rPr lang="it-IT" sz="1600" i="1" baseline="-25000" dirty="0"/>
                  <a:t>0</a:t>
                </a:r>
                <a:r>
                  <a:rPr lang="it-IT" sz="1600" dirty="0"/>
                  <a:t> and set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label for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0" smtClean="0">
                            <a:latin typeface="Cambria Math" panose="02040503050406030204" pitchFamily="18" charset="0"/>
                          </a:rPr>
                          <m:t>∅,∅,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Repeat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until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convergence</a:t>
                </a:r>
                <a:r>
                  <a:rPr lang="it-IT" sz="1600" dirty="0"/>
                  <a:t>:</a:t>
                </a:r>
              </a:p>
              <a:p>
                <a:endParaRPr lang="it-IT" sz="1600" dirty="0"/>
              </a:p>
              <a:p>
                <a:r>
                  <a:rPr lang="it-IT" sz="1600" dirty="0"/>
                  <a:t>	4.1  Select action </a:t>
                </a:r>
                <a:r>
                  <a:rPr lang="it-IT" sz="1600" i="1" dirty="0"/>
                  <a:t>a</a:t>
                </a:r>
                <a:r>
                  <a:rPr lang="it-IT" sz="1600" dirty="0"/>
                  <a:t> following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it-IT" sz="1600" dirty="0"/>
              </a:p>
              <a:p>
                <a:r>
                  <a:rPr lang="it-IT" sz="1600" dirty="0"/>
                  <a:t>	</a:t>
                </a:r>
              </a:p>
              <a:p>
                <a:r>
                  <a:rPr lang="it-IT" sz="1600" dirty="0"/>
                  <a:t>	4.2  Get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:r>
                  <a:rPr lang="it-IT" sz="1600" i="1" dirty="0"/>
                  <a:t>o’</a:t>
                </a:r>
                <a:r>
                  <a:rPr lang="it-IT" sz="1600" dirty="0"/>
                  <a:t> and </a:t>
                </a:r>
                <a:r>
                  <a:rPr lang="it-IT" sz="1600" dirty="0" err="1"/>
                  <a:t>reward</a:t>
                </a:r>
                <a:r>
                  <a:rPr lang="it-IT" sz="1600" dirty="0"/>
                  <a:t> </a:t>
                </a:r>
                <a:r>
                  <a:rPr lang="it-IT" sz="1600" i="1" dirty="0"/>
                  <a:t>r</a:t>
                </a:r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4.3  Update the RM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4.4  Update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 by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the last </a:t>
                </a:r>
                <a:r>
                  <a:rPr lang="it-IT" sz="1600" dirty="0" err="1"/>
                  <a:t>experience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dirty="0"/>
                  <a:t>5. </a:t>
                </a:r>
                <a:r>
                  <a:rPr lang="it-IT" sz="1600" dirty="0" err="1"/>
                  <a:t>If</a:t>
                </a:r>
                <a:r>
                  <a:rPr lang="it-IT" sz="1600" dirty="0"/>
                  <a:t> in </a:t>
                </a:r>
                <a:r>
                  <a:rPr lang="it-IT" sz="1600" dirty="0" err="1"/>
                  <a:t>any</a:t>
                </a:r>
                <a:r>
                  <a:rPr lang="it-IT" sz="1600" dirty="0"/>
                  <a:t> step of 4 </a:t>
                </a:r>
                <a:r>
                  <a:rPr lang="it-IT" sz="1600" dirty="0" err="1"/>
                  <a:t>there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evidence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might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not</a:t>
                </a:r>
                <a:r>
                  <a:rPr lang="it-IT" sz="1600" dirty="0"/>
                  <a:t> be the best one, a new one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learned</a:t>
                </a:r>
                <a:r>
                  <a:rPr lang="it-IT" sz="1600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blipFill>
                <a:blip r:embed="rId2"/>
                <a:stretch>
                  <a:fillRect l="-248" t="-366" b="-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1007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0CD4A8-E7CE-460D-A0C3-744EE0C1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9388"/>
            <a:ext cx="11105322" cy="4114800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What</a:t>
            </a:r>
            <a:r>
              <a:rPr lang="it-IT" dirty="0"/>
              <a:t> can be an </a:t>
            </a:r>
            <a:r>
              <a:rPr lang="it-IT" dirty="0" err="1"/>
              <a:t>evidence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new RM must be </a:t>
            </a:r>
            <a:r>
              <a:rPr lang="it-IT" dirty="0" err="1"/>
              <a:t>learned</a:t>
            </a:r>
            <a:r>
              <a:rPr lang="it-IT" dirty="0"/>
              <a:t>?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RM </a:t>
            </a:r>
            <a:r>
              <a:rPr lang="it-IT" i="1" dirty="0"/>
              <a:t>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abstract </a:t>
            </a:r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i="1" dirty="0"/>
              <a:t>l’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in </a:t>
            </a:r>
            <a:r>
              <a:rPr lang="it-IT" i="1" dirty="0" err="1"/>
              <a:t>N</a:t>
            </a:r>
            <a:r>
              <a:rPr lang="it-IT" i="1" baseline="-25000" dirty="0" err="1"/>
              <a:t>u,l</a:t>
            </a:r>
            <a:r>
              <a:rPr lang="it-IT" i="1" dirty="0"/>
              <a:t> </a:t>
            </a:r>
            <a:r>
              <a:rPr lang="it-IT" dirty="0" err="1"/>
              <a:t>then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trace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the size of </a:t>
            </a:r>
            <a:r>
              <a:rPr lang="it-IT" i="1" dirty="0" err="1"/>
              <a:t>N</a:t>
            </a:r>
            <a:r>
              <a:rPr lang="it-IT" i="1" baseline="-25000" dirty="0" err="1"/>
              <a:t>u,l</a:t>
            </a:r>
            <a:r>
              <a:rPr lang="it-IT" i="1" dirty="0"/>
              <a:t> </a:t>
            </a:r>
            <a:r>
              <a:rPr lang="it-IT" dirty="0"/>
              <a:t>and the cost of </a:t>
            </a:r>
            <a:r>
              <a:rPr lang="it-IT" i="1" dirty="0"/>
              <a:t>R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So the trace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add</a:t>
            </a:r>
            <a:r>
              <a:rPr lang="it-IT" dirty="0"/>
              <a:t> to </a:t>
            </a:r>
            <a:r>
              <a:rPr lang="it-IT" i="1" dirty="0"/>
              <a:t>T</a:t>
            </a:r>
            <a:r>
              <a:rPr lang="it-IT" dirty="0"/>
              <a:t> and a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Tabu </a:t>
            </a:r>
            <a:r>
              <a:rPr lang="it-IT" dirty="0" err="1"/>
              <a:t>search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i="1" dirty="0"/>
              <a:t>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a new policy must be </a:t>
            </a:r>
            <a:r>
              <a:rPr lang="it-IT" dirty="0" err="1"/>
              <a:t>learned</a:t>
            </a:r>
            <a:r>
              <a:rPr lang="it-IT" dirty="0"/>
              <a:t> for scratch.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1947B3-9699-42EA-BEA5-065765D2D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17</a:t>
            </a:fld>
            <a:endParaRPr lang="it-IT" alt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69D4F3-6638-4EEF-B2AC-D7401AEEE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LEARNING A NEW RM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8E3F16-BD96-4F58-B816-CAE9FF88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330" y="1192696"/>
            <a:ext cx="4005898" cy="639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C27B0B-1740-4F9C-9751-7AF5EC534ACE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0" name="Segnaposto numero diapositiva 3">
            <a:extLst>
              <a:ext uri="{FF2B5EF4-FFF2-40B4-BE49-F238E27FC236}">
                <a16:creationId xmlns:a16="http://schemas.microsoft.com/office/drawing/2014/main" id="{CCF7BB65-8EC1-4E0A-A0A5-66F9FEED1344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654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E53ECA-E586-4428-A3DF-FC8FEE91A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18</a:t>
            </a:fld>
            <a:endParaRPr lang="it-IT" alt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A5B755-23EA-4268-BA2C-D5D08C9347F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DQRM UNDER PARTIAL OBSERVABILITY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43FA16B-228D-4D61-A470-3759990D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9387"/>
            <a:ext cx="11105322" cy="570361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An </a:t>
            </a:r>
            <a:r>
              <a:rPr lang="it-IT" dirty="0" err="1"/>
              <a:t>experience</a:t>
            </a:r>
            <a:r>
              <a:rPr lang="it-IT" dirty="0"/>
              <a:t> e=(</a:t>
            </a:r>
            <a:r>
              <a:rPr lang="it-IT" i="1" dirty="0" err="1"/>
              <a:t>o,a,o</a:t>
            </a:r>
            <a:r>
              <a:rPr lang="it-IT" i="1" dirty="0"/>
              <a:t>’) </a:t>
            </a:r>
            <a:r>
              <a:rPr lang="it-IT" dirty="0"/>
              <a:t>can be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likely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RM state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experience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Update q</a:t>
            </a:r>
            <a:r>
              <a:rPr lang="it-IT" baseline="-25000" dirty="0"/>
              <a:t>u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i="1" dirty="0"/>
              <a:t>(</a:t>
            </a:r>
            <a:r>
              <a:rPr lang="it-IT" i="1" dirty="0" err="1"/>
              <a:t>o,a,o</a:t>
            </a:r>
            <a:r>
              <a:rPr lang="it-IT" i="1" dirty="0"/>
              <a:t>’)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i="1" dirty="0"/>
              <a:t>L(</a:t>
            </a:r>
            <a:r>
              <a:rPr lang="it-IT" i="1" dirty="0" err="1"/>
              <a:t>o,a,o</a:t>
            </a:r>
            <a:r>
              <a:rPr lang="it-IT" i="1" dirty="0"/>
              <a:t>’) </a:t>
            </a:r>
            <a:r>
              <a:rPr lang="it-IT" dirty="0"/>
              <a:t>∈</a:t>
            </a:r>
            <a:r>
              <a:rPr lang="it-IT" i="1" dirty="0"/>
              <a:t> </a:t>
            </a:r>
            <a:r>
              <a:rPr lang="it-IT" i="1" dirty="0" err="1"/>
              <a:t>N</a:t>
            </a:r>
            <a:r>
              <a:rPr lang="it-IT" i="1" baseline="-25000" dirty="0" err="1"/>
              <a:t>u,l</a:t>
            </a:r>
            <a:r>
              <a:rPr lang="it-IT" i="1" dirty="0"/>
              <a:t> </a:t>
            </a:r>
            <a:r>
              <a:rPr lang="it-IT" dirty="0"/>
              <a:t>with </a:t>
            </a:r>
            <a:r>
              <a:rPr lang="it-IT" i="1" dirty="0"/>
              <a:t>l</a:t>
            </a:r>
            <a:r>
              <a:rPr lang="it-IT" dirty="0"/>
              <a:t> abstract </a:t>
            </a:r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i="1" dirty="0"/>
              <a:t>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8" name="Segnaposto numero diapositiva 3">
            <a:extLst>
              <a:ext uri="{FF2B5EF4-FFF2-40B4-BE49-F238E27FC236}">
                <a16:creationId xmlns:a16="http://schemas.microsoft.com/office/drawing/2014/main" id="{1CCAA6B7-6DDF-475F-9AAB-15F577BDDDFD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174B84-5403-4CA2-8FCF-01994D4D1BB8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F3199CF-87E9-4D26-B287-F6A12F20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1586798"/>
            <a:ext cx="51530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800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77D246-D5A3-413A-B2AE-70C23B00879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EVALUTION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B74F782-C1E3-4B0D-8DF4-16A33B35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9481"/>
            <a:ext cx="7421732" cy="1894116"/>
          </a:xfrm>
          <a:prstGeom prst="rect">
            <a:avLst/>
          </a:prstGeom>
        </p:spPr>
      </p:pic>
      <p:pic>
        <p:nvPicPr>
          <p:cNvPr id="9" name="Immagine 8" descr="Immagine che contiene screenshot, computer, portatile, sedendo&#10;&#10;Descrizione generata automaticamente">
            <a:extLst>
              <a:ext uri="{FF2B5EF4-FFF2-40B4-BE49-F238E27FC236}">
                <a16:creationId xmlns:a16="http://schemas.microsoft.com/office/drawing/2014/main" id="{A2E7FE5A-DE3D-4232-90AD-8622F5784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40" y="3597534"/>
            <a:ext cx="7255759" cy="24109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EA176F-03FE-4A68-BD3F-6CF73780944F}"/>
              </a:ext>
            </a:extLst>
          </p:cNvPr>
          <p:cNvSpPr txBox="1"/>
          <p:nvPr/>
        </p:nvSpPr>
        <p:spPr>
          <a:xfrm>
            <a:off x="7865616" y="958788"/>
            <a:ext cx="4190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Stochastic</a:t>
            </a:r>
            <a:r>
              <a:rPr lang="it-IT" sz="1400" dirty="0"/>
              <a:t> </a:t>
            </a:r>
            <a:r>
              <a:rPr lang="it-IT" sz="1400" dirty="0" err="1"/>
              <a:t>partially</a:t>
            </a:r>
            <a:r>
              <a:rPr lang="it-IT" sz="1400" dirty="0"/>
              <a:t> </a:t>
            </a:r>
            <a:r>
              <a:rPr lang="it-IT" sz="1400" dirty="0" err="1"/>
              <a:t>observable</a:t>
            </a:r>
            <a:r>
              <a:rPr lang="it-IT" sz="1400" dirty="0"/>
              <a:t> domains.</a:t>
            </a:r>
          </a:p>
          <a:p>
            <a:endParaRPr lang="it-IT" sz="1400" dirty="0"/>
          </a:p>
          <a:p>
            <a:r>
              <a:rPr lang="it-IT" sz="1400" dirty="0" err="1"/>
              <a:t>Tested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versions</a:t>
            </a:r>
            <a:r>
              <a:rPr lang="it-IT" sz="1400" dirty="0"/>
              <a:t> of LRM:</a:t>
            </a:r>
          </a:p>
          <a:p>
            <a:endParaRPr lang="it-IT" sz="1400" dirty="0"/>
          </a:p>
          <a:p>
            <a:r>
              <a:rPr lang="it-IT" sz="1400" dirty="0"/>
              <a:t>  -  LRM + DDQN</a:t>
            </a:r>
          </a:p>
          <a:p>
            <a:r>
              <a:rPr lang="it-IT" sz="1400" dirty="0"/>
              <a:t>  -  LRM + DQRM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31BE5C-B799-4EAA-8825-DDC75A1FCB03}"/>
              </a:ext>
            </a:extLst>
          </p:cNvPr>
          <p:cNvSpPr txBox="1"/>
          <p:nvPr/>
        </p:nvSpPr>
        <p:spPr>
          <a:xfrm>
            <a:off x="0" y="4110528"/>
            <a:ext cx="52200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Cumulative </a:t>
            </a:r>
            <a:r>
              <a:rPr lang="it-IT" sz="1400" dirty="0" err="1"/>
              <a:t>reward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10,000 training steps.</a:t>
            </a:r>
          </a:p>
          <a:p>
            <a:endParaRPr lang="it-IT" sz="1400" dirty="0"/>
          </a:p>
          <a:p>
            <a:r>
              <a:rPr lang="it-IT" sz="1400" dirty="0" err="1"/>
              <a:t>Median</a:t>
            </a:r>
            <a:r>
              <a:rPr lang="it-IT" sz="1400" dirty="0"/>
              <a:t> of 30 training </a:t>
            </a:r>
            <a:r>
              <a:rPr lang="it-IT" sz="1400" dirty="0" err="1"/>
              <a:t>runs</a:t>
            </a:r>
            <a:r>
              <a:rPr lang="it-IT" sz="1400" dirty="0"/>
              <a:t> per domain. </a:t>
            </a:r>
          </a:p>
          <a:p>
            <a:endParaRPr lang="it-IT" sz="1400" dirty="0"/>
          </a:p>
          <a:p>
            <a:r>
              <a:rPr lang="it-IT" sz="1400" dirty="0"/>
              <a:t>The LRM </a:t>
            </a:r>
            <a:r>
              <a:rPr lang="it-IT" sz="1400" dirty="0" err="1"/>
              <a:t>versions</a:t>
            </a:r>
            <a:r>
              <a:rPr lang="it-IT" sz="1400" dirty="0"/>
              <a:t> </a:t>
            </a:r>
            <a:r>
              <a:rPr lang="it-IT" sz="1400" dirty="0" err="1"/>
              <a:t>outperform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baseline.</a:t>
            </a:r>
          </a:p>
          <a:p>
            <a:endParaRPr lang="it-IT" sz="1400" dirty="0"/>
          </a:p>
          <a:p>
            <a:r>
              <a:rPr lang="it-IT" sz="1400" dirty="0"/>
              <a:t>LRM-DQRM </a:t>
            </a:r>
            <a:r>
              <a:rPr lang="it-IT" sz="1400" dirty="0" err="1"/>
              <a:t>faster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more </a:t>
            </a:r>
            <a:r>
              <a:rPr lang="it-IT" sz="1400" dirty="0" err="1"/>
              <a:t>unstable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LRM-DDQN.</a:t>
            </a:r>
          </a:p>
        </p:txBody>
      </p:sp>
    </p:spTree>
    <p:extLst>
      <p:ext uri="{BB962C8B-B14F-4D97-AF65-F5344CB8AC3E}">
        <p14:creationId xmlns:p14="http://schemas.microsoft.com/office/powerpoint/2010/main" val="80176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1401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9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3D0CA5-60FA-447F-85B8-CFD2BFDA6896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ADVANTAGES AND LIMITATIONS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B6FBE2-9841-4C09-A5C9-3694747B7F11}"/>
              </a:ext>
            </a:extLst>
          </p:cNvPr>
          <p:cNvSpPr txBox="1"/>
          <p:nvPr/>
        </p:nvSpPr>
        <p:spPr>
          <a:xfrm>
            <a:off x="-17244" y="1271587"/>
            <a:ext cx="12209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and </a:t>
            </a:r>
            <a:r>
              <a:rPr lang="it-IT" dirty="0" err="1"/>
              <a:t>impossible</a:t>
            </a:r>
            <a:r>
              <a:rPr lang="it-IT" dirty="0"/>
              <a:t> future </a:t>
            </a:r>
            <a:r>
              <a:rPr lang="it-IT" dirty="0" err="1"/>
              <a:t>observations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Defining</a:t>
            </a:r>
            <a:r>
              <a:rPr lang="it-IT" dirty="0"/>
              <a:t> 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trivial</a:t>
            </a:r>
            <a:r>
              <a:rPr lang="it-IT" dirty="0"/>
              <a:t> for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bottleneck</a:t>
            </a:r>
            <a:r>
              <a:rPr lang="it-IT" dirty="0"/>
              <a:t> of the </a:t>
            </a:r>
            <a:r>
              <a:rPr lang="it-IT" dirty="0" err="1"/>
              <a:t>entire</a:t>
            </a:r>
            <a:r>
              <a:rPr lang="it-IT" dirty="0"/>
              <a:t> procedure.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(</a:t>
            </a:r>
            <a:r>
              <a:rPr lang="it-IT" dirty="0" err="1"/>
              <a:t>relevant</a:t>
            </a:r>
            <a:r>
              <a:rPr lang="it-IT" dirty="0"/>
              <a:t>) low-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Unclear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handle </a:t>
            </a:r>
            <a:r>
              <a:rPr lang="it-IT" dirty="0" err="1"/>
              <a:t>noise</a:t>
            </a:r>
            <a:r>
              <a:rPr lang="it-IT" dirty="0"/>
              <a:t> over the L detectors and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transfer learning from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 policies </a:t>
            </a:r>
            <a:r>
              <a:rPr lang="it-IT" dirty="0" err="1"/>
              <a:t>when</a:t>
            </a:r>
            <a:r>
              <a:rPr lang="it-IT" dirty="0"/>
              <a:t> a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71566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899F92-92B6-4A5C-ADF0-73959A2D01C8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2546C7-562E-43CC-8D94-BF7144184684}"/>
              </a:ext>
            </a:extLst>
          </p:cNvPr>
          <p:cNvSpPr txBox="1"/>
          <p:nvPr/>
        </p:nvSpPr>
        <p:spPr>
          <a:xfrm>
            <a:off x="0" y="4319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LIMITATIONS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4571639-CA86-4CB1-A4CC-85E9DB55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27" y="609600"/>
            <a:ext cx="1675010" cy="349257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669A652-6E2B-444C-9501-C750C4D0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004" y="609600"/>
            <a:ext cx="2616778" cy="369531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3FB80C0-9484-43BC-A179-E18F3A020DC0}"/>
              </a:ext>
            </a:extLst>
          </p:cNvPr>
          <p:cNvSpPr txBox="1">
            <a:spLocks/>
          </p:cNvSpPr>
          <p:nvPr/>
        </p:nvSpPr>
        <p:spPr bwMode="auto">
          <a:xfrm>
            <a:off x="-17244" y="580638"/>
            <a:ext cx="6566983" cy="572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ＭＳ Ｐゴシック" pitchFamily="-112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it-IT" kern="0" dirty="0" err="1"/>
              <a:t>Given</a:t>
            </a:r>
            <a:r>
              <a:rPr lang="it-IT" kern="0" dirty="0"/>
              <a:t>		       a </a:t>
            </a:r>
            <a:r>
              <a:rPr lang="it-IT" kern="0" dirty="0" err="1"/>
              <a:t>perfect</a:t>
            </a:r>
            <a:r>
              <a:rPr lang="it-IT" kern="0" dirty="0"/>
              <a:t> RM </a:t>
            </a:r>
            <a:r>
              <a:rPr lang="it-IT" kern="0" dirty="0" err="1"/>
              <a:t>is</a:t>
            </a:r>
            <a:r>
              <a:rPr lang="it-IT" kern="0" dirty="0"/>
              <a:t> </a:t>
            </a:r>
            <a:r>
              <a:rPr lang="it-IT" kern="0" dirty="0" err="1"/>
              <a:t>very</a:t>
            </a:r>
            <a:r>
              <a:rPr lang="it-IT" kern="0" dirty="0"/>
              <a:t> </a:t>
            </a:r>
            <a:r>
              <a:rPr lang="it-IT" kern="0" dirty="0" err="1"/>
              <a:t>simple</a:t>
            </a:r>
            <a:r>
              <a:rPr lang="it-IT" kern="0" dirty="0"/>
              <a:t>.</a:t>
            </a:r>
          </a:p>
          <a:p>
            <a:pPr algn="l"/>
            <a:endParaRPr lang="it-IT" kern="0" dirty="0"/>
          </a:p>
          <a:p>
            <a:pPr algn="l"/>
            <a:r>
              <a:rPr lang="it-IT" kern="0" dirty="0"/>
              <a:t>LRM </a:t>
            </a:r>
            <a:r>
              <a:rPr lang="it-IT" kern="0" dirty="0" err="1"/>
              <a:t>might</a:t>
            </a:r>
            <a:r>
              <a:rPr lang="it-IT" kern="0" dirty="0"/>
              <a:t> </a:t>
            </a:r>
            <a:r>
              <a:rPr lang="it-IT" kern="0" dirty="0" err="1"/>
              <a:t>not</a:t>
            </a:r>
            <a:r>
              <a:rPr lang="it-IT" kern="0" dirty="0"/>
              <a:t> </a:t>
            </a:r>
            <a:r>
              <a:rPr lang="it-IT" kern="0" dirty="0" err="1"/>
              <a:t>find</a:t>
            </a:r>
            <a:r>
              <a:rPr lang="it-IT" kern="0" dirty="0"/>
              <a:t> </a:t>
            </a:r>
            <a:r>
              <a:rPr lang="it-IT" kern="0" dirty="0" err="1"/>
              <a:t>it</a:t>
            </a:r>
            <a:r>
              <a:rPr lang="it-IT" kern="0" dirty="0"/>
              <a:t> </a:t>
            </a:r>
            <a:r>
              <a:rPr lang="it-IT" kern="0" dirty="0" err="1"/>
              <a:t>because</a:t>
            </a:r>
            <a:r>
              <a:rPr lang="it-IT" kern="0" dirty="0"/>
              <a:t> the </a:t>
            </a:r>
            <a:r>
              <a:rPr lang="it-IT" kern="0" dirty="0" err="1"/>
              <a:t>button</a:t>
            </a:r>
            <a:r>
              <a:rPr lang="it-IT" kern="0" dirty="0"/>
              <a:t> </a:t>
            </a:r>
            <a:r>
              <a:rPr lang="it-IT" kern="0" dirty="0" err="1"/>
              <a:t>changes</a:t>
            </a:r>
            <a:r>
              <a:rPr lang="it-IT" kern="0" dirty="0"/>
              <a:t> </a:t>
            </a:r>
            <a:r>
              <a:rPr lang="it-IT" kern="0" dirty="0" err="1"/>
              <a:t>only</a:t>
            </a:r>
            <a:r>
              <a:rPr lang="it-IT" kern="0" dirty="0"/>
              <a:t> the low </a:t>
            </a:r>
            <a:r>
              <a:rPr lang="it-IT" kern="0" dirty="0" err="1"/>
              <a:t>level</a:t>
            </a:r>
            <a:r>
              <a:rPr lang="it-IT" kern="0" dirty="0"/>
              <a:t> </a:t>
            </a:r>
            <a:r>
              <a:rPr lang="it-IT" kern="0" dirty="0" err="1"/>
              <a:t>probability</a:t>
            </a:r>
            <a:r>
              <a:rPr lang="it-IT" kern="0" dirty="0"/>
              <a:t> and </a:t>
            </a:r>
            <a:r>
              <a:rPr lang="it-IT" kern="0" dirty="0" err="1"/>
              <a:t>nothing</a:t>
            </a:r>
            <a:r>
              <a:rPr lang="it-IT" kern="0" dirty="0"/>
              <a:t> on the abstract </a:t>
            </a:r>
            <a:r>
              <a:rPr lang="it-IT" kern="0" dirty="0" err="1"/>
              <a:t>level</a:t>
            </a:r>
            <a:r>
              <a:rPr lang="it-IT" kern="0" dirty="0"/>
              <a:t>.</a:t>
            </a:r>
          </a:p>
          <a:p>
            <a:pPr algn="l"/>
            <a:endParaRPr lang="it-IT" kern="0" dirty="0"/>
          </a:p>
          <a:p>
            <a:pPr algn="l"/>
            <a:r>
              <a:rPr lang="it-IT" kern="0" dirty="0"/>
              <a:t>The </a:t>
            </a:r>
            <a:r>
              <a:rPr lang="it-IT" kern="0" dirty="0" err="1"/>
              <a:t>heuristic</a:t>
            </a:r>
            <a:r>
              <a:rPr lang="it-IT" kern="0" dirty="0"/>
              <a:t> in QRM </a:t>
            </a:r>
            <a:r>
              <a:rPr lang="it-IT" kern="0" dirty="0" err="1"/>
              <a:t>would</a:t>
            </a:r>
            <a:r>
              <a:rPr lang="it-IT" kern="0" dirty="0"/>
              <a:t> </a:t>
            </a:r>
            <a:r>
              <a:rPr lang="it-IT" kern="0" dirty="0" err="1"/>
              <a:t>not</a:t>
            </a:r>
            <a:r>
              <a:rPr lang="it-IT" kern="0" dirty="0"/>
              <a:t> work </a:t>
            </a:r>
            <a:r>
              <a:rPr lang="it-IT" kern="0" dirty="0" err="1"/>
              <a:t>since</a:t>
            </a:r>
            <a:r>
              <a:rPr lang="it-IT" kern="0" dirty="0"/>
              <a:t> the </a:t>
            </a:r>
            <a:r>
              <a:rPr lang="it-IT" kern="0" dirty="0" err="1"/>
              <a:t>experience</a:t>
            </a:r>
            <a:r>
              <a:rPr lang="it-IT" kern="0" dirty="0"/>
              <a:t> with the force on </a:t>
            </a:r>
            <a:r>
              <a:rPr lang="it-IT" kern="0" dirty="0" err="1"/>
              <a:t>will</a:t>
            </a:r>
            <a:r>
              <a:rPr lang="it-IT" kern="0" dirty="0"/>
              <a:t> be </a:t>
            </a:r>
            <a:r>
              <a:rPr lang="it-IT" kern="0" dirty="0" err="1"/>
              <a:t>used</a:t>
            </a:r>
            <a:r>
              <a:rPr lang="it-IT" kern="0" dirty="0"/>
              <a:t> to </a:t>
            </a:r>
            <a:r>
              <a:rPr lang="it-IT" kern="0" dirty="0" err="1"/>
              <a:t>learn</a:t>
            </a:r>
            <a:r>
              <a:rPr lang="it-IT" kern="0" dirty="0"/>
              <a:t> a policy in </a:t>
            </a:r>
            <a:r>
              <a:rPr lang="it-IT" kern="0" dirty="0" err="1"/>
              <a:t>both</a:t>
            </a:r>
            <a:r>
              <a:rPr lang="it-IT" kern="0" dirty="0"/>
              <a:t> RM </a:t>
            </a:r>
            <a:r>
              <a:rPr lang="it-IT" kern="0" dirty="0" err="1"/>
              <a:t>states</a:t>
            </a:r>
            <a:r>
              <a:rPr lang="it-IT" kern="0" dirty="0"/>
              <a:t>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39E45E-6133-41C2-AC0D-345D0A13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73" y="623828"/>
            <a:ext cx="15811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974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5834F89-D96A-4C5D-BE1B-B5C827F41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658" y="1117890"/>
            <a:ext cx="6429955" cy="44100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3933916-7836-4DB1-BBA0-F553BA589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658" y="1117890"/>
            <a:ext cx="6429955" cy="441007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A15D59-8300-4C26-A564-D91F7DC1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251" y="911147"/>
            <a:ext cx="10079567" cy="4114800"/>
          </a:xfrm>
        </p:spPr>
        <p:txBody>
          <a:bodyPr/>
          <a:lstStyle/>
          <a:p>
            <a:r>
              <a:rPr lang="it-IT" dirty="0" err="1"/>
              <a:t>Waiter</a:t>
            </a:r>
            <a:r>
              <a:rPr lang="it-IT" dirty="0"/>
              <a:t> </a:t>
            </a:r>
            <a:r>
              <a:rPr lang="it-IT" dirty="0" err="1"/>
              <a:t>world:P</a:t>
            </a:r>
            <a:r>
              <a:rPr lang="it-IT" dirty="0"/>
              <a:t>=&lt;0,1,2,3,*,C,O&gt;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E44DAD-1D9F-4DE5-A2EB-366F92939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22</a:t>
            </a:fld>
            <a:endParaRPr lang="it-IT" alt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6C177F-BAD5-419D-91DF-D171E1B59029}"/>
              </a:ext>
            </a:extLst>
          </p:cNvPr>
          <p:cNvSpPr txBox="1"/>
          <p:nvPr/>
        </p:nvSpPr>
        <p:spPr>
          <a:xfrm>
            <a:off x="0" y="76751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EXPERIMENTS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546F7F-AFA6-465B-B54B-63B8B4072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997" y="1945072"/>
            <a:ext cx="3503675" cy="3576479"/>
          </a:xfrm>
          <a:prstGeom prst="rect">
            <a:avLst/>
          </a:prstGeom>
        </p:spPr>
      </p:pic>
      <p:sp>
        <p:nvSpPr>
          <p:cNvPr id="13" name="Segnaposto numero diapositiva 3">
            <a:extLst>
              <a:ext uri="{FF2B5EF4-FFF2-40B4-BE49-F238E27FC236}">
                <a16:creationId xmlns:a16="http://schemas.microsoft.com/office/drawing/2014/main" id="{13558AC7-CB70-4BF9-B382-9D6BA40DDD24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53F1C39-A395-4927-B67F-9D42999EF9D6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995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AC4233-FB2C-464C-8B68-506FD1F28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23</a:t>
            </a:fld>
            <a:endParaRPr lang="it-IT" alt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C439F9-408C-49B0-BC88-F8911AFA8218}"/>
              </a:ext>
            </a:extLst>
          </p:cNvPr>
          <p:cNvSpPr txBox="1"/>
          <p:nvPr/>
        </p:nvSpPr>
        <p:spPr>
          <a:xfrm>
            <a:off x="0" y="76751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EXPERIMENTS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5740AD-DB5B-4DA8-8DF5-A9E88930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26" y="182107"/>
            <a:ext cx="8769927" cy="28013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0CB1721-CB22-4242-B8FD-53DDB28A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1474" y="2862390"/>
            <a:ext cx="4875098" cy="323360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CB1927C-273A-4E40-888B-E2B2B4F6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3415"/>
            <a:ext cx="6881473" cy="2801308"/>
          </a:xfrm>
          <a:prstGeom prst="rect">
            <a:avLst/>
          </a:prstGeom>
        </p:spPr>
      </p:pic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D759D57-A25C-41C6-B9E8-016FFB81D73E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A323470-5B06-48B2-9AD0-98CFC23BFC2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573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4E04E-F9BC-40C2-9D4F-C05F3CB7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11707091" cy="4114800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work </a:t>
            </a:r>
            <a:r>
              <a:rPr lang="it-IT" dirty="0" err="1"/>
              <a:t>showed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RL agents can solve </a:t>
            </a:r>
            <a:r>
              <a:rPr lang="it-IT" dirty="0" err="1"/>
              <a:t>cognitively</a:t>
            </a:r>
            <a:r>
              <a:rPr lang="it-IT" dirty="0"/>
              <a:t> </a:t>
            </a:r>
            <a:r>
              <a:rPr lang="it-IT" dirty="0" err="1"/>
              <a:t>challenging</a:t>
            </a:r>
            <a:r>
              <a:rPr lang="it-IT" dirty="0"/>
              <a:t> </a:t>
            </a:r>
            <a:r>
              <a:rPr lang="it-IT" dirty="0" err="1"/>
              <a:t>partially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tasks.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High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abstraction</a:t>
            </a:r>
            <a:r>
              <a:rPr lang="it-IT" dirty="0"/>
              <a:t> with RM and low-</a:t>
            </a:r>
            <a:r>
              <a:rPr lang="it-IT" dirty="0" err="1"/>
              <a:t>level</a:t>
            </a:r>
            <a:r>
              <a:rPr lang="it-IT" dirty="0"/>
              <a:t> policy </a:t>
            </a:r>
            <a:r>
              <a:rPr lang="it-IT" dirty="0" err="1"/>
              <a:t>using</a:t>
            </a:r>
            <a:r>
              <a:rPr lang="it-IT" dirty="0"/>
              <a:t>  deep RL.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study </a:t>
            </a:r>
            <a:r>
              <a:rPr lang="it-IT" dirty="0" err="1"/>
              <a:t>showed</a:t>
            </a:r>
            <a:r>
              <a:rPr lang="it-IT" dirty="0"/>
              <a:t> some </a:t>
            </a:r>
            <a:r>
              <a:rPr lang="it-IT" dirty="0" err="1"/>
              <a:t>obstacles</a:t>
            </a:r>
            <a:r>
              <a:rPr lang="it-IT" dirty="0"/>
              <a:t> </a:t>
            </a:r>
            <a:r>
              <a:rPr lang="it-IT" dirty="0" err="1"/>
              <a:t>regarding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Abstraction</a:t>
            </a:r>
            <a:endParaRPr lang="it-IT" dirty="0"/>
          </a:p>
          <a:p>
            <a:pPr lvl="1"/>
            <a:r>
              <a:rPr lang="it-IT" dirty="0" err="1"/>
              <a:t>Observability</a:t>
            </a:r>
            <a:endParaRPr lang="it-IT" dirty="0"/>
          </a:p>
          <a:p>
            <a:pPr lvl="1"/>
            <a:r>
              <a:rPr lang="it-IT" dirty="0" err="1"/>
              <a:t>Properties</a:t>
            </a:r>
            <a:r>
              <a:rPr lang="it-IT" dirty="0"/>
              <a:t> of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RM </a:t>
            </a:r>
            <a:r>
              <a:rPr lang="it-IT" dirty="0" err="1"/>
              <a:t>construction</a:t>
            </a:r>
            <a:endParaRPr lang="it-IT" dirty="0"/>
          </a:p>
          <a:p>
            <a:pPr marL="5715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C41488-642E-456C-8F82-3C6B04601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24</a:t>
            </a:fld>
            <a:endParaRPr lang="it-IT" alt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3B96DE-49A1-4E40-9FBA-17889411A7E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CONCLUSIONS</a:t>
            </a:r>
          </a:p>
        </p:txBody>
      </p:sp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B1C7C29E-77ED-4B77-9F1A-FE0F110D8211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3830A9-F70F-4A29-840F-822A17673AE4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736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9B0B4-5AD1-4BE4-B343-692341F9DD9A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PARTIALLY OBSERVABLE DOMAINS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9A2827-9763-40A9-8521-88519B3F5228}"/>
              </a:ext>
            </a:extLst>
          </p:cNvPr>
          <p:cNvSpPr txBox="1"/>
          <p:nvPr/>
        </p:nvSpPr>
        <p:spPr>
          <a:xfrm>
            <a:off x="2737281" y="838631"/>
            <a:ext cx="67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real</a:t>
            </a:r>
            <a:r>
              <a:rPr lang="it-IT" sz="1600" dirty="0"/>
              <a:t>-world </a:t>
            </a:r>
            <a:r>
              <a:rPr lang="it-IT" sz="1600" dirty="0" err="1"/>
              <a:t>applications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domains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25978F-6B40-4C32-A180-6ED25F5E0A55}"/>
              </a:ext>
            </a:extLst>
          </p:cNvPr>
          <p:cNvSpPr txBox="1"/>
          <p:nvPr/>
        </p:nvSpPr>
        <p:spPr>
          <a:xfrm>
            <a:off x="578529" y="1809300"/>
            <a:ext cx="10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Industry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EC0870-403A-4437-8671-3D22063F8AA4}"/>
              </a:ext>
            </a:extLst>
          </p:cNvPr>
          <p:cNvSpPr txBox="1"/>
          <p:nvPr/>
        </p:nvSpPr>
        <p:spPr>
          <a:xfrm>
            <a:off x="-105819" y="2553715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Machine </a:t>
            </a:r>
            <a:r>
              <a:rPr lang="it-IT" sz="1200" dirty="0" err="1"/>
              <a:t>maintenance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C6CA06-9676-4CE2-878B-5502BCA098D2}"/>
              </a:ext>
            </a:extLst>
          </p:cNvPr>
          <p:cNvSpPr txBox="1"/>
          <p:nvPr/>
        </p:nvSpPr>
        <p:spPr>
          <a:xfrm>
            <a:off x="2234955" y="2559707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Autonomous</a:t>
            </a:r>
            <a:r>
              <a:rPr lang="it-IT" sz="1200" dirty="0"/>
              <a:t> </a:t>
            </a:r>
            <a:r>
              <a:rPr lang="it-IT" sz="1200" dirty="0" err="1"/>
              <a:t>robots</a:t>
            </a:r>
            <a:endParaRPr lang="it-IT" sz="12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218446-8C2F-4208-869F-8AE6A03AF9A8}"/>
              </a:ext>
            </a:extLst>
          </p:cNvPr>
          <p:cNvSpPr txBox="1"/>
          <p:nvPr/>
        </p:nvSpPr>
        <p:spPr>
          <a:xfrm>
            <a:off x="2931852" y="1809300"/>
            <a:ext cx="89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Science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A41141-08EF-4C0C-8679-B57B1DFE4925}"/>
              </a:ext>
            </a:extLst>
          </p:cNvPr>
          <p:cNvSpPr txBox="1"/>
          <p:nvPr/>
        </p:nvSpPr>
        <p:spPr>
          <a:xfrm>
            <a:off x="5080148" y="1809300"/>
            <a:ext cx="9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Business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A293E1-1AB2-42C6-B19C-B262FE2BA00F}"/>
              </a:ext>
            </a:extLst>
          </p:cNvPr>
          <p:cNvSpPr txBox="1"/>
          <p:nvPr/>
        </p:nvSpPr>
        <p:spPr>
          <a:xfrm>
            <a:off x="7315372" y="1784201"/>
            <a:ext cx="8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Military</a:t>
            </a:r>
            <a:endParaRPr lang="it-IT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DE5B24-E7BA-4DFF-8BCB-8CD61BFAE9CC}"/>
              </a:ext>
            </a:extLst>
          </p:cNvPr>
          <p:cNvSpPr txBox="1"/>
          <p:nvPr/>
        </p:nvSpPr>
        <p:spPr>
          <a:xfrm>
            <a:off x="10085489" y="1809299"/>
            <a:ext cx="72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Social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2F86B9-82CB-41BB-B160-9232F809E883}"/>
              </a:ext>
            </a:extLst>
          </p:cNvPr>
          <p:cNvSpPr txBox="1"/>
          <p:nvPr/>
        </p:nvSpPr>
        <p:spPr>
          <a:xfrm>
            <a:off x="1225886" y="30245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Structural</a:t>
            </a:r>
            <a:r>
              <a:rPr lang="it-IT" sz="1200" dirty="0"/>
              <a:t> </a:t>
            </a:r>
            <a:r>
              <a:rPr lang="it-IT" sz="1200" dirty="0" err="1"/>
              <a:t>inspection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8536D-F049-43B7-B08A-E4FFAF118273}"/>
              </a:ext>
            </a:extLst>
          </p:cNvPr>
          <p:cNvSpPr txBox="1"/>
          <p:nvPr/>
        </p:nvSpPr>
        <p:spPr>
          <a:xfrm>
            <a:off x="3460841" y="3006773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Behavioral</a:t>
            </a:r>
            <a:r>
              <a:rPr lang="it-IT" sz="1200" dirty="0"/>
              <a:t> </a:t>
            </a:r>
            <a:r>
              <a:rPr lang="it-IT" sz="1200" dirty="0" err="1"/>
              <a:t>ecology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E5F44E-F9F5-4C74-94C8-78F5B36E5C9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07124" y="2117077"/>
            <a:ext cx="612943" cy="436638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00BDC72-AA4E-43B5-8B2D-C573484C969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1120067" y="2117077"/>
            <a:ext cx="718762" cy="907472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326B24-41F1-4256-8281-9D27E16D05B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2847898" y="2117077"/>
            <a:ext cx="530242" cy="442630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E91ED6E-5B1B-4E02-B27E-A26522697A38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78140" y="2117077"/>
            <a:ext cx="695644" cy="889696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A252CC5-7300-4C8B-9DDD-51D10E96A1F3}"/>
              </a:ext>
            </a:extLst>
          </p:cNvPr>
          <p:cNvSpPr txBox="1"/>
          <p:nvPr/>
        </p:nvSpPr>
        <p:spPr>
          <a:xfrm>
            <a:off x="4577221" y="3015380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Network </a:t>
            </a:r>
            <a:r>
              <a:rPr lang="it-IT" sz="1200" dirty="0" err="1"/>
              <a:t>troubleshooting</a:t>
            </a:r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F9EED1-4281-4C7A-91F3-98D69FF33860}"/>
              </a:ext>
            </a:extLst>
          </p:cNvPr>
          <p:cNvSpPr txBox="1"/>
          <p:nvPr/>
        </p:nvSpPr>
        <p:spPr>
          <a:xfrm>
            <a:off x="5483056" y="2501994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Marketing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ED40A48-19C0-4FEF-8298-0D1BB6F62E2A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flipH="1">
            <a:off x="5274118" y="2117077"/>
            <a:ext cx="295782" cy="89830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0618186-A222-4B21-BA11-AD3E015738C9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5569900" y="2117077"/>
            <a:ext cx="526099" cy="384917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0A2D8D9-99E0-41F2-B405-FD3A4948ACE2}"/>
              </a:ext>
            </a:extLst>
          </p:cNvPr>
          <p:cNvSpPr txBox="1"/>
          <p:nvPr/>
        </p:nvSpPr>
        <p:spPr>
          <a:xfrm>
            <a:off x="6827470" y="2914439"/>
            <a:ext cx="122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Search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 </a:t>
            </a:r>
          </a:p>
          <a:p>
            <a:pPr algn="ctr"/>
            <a:r>
              <a:rPr lang="it-IT" sz="1200" dirty="0"/>
              <a:t>rescue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13167AF-D971-4215-9BFC-FC760B13C283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7440413" y="2091978"/>
            <a:ext cx="324761" cy="82246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D7ED6B6-C5B0-493F-B514-46620D457CD3}"/>
              </a:ext>
            </a:extLst>
          </p:cNvPr>
          <p:cNvSpPr txBox="1"/>
          <p:nvPr/>
        </p:nvSpPr>
        <p:spPr>
          <a:xfrm>
            <a:off x="7765174" y="24109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Weapon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4A658C1-FF8C-4F49-8DD2-D8812503A4D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7765174" y="2091978"/>
            <a:ext cx="612943" cy="31897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A707A37-7E7A-44E8-B332-F2495A5A5A3F}"/>
              </a:ext>
            </a:extLst>
          </p:cNvPr>
          <p:cNvSpPr txBox="1"/>
          <p:nvPr/>
        </p:nvSpPr>
        <p:spPr>
          <a:xfrm>
            <a:off x="9388592" y="3024549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Medical</a:t>
            </a:r>
            <a:r>
              <a:rPr lang="it-IT" sz="1200" dirty="0"/>
              <a:t> </a:t>
            </a:r>
            <a:r>
              <a:rPr lang="it-IT" sz="1200" dirty="0" err="1"/>
              <a:t>diagnosis</a:t>
            </a:r>
            <a:endParaRPr lang="it-IT" sz="1200" dirty="0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0C5CAEC-6281-4DB3-A8A7-E5901C803FF1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flipH="1">
            <a:off x="10085489" y="2117076"/>
            <a:ext cx="361025" cy="9074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68183AF-4ECC-455D-A336-34CAEF8CE488}"/>
              </a:ext>
            </a:extLst>
          </p:cNvPr>
          <p:cNvSpPr txBox="1"/>
          <p:nvPr/>
        </p:nvSpPr>
        <p:spPr>
          <a:xfrm>
            <a:off x="10410250" y="2410949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Education</a:t>
            </a:r>
            <a:endParaRPr lang="it-IT" sz="12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4604716-8977-4024-B23A-44A1B08253D2}"/>
              </a:ext>
            </a:extLst>
          </p:cNvPr>
          <p:cNvCxnSpPr>
            <a:cxnSpLocks/>
            <a:stCxn id="16" idx="2"/>
            <a:endCxn id="63" idx="0"/>
          </p:cNvCxnSpPr>
          <p:nvPr/>
        </p:nvCxnSpPr>
        <p:spPr>
          <a:xfrm>
            <a:off x="10446514" y="2117076"/>
            <a:ext cx="576679" cy="2938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0A6C6C9-3743-4108-89DD-D4C4A000C177}"/>
              </a:ext>
            </a:extLst>
          </p:cNvPr>
          <p:cNvSpPr txBox="1"/>
          <p:nvPr/>
        </p:nvSpPr>
        <p:spPr>
          <a:xfrm>
            <a:off x="0" y="4095442"/>
            <a:ext cx="748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 can </a:t>
            </a:r>
            <a:r>
              <a:rPr lang="it-IT" sz="1600" dirty="0" err="1"/>
              <a:t>have</a:t>
            </a:r>
            <a:r>
              <a:rPr lang="it-IT" sz="1600" dirty="0"/>
              <a:t>: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dynamics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</a:t>
            </a:r>
            <a:r>
              <a:rPr lang="it-IT" sz="1600" i="1" dirty="0" err="1"/>
              <a:t>rewards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both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417077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9" grpId="0"/>
      <p:bldP spid="43" grpId="0"/>
      <p:bldP spid="58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9326F-6DCF-4493-B287-A9070CDC264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RL &amp;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75E825-EAD7-4428-9118-D05ECA6ADEEC}"/>
              </a:ext>
            </a:extLst>
          </p:cNvPr>
          <p:cNvSpPr txBox="1"/>
          <p:nvPr/>
        </p:nvSpPr>
        <p:spPr>
          <a:xfrm>
            <a:off x="3123783" y="713623"/>
            <a:ext cx="5701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How to </a:t>
            </a:r>
            <a:r>
              <a:rPr lang="it-IT" sz="1600" dirty="0" err="1"/>
              <a:t>apply</a:t>
            </a:r>
            <a:r>
              <a:rPr lang="it-IT" sz="1600" dirty="0"/>
              <a:t> RL to a </a:t>
            </a:r>
            <a:r>
              <a:rPr lang="it-IT" sz="1600" dirty="0" err="1"/>
              <a:t>problem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 POMDP?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BA9839-1E45-4C06-BE4A-2D28F2937D64}"/>
              </a:ext>
            </a:extLst>
          </p:cNvPr>
          <p:cNvSpPr txBox="1"/>
          <p:nvPr/>
        </p:nvSpPr>
        <p:spPr>
          <a:xfrm>
            <a:off x="1073640" y="1709138"/>
            <a:ext cx="295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</a:t>
            </a:r>
            <a:r>
              <a:rPr lang="it-IT" sz="1400" dirty="0" err="1"/>
              <a:t>rewards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8CDCC6-F4A8-42C7-824F-0729023D1B96}"/>
              </a:ext>
            </a:extLst>
          </p:cNvPr>
          <p:cNvSpPr txBox="1"/>
          <p:nvPr/>
        </p:nvSpPr>
        <p:spPr>
          <a:xfrm>
            <a:off x="6622686" y="1709137"/>
            <a:ext cx="306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dynamics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686317-A3FD-4D89-B782-830A1FA3F025}"/>
              </a:ext>
            </a:extLst>
          </p:cNvPr>
          <p:cNvSpPr txBox="1"/>
          <p:nvPr/>
        </p:nvSpPr>
        <p:spPr>
          <a:xfrm>
            <a:off x="4846222" y="2625464"/>
            <a:ext cx="114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Belief</a:t>
            </a:r>
            <a:r>
              <a:rPr lang="it-IT" sz="1200" dirty="0"/>
              <a:t> </a:t>
            </a:r>
            <a:r>
              <a:rPr lang="it-IT" sz="1200" dirty="0" err="1"/>
              <a:t>states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5F682B-939C-49B5-9E1A-63650605EDBC}"/>
              </a:ext>
            </a:extLst>
          </p:cNvPr>
          <p:cNvSpPr txBox="1"/>
          <p:nvPr/>
        </p:nvSpPr>
        <p:spPr>
          <a:xfrm>
            <a:off x="6232966" y="2625434"/>
            <a:ext cx="138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(NMDP)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FE465-083B-4814-8C02-DD9B109820EA}"/>
              </a:ext>
            </a:extLst>
          </p:cNvPr>
          <p:cNvSpPr txBox="1"/>
          <p:nvPr/>
        </p:nvSpPr>
        <p:spPr>
          <a:xfrm>
            <a:off x="8433459" y="2631051"/>
            <a:ext cx="147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(RDP)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4C7E78-EDC1-463A-B050-53BDB3CB5156}"/>
              </a:ext>
            </a:extLst>
          </p:cNvPr>
          <p:cNvSpPr txBox="1"/>
          <p:nvPr/>
        </p:nvSpPr>
        <p:spPr>
          <a:xfrm>
            <a:off x="10210800" y="2631051"/>
            <a:ext cx="146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Predictive</a:t>
            </a:r>
            <a:r>
              <a:rPr lang="it-IT" sz="1200" dirty="0"/>
              <a:t> State </a:t>
            </a:r>
          </a:p>
          <a:p>
            <a:pPr algn="ctr"/>
            <a:r>
              <a:rPr lang="it-IT" sz="1200" dirty="0" err="1"/>
              <a:t>Representation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(PSR)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78F309-CDD6-4B1E-8101-E05DC5937571}"/>
              </a:ext>
            </a:extLst>
          </p:cNvPr>
          <p:cNvSpPr txBox="1"/>
          <p:nvPr/>
        </p:nvSpPr>
        <p:spPr>
          <a:xfrm>
            <a:off x="-17244" y="2584885"/>
            <a:ext cx="146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(NMRDP)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41FE7A-B883-4BA0-9213-6663FB48F468}"/>
              </a:ext>
            </a:extLst>
          </p:cNvPr>
          <p:cNvSpPr txBox="1"/>
          <p:nvPr/>
        </p:nvSpPr>
        <p:spPr>
          <a:xfrm>
            <a:off x="3176744" y="2584885"/>
            <a:ext cx="162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err="1"/>
              <a:t>Reward</a:t>
            </a:r>
            <a:r>
              <a:rPr lang="it-IT" sz="1200" b="1" dirty="0"/>
              <a:t> Machine (RM)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E1896BD-A974-48E6-B4C3-8F13FD5C669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550899" y="1052177"/>
            <a:ext cx="3423773" cy="6569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C549DC1-8E40-433A-889F-1F1564CDDE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74672" y="1052177"/>
            <a:ext cx="2181446" cy="6569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6BDA5BA-ECCA-4C6A-8936-0FE0B1646579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714282" y="2016915"/>
            <a:ext cx="1836617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47D3363-C00F-49C5-A398-7A9C918A4E44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550899" y="2016915"/>
            <a:ext cx="1439188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3EF204D-C231-47A3-954E-D3584B5A07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20312" y="2016914"/>
            <a:ext cx="2735806" cy="6085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EF02243-F6A4-4AD9-9B0C-0A1C77DDCB7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926886" y="2016914"/>
            <a:ext cx="1229232" cy="6085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AD57110-F1B9-4C7E-B03E-7B1F2FC2116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156118" y="2016914"/>
            <a:ext cx="1017145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C69903C-ABD5-4A91-B026-10607B4E3B93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8156118" y="2016914"/>
            <a:ext cx="2785027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5" name="CasellaDiTesto 15414">
            <a:extLst>
              <a:ext uri="{FF2B5EF4-FFF2-40B4-BE49-F238E27FC236}">
                <a16:creationId xmlns:a16="http://schemas.microsoft.com/office/drawing/2014/main" id="{834B2EAB-630C-4274-AF3C-3FC60A773017}"/>
              </a:ext>
            </a:extLst>
          </p:cNvPr>
          <p:cNvSpPr txBox="1"/>
          <p:nvPr/>
        </p:nvSpPr>
        <p:spPr>
          <a:xfrm>
            <a:off x="3892720" y="4372757"/>
            <a:ext cx="43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/>
              <a:t>We</a:t>
            </a:r>
            <a:r>
              <a:rPr lang="it-IT" b="1" i="1" dirty="0"/>
              <a:t> </a:t>
            </a:r>
            <a:r>
              <a:rPr lang="it-IT" b="1" i="1" dirty="0" err="1"/>
              <a:t>learn</a:t>
            </a:r>
            <a:r>
              <a:rPr lang="it-IT" b="1" i="1" dirty="0"/>
              <a:t> policies and </a:t>
            </a:r>
            <a:r>
              <a:rPr lang="it-IT" b="1" i="1" dirty="0" err="1"/>
              <a:t>automata</a:t>
            </a:r>
            <a:r>
              <a:rPr lang="it-IT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9864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54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F8EA00-514F-48A7-82F4-396640BEED3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REWARD </a:t>
            </a:r>
            <a:r>
              <a:rPr lang="it-IT" sz="2800" b="1" dirty="0" err="1"/>
              <a:t>MACHINEs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0AB7C7-1DA6-4F43-A53E-6B9AD45A7159}"/>
              </a:ext>
            </a:extLst>
          </p:cNvPr>
          <p:cNvSpPr txBox="1"/>
          <p:nvPr/>
        </p:nvSpPr>
        <p:spPr>
          <a:xfrm>
            <a:off x="0" y="1000124"/>
            <a:ext cx="862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Structured</a:t>
            </a:r>
            <a:r>
              <a:rPr lang="it-IT" dirty="0"/>
              <a:t> Finite State </a:t>
            </a:r>
            <a:r>
              <a:rPr lang="it-IT" dirty="0" err="1"/>
              <a:t>Automata</a:t>
            </a:r>
            <a:r>
              <a:rPr lang="it-IT" dirty="0"/>
              <a:t> (FSA) </a:t>
            </a:r>
            <a:r>
              <a:rPr lang="it-IT" dirty="0" err="1"/>
              <a:t>representation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speed up learning.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Provide</a:t>
            </a:r>
            <a:r>
              <a:rPr lang="it-IT" dirty="0"/>
              <a:t> «</a:t>
            </a:r>
            <a:r>
              <a:rPr lang="it-IT" dirty="0" err="1"/>
              <a:t>memory</a:t>
            </a:r>
            <a:r>
              <a:rPr lang="it-IT" dirty="0"/>
              <a:t>» to a learning agent.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Variant</a:t>
            </a:r>
            <a:r>
              <a:rPr lang="it-IT" dirty="0"/>
              <a:t> of Q-Learning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(QRM).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handcrafted</a:t>
            </a:r>
            <a:r>
              <a:rPr lang="it-IT" dirty="0"/>
              <a:t> and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B866E-3A8E-4EB9-9C0B-5C92BE91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32" y="1085849"/>
            <a:ext cx="2789936" cy="34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46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WHY LEARN </a:t>
            </a:r>
            <a:r>
              <a:rPr lang="it-IT" sz="2800" b="1" dirty="0" err="1"/>
              <a:t>RMs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  <p:pic>
        <p:nvPicPr>
          <p:cNvPr id="8" name="Immagine 7" descr="Immagine che contiene fotografia&#10;&#10;Descrizione generata automaticamente">
            <a:extLst>
              <a:ext uri="{FF2B5EF4-FFF2-40B4-BE49-F238E27FC236}">
                <a16:creationId xmlns:a16="http://schemas.microsoft.com/office/drawing/2014/main" id="{6CB93A5E-AA7C-4BB3-BDC3-8DA288B7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97" y="1796169"/>
            <a:ext cx="5414471" cy="257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/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Partially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Observable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(POMDP) 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blipFill>
                <a:blip r:embed="rId6"/>
                <a:stretch>
                  <a:fillRect l="-215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C4A308-8B20-4C35-9381-DF0B4F139BF5}"/>
              </a:ext>
            </a:extLst>
          </p:cNvPr>
          <p:cNvSpPr txBox="1"/>
          <p:nvPr/>
        </p:nvSpPr>
        <p:spPr>
          <a:xfrm>
            <a:off x="-23426" y="3801997"/>
            <a:ext cx="732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Transition</a:t>
            </a:r>
            <a:r>
              <a:rPr lang="it-IT" sz="1400" dirty="0"/>
              <a:t> </a:t>
            </a:r>
            <a:r>
              <a:rPr lang="it-IT" sz="1400" dirty="0" err="1"/>
              <a:t>probabilities</a:t>
            </a:r>
            <a:r>
              <a:rPr lang="it-IT" sz="1400" dirty="0"/>
              <a:t> and </a:t>
            </a:r>
            <a:r>
              <a:rPr lang="en-US" sz="1400" dirty="0"/>
              <a:t>reward function not necessarily Markovian </a:t>
            </a:r>
            <a:r>
              <a:rPr lang="en-US" sz="1400" dirty="0" err="1"/>
              <a:t>w.r.t.</a:t>
            </a:r>
            <a:r>
              <a:rPr lang="en-US" sz="1400" dirty="0"/>
              <a:t> O</a:t>
            </a:r>
            <a:endParaRPr lang="it-IT" sz="11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D68F3B0-08F4-4E30-84D2-CA5B6767F379}"/>
              </a:ext>
            </a:extLst>
          </p:cNvPr>
          <p:cNvSpPr/>
          <p:nvPr/>
        </p:nvSpPr>
        <p:spPr>
          <a:xfrm>
            <a:off x="-23426" y="4651216"/>
            <a:ext cx="3243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/>
              <a:t>Mostly</a:t>
            </a:r>
            <a:r>
              <a:rPr lang="it-IT" sz="1400" dirty="0"/>
              <a:t> </a:t>
            </a:r>
            <a:r>
              <a:rPr lang="it-IT" sz="1400" dirty="0" err="1"/>
              <a:t>recurrent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networks.</a:t>
            </a:r>
          </a:p>
        </p:txBody>
      </p:sp>
      <p:sp>
        <p:nvSpPr>
          <p:cNvPr id="22" name="Segnaposto numero diapositiva 3">
            <a:extLst>
              <a:ext uri="{FF2B5EF4-FFF2-40B4-BE49-F238E27FC236}">
                <a16:creationId xmlns:a16="http://schemas.microsoft.com/office/drawing/2014/main" id="{329D8BD6-6336-48DF-9D54-43E67D653997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34478837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E9AB18-8AFE-477E-8154-52C500B587F2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RMs</a:t>
            </a:r>
            <a:r>
              <a:rPr lang="it-IT" sz="2800" b="1" dirty="0"/>
              <a:t> AND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/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RMs </a:t>
                </a:r>
                <a:r>
                  <a:rPr lang="it-IT" dirty="0" err="1"/>
                  <a:t>defined</a:t>
                </a:r>
                <a:r>
                  <a:rPr lang="it-IT" dirty="0"/>
                  <a:t> over set of </a:t>
                </a:r>
                <a:r>
                  <a:rPr lang="it-IT" dirty="0" err="1"/>
                  <a:t>propositional</a:t>
                </a:r>
                <a:r>
                  <a:rPr lang="it-IT" dirty="0"/>
                  <a:t> symbols </a:t>
                </a:r>
                <a:r>
                  <a:rPr lang="it-IT" i="1" dirty="0"/>
                  <a:t>P </a:t>
                </a:r>
                <a:r>
                  <a:rPr lang="it-IT" dirty="0"/>
                  <a:t>(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).</a:t>
                </a:r>
              </a:p>
              <a:p>
                <a:endParaRPr lang="it-IT" i="1" dirty="0"/>
              </a:p>
              <a:p>
                <a:endParaRPr lang="it-IT" i="1" dirty="0"/>
              </a:p>
              <a:p>
                <a:r>
                  <a:rPr lang="it-IT" dirty="0" err="1"/>
                  <a:t>Elements</a:t>
                </a:r>
                <a:r>
                  <a:rPr lang="it-IT" dirty="0"/>
                  <a:t> of </a:t>
                </a:r>
                <a:r>
                  <a:rPr lang="it-IT" i="1" dirty="0"/>
                  <a:t>P</a:t>
                </a:r>
                <a:r>
                  <a:rPr lang="it-IT" dirty="0"/>
                  <a:t> are </a:t>
                </a:r>
                <a:r>
                  <a:rPr lang="it-IT" dirty="0" err="1"/>
                  <a:t>detected</a:t>
                </a:r>
                <a:r>
                  <a:rPr lang="it-IT" dirty="0"/>
                  <a:t> by a </a:t>
                </a:r>
                <a:r>
                  <a:rPr lang="it-IT" dirty="0" err="1"/>
                  <a:t>labelling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0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i="1" dirty="0"/>
                  <a:t>L</a:t>
                </a:r>
                <a:r>
                  <a:rPr lang="it-IT" dirty="0"/>
                  <a:t> </a:t>
                </a:r>
                <a:r>
                  <a:rPr lang="it-IT" dirty="0" err="1"/>
                  <a:t>assigns</a:t>
                </a:r>
                <a:r>
                  <a:rPr lang="it-IT" dirty="0"/>
                  <a:t> truth </a:t>
                </a:r>
                <a:r>
                  <a:rPr lang="it-IT" dirty="0" err="1"/>
                  <a:t>values</a:t>
                </a:r>
                <a:r>
                  <a:rPr lang="it-IT" dirty="0"/>
                  <a:t> to symbols in </a:t>
                </a:r>
                <a:r>
                  <a:rPr lang="it-IT" i="1" dirty="0"/>
                  <a:t>P </a:t>
                </a:r>
                <a:r>
                  <a:rPr lang="it-IT" dirty="0" err="1"/>
                  <a:t>given</a:t>
                </a:r>
                <a:r>
                  <a:rPr lang="it-IT" dirty="0"/>
                  <a:t> an </a:t>
                </a:r>
                <a:r>
                  <a:rPr lang="it-IT" dirty="0" err="1"/>
                  <a:t>experience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ⅇ=</m:t>
                    </m:r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it-IT" sz="2000" i="1" dirty="0"/>
              </a:p>
              <a:p>
                <a:endParaRPr lang="it-IT" sz="2000" i="1" dirty="0"/>
              </a:p>
              <a:p>
                <a:endParaRPr lang="it-IT" sz="2000" i="1" dirty="0"/>
              </a:p>
              <a:p>
                <a:r>
                  <a:rPr lang="it-IT" dirty="0"/>
                  <a:t>A </a:t>
                </a:r>
                <a:r>
                  <a:rPr lang="it-IT" dirty="0" err="1"/>
                  <a:t>reward</a:t>
                </a:r>
                <a:r>
                  <a:rPr lang="it-IT" dirty="0"/>
                  <a:t> machine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tuple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0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blipFill>
                <a:blip r:embed="rId2"/>
                <a:stretch>
                  <a:fillRect l="-544" t="-1176" b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E2EFE1F8-84EA-416A-90F3-EF352389F8FB}"/>
              </a:ext>
            </a:extLst>
          </p:cNvPr>
          <p:cNvSpPr/>
          <p:nvPr/>
        </p:nvSpPr>
        <p:spPr>
          <a:xfrm>
            <a:off x="4767309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68181F6-546D-4D8A-8548-774D02764519}"/>
              </a:ext>
            </a:extLst>
          </p:cNvPr>
          <p:cNvSpPr/>
          <p:nvPr/>
        </p:nvSpPr>
        <p:spPr>
          <a:xfrm>
            <a:off x="5159406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6780064-5006-4EFD-8142-479AC0015FB8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3082772" y="3952280"/>
            <a:ext cx="1844335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7628EB-06CA-47F1-B53D-C35ADC6F6F53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319204" y="3952280"/>
            <a:ext cx="1743353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/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/>
                  <a:t>state-</a:t>
                </a:r>
                <a:r>
                  <a:rPr lang="it-IT" sz="1100" dirty="0" err="1"/>
                  <a:t>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/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 err="1"/>
                  <a:t>reward-transition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dirty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573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85857D8-D737-4627-BB14-4082B7841B4B}"/>
              </a:ext>
            </a:extLst>
          </p:cNvPr>
          <p:cNvSpPr/>
          <p:nvPr/>
        </p:nvSpPr>
        <p:spPr>
          <a:xfrm>
            <a:off x="1740024" y="1162973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981F2F-4D45-439B-9BF3-1626524A689C}"/>
              </a:ext>
            </a:extLst>
          </p:cNvPr>
          <p:cNvSpPr/>
          <p:nvPr/>
        </p:nvSpPr>
        <p:spPr>
          <a:xfrm>
            <a:off x="204187" y="2815699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827E000-AE0B-419C-A14B-D0B35B6B7BBF}"/>
              </a:ext>
            </a:extLst>
          </p:cNvPr>
          <p:cNvSpPr/>
          <p:nvPr/>
        </p:nvSpPr>
        <p:spPr>
          <a:xfrm>
            <a:off x="3275861" y="2815698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orma a L 3">
            <a:extLst>
              <a:ext uri="{FF2B5EF4-FFF2-40B4-BE49-F238E27FC236}">
                <a16:creationId xmlns:a16="http://schemas.microsoft.com/office/drawing/2014/main" id="{B1204F6A-0138-465D-96E2-FE2F595DE922}"/>
              </a:ext>
            </a:extLst>
          </p:cNvPr>
          <p:cNvSpPr/>
          <p:nvPr/>
        </p:nvSpPr>
        <p:spPr>
          <a:xfrm rot="5400000">
            <a:off x="594153" y="1669826"/>
            <a:ext cx="1447066" cy="844673"/>
          </a:xfrm>
          <a:prstGeom prst="corner">
            <a:avLst>
              <a:gd name="adj1" fmla="val 31957"/>
              <a:gd name="adj2" fmla="val 3073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orma a L 12">
            <a:extLst>
              <a:ext uri="{FF2B5EF4-FFF2-40B4-BE49-F238E27FC236}">
                <a16:creationId xmlns:a16="http://schemas.microsoft.com/office/drawing/2014/main" id="{E0A72AA7-DB87-47F9-9DCE-2F88974DE85C}"/>
              </a:ext>
            </a:extLst>
          </p:cNvPr>
          <p:cNvSpPr/>
          <p:nvPr/>
        </p:nvSpPr>
        <p:spPr>
          <a:xfrm rot="10800000">
            <a:off x="3275859" y="1381487"/>
            <a:ext cx="996519" cy="1434208"/>
          </a:xfrm>
          <a:prstGeom prst="corner">
            <a:avLst>
              <a:gd name="adj1" fmla="val 27521"/>
              <a:gd name="adj2" fmla="val 2654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857DD24-23DC-4EED-A2BA-45BD6830A309}"/>
              </a:ext>
            </a:extLst>
          </p:cNvPr>
          <p:cNvSpPr/>
          <p:nvPr/>
        </p:nvSpPr>
        <p:spPr>
          <a:xfrm>
            <a:off x="1740023" y="3021354"/>
            <a:ext cx="153583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mile 11">
            <a:extLst>
              <a:ext uri="{FF2B5EF4-FFF2-40B4-BE49-F238E27FC236}">
                <a16:creationId xmlns:a16="http://schemas.microsoft.com/office/drawing/2014/main" id="{E94BA9B2-AA6E-4E72-8ED7-E844865C79EA}"/>
              </a:ext>
            </a:extLst>
          </p:cNvPr>
          <p:cNvSpPr/>
          <p:nvPr/>
        </p:nvSpPr>
        <p:spPr>
          <a:xfrm>
            <a:off x="1777148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aetta 13">
            <a:extLst>
              <a:ext uri="{FF2B5EF4-FFF2-40B4-BE49-F238E27FC236}">
                <a16:creationId xmlns:a16="http://schemas.microsoft.com/office/drawing/2014/main" id="{019D9837-C9BE-4904-8817-42BC93D74E59}"/>
              </a:ext>
            </a:extLst>
          </p:cNvPr>
          <p:cNvSpPr/>
          <p:nvPr/>
        </p:nvSpPr>
        <p:spPr>
          <a:xfrm>
            <a:off x="2296657" y="1360587"/>
            <a:ext cx="459258" cy="30192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CCE4D37-A98F-4D4E-90F8-3D57A270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03" y="2962986"/>
            <a:ext cx="357351" cy="366145"/>
          </a:xfrm>
          <a:prstGeom prst="rect">
            <a:avLst/>
          </a:prstGeom>
        </p:spPr>
      </p:pic>
      <p:pic>
        <p:nvPicPr>
          <p:cNvPr id="18" name="Immagine 1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5DFA2F4-2862-4DE9-AD41-B50FC2E44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7" y="2962986"/>
            <a:ext cx="407275" cy="366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/>
              <p:nvPr/>
            </p:nvSpPr>
            <p:spPr>
              <a:xfrm>
                <a:off x="5795548" y="1012155"/>
                <a:ext cx="6396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i="1" dirty="0"/>
                  <a:t>P</a:t>
                </a:r>
                <a:r>
                  <a:rPr lang="it-IT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   ,      ,     ,      ,      ,        </m:t>
                        </m:r>
                      </m:e>
                    </m:d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48" y="1012155"/>
                <a:ext cx="6396451" cy="523220"/>
              </a:xfrm>
              <a:prstGeom prst="rect">
                <a:avLst/>
              </a:prstGeom>
              <a:blipFill>
                <a:blip r:embed="rId4"/>
                <a:stretch>
                  <a:fillRect l="-2002" t="-12791" b="-302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41F6C673-5198-4ED7-9715-1593E478C751}"/>
              </a:ext>
            </a:extLst>
          </p:cNvPr>
          <p:cNvSpPr/>
          <p:nvPr/>
        </p:nvSpPr>
        <p:spPr>
          <a:xfrm>
            <a:off x="2379192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mile 23">
            <a:extLst>
              <a:ext uri="{FF2B5EF4-FFF2-40B4-BE49-F238E27FC236}">
                <a16:creationId xmlns:a16="http://schemas.microsoft.com/office/drawing/2014/main" id="{20C13A9D-39F8-479E-BBD5-BFFD4CC6213B}"/>
              </a:ext>
            </a:extLst>
          </p:cNvPr>
          <p:cNvSpPr/>
          <p:nvPr/>
        </p:nvSpPr>
        <p:spPr>
          <a:xfrm>
            <a:off x="2981236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9240D0E-37F4-47F2-B417-8FD7F8CC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818" y="1162973"/>
            <a:ext cx="408743" cy="308890"/>
          </a:xfrm>
          <a:prstGeom prst="rect">
            <a:avLst/>
          </a:prstGeom>
        </p:spPr>
      </p:pic>
      <p:pic>
        <p:nvPicPr>
          <p:cNvPr id="26" name="Immagine 2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3D32692-922E-4E30-A0C6-010DFAC1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35" y="1162973"/>
            <a:ext cx="407275" cy="310378"/>
          </a:xfrm>
          <a:prstGeom prst="rect">
            <a:avLst/>
          </a:prstGeom>
        </p:spPr>
      </p:pic>
      <p:sp>
        <p:nvSpPr>
          <p:cNvPr id="27" name="Saetta 26">
            <a:extLst>
              <a:ext uri="{FF2B5EF4-FFF2-40B4-BE49-F238E27FC236}">
                <a16:creationId xmlns:a16="http://schemas.microsoft.com/office/drawing/2014/main" id="{82AD392D-1B82-48DF-9715-52E9BC31223D}"/>
              </a:ext>
            </a:extLst>
          </p:cNvPr>
          <p:cNvSpPr/>
          <p:nvPr/>
        </p:nvSpPr>
        <p:spPr>
          <a:xfrm>
            <a:off x="8188123" y="1162973"/>
            <a:ext cx="459258" cy="346520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Smile 27">
            <a:extLst>
              <a:ext uri="{FF2B5EF4-FFF2-40B4-BE49-F238E27FC236}">
                <a16:creationId xmlns:a16="http://schemas.microsoft.com/office/drawing/2014/main" id="{E591C35A-0F2A-4EE5-9901-6B7241B46EB7}"/>
              </a:ext>
            </a:extLst>
          </p:cNvPr>
          <p:cNvSpPr/>
          <p:nvPr/>
        </p:nvSpPr>
        <p:spPr>
          <a:xfrm>
            <a:off x="7801522" y="11777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mile 28">
            <a:extLst>
              <a:ext uri="{FF2B5EF4-FFF2-40B4-BE49-F238E27FC236}">
                <a16:creationId xmlns:a16="http://schemas.microsoft.com/office/drawing/2014/main" id="{A7525702-B1A4-43B1-9AA9-713F72F57CC4}"/>
              </a:ext>
            </a:extLst>
          </p:cNvPr>
          <p:cNvSpPr/>
          <p:nvPr/>
        </p:nvSpPr>
        <p:spPr>
          <a:xfrm>
            <a:off x="6778582" y="11777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mile 30">
            <a:extLst>
              <a:ext uri="{FF2B5EF4-FFF2-40B4-BE49-F238E27FC236}">
                <a16:creationId xmlns:a16="http://schemas.microsoft.com/office/drawing/2014/main" id="{D24148F9-5F3F-480C-AC62-54D439BC8C44}"/>
              </a:ext>
            </a:extLst>
          </p:cNvPr>
          <p:cNvSpPr/>
          <p:nvPr/>
        </p:nvSpPr>
        <p:spPr>
          <a:xfrm>
            <a:off x="7292983" y="1182176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798FB9B-AB5E-4071-AE13-312D73C7811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987890" y="1471863"/>
            <a:ext cx="930954" cy="9721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99A7693-1D5E-4E04-8099-505A6382BF00}"/>
              </a:ext>
            </a:extLst>
          </p:cNvPr>
          <p:cNvSpPr txBox="1"/>
          <p:nvPr/>
        </p:nvSpPr>
        <p:spPr>
          <a:xfrm>
            <a:off x="5070681" y="2443988"/>
            <a:ext cx="1834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a room with a </a:t>
            </a:r>
            <a:r>
              <a:rPr lang="it-IT" sz="1000" b="1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0CE77C-2624-471F-BBC5-80B9249330EF}"/>
              </a:ext>
            </a:extLst>
          </p:cNvPr>
          <p:cNvSpPr txBox="1"/>
          <p:nvPr/>
        </p:nvSpPr>
        <p:spPr>
          <a:xfrm>
            <a:off x="6118871" y="3257790"/>
            <a:ext cx="1302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recharged</a:t>
            </a:r>
            <a:r>
              <a:rPr lang="it-IT" sz="10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B6BB38-0D59-4F24-8EFC-22C9A04A8B40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6770302" y="1509493"/>
            <a:ext cx="610002" cy="17482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9AFCD9D-08F7-47E6-AF9B-DBD611D14899}"/>
              </a:ext>
            </a:extLst>
          </p:cNvPr>
          <p:cNvSpPr txBox="1"/>
          <p:nvPr/>
        </p:nvSpPr>
        <p:spPr>
          <a:xfrm>
            <a:off x="7159354" y="2443988"/>
            <a:ext cx="1261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b="1" dirty="0" err="1">
                <a:solidFill>
                  <a:srgbClr val="000000"/>
                </a:solidFill>
              </a:rPr>
              <a:t>repaired</a:t>
            </a:r>
            <a:r>
              <a:rPr lang="it-IT" sz="1000" dirty="0">
                <a:solidFill>
                  <a:srgbClr val="000000"/>
                </a:solidFill>
              </a:rPr>
              <a:t> a </a:t>
            </a:r>
            <a:r>
              <a:rPr lang="it-IT" sz="1000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4F30102-1533-4E3D-B4AF-4DC98EC42F1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790071" y="1503619"/>
            <a:ext cx="140202" cy="9403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5B4BE1-6071-4B20-9D65-F924D68199B7}"/>
              </a:ext>
            </a:extLst>
          </p:cNvPr>
          <p:cNvSpPr txBox="1"/>
          <p:nvPr/>
        </p:nvSpPr>
        <p:spPr>
          <a:xfrm>
            <a:off x="8188123" y="3206020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</a:t>
            </a:r>
            <a:r>
              <a:rPr lang="it-IT" sz="1000" dirty="0" err="1">
                <a:solidFill>
                  <a:srgbClr val="000000"/>
                </a:solidFill>
              </a:rPr>
              <a:t>recharge</a:t>
            </a:r>
            <a:r>
              <a:rPr lang="it-IT" sz="1000" dirty="0">
                <a:solidFill>
                  <a:srgbClr val="000000"/>
                </a:solidFill>
              </a:rPr>
              <a:t> room.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9C32999-AC52-482D-9BC5-CC41C2E60F6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479611" y="1535375"/>
            <a:ext cx="339229" cy="167064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083045F-D3E5-4892-8327-740B85D6E5FC}"/>
              </a:ext>
            </a:extLst>
          </p:cNvPr>
          <p:cNvSpPr txBox="1"/>
          <p:nvPr/>
        </p:nvSpPr>
        <p:spPr>
          <a:xfrm>
            <a:off x="8566693" y="1973803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1.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C1E40B9-6BBE-4795-B7A2-C048B041A14C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>
            <a:off x="8993774" y="1535375"/>
            <a:ext cx="203636" cy="43842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48D9C53-2BBD-46E7-BCEE-09FB7C83C688}"/>
              </a:ext>
            </a:extLst>
          </p:cNvPr>
          <p:cNvSpPr txBox="1"/>
          <p:nvPr/>
        </p:nvSpPr>
        <p:spPr>
          <a:xfrm>
            <a:off x="9681118" y="2180701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2.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F3C7EA61-8E43-4B6F-AE27-2ACF715EFD0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582190" y="1578326"/>
            <a:ext cx="729645" cy="6023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873FEDB4-87D4-4851-BA34-887794EDEF9A}"/>
              </a:ext>
            </a:extLst>
          </p:cNvPr>
          <p:cNvSpPr txBox="1"/>
          <p:nvPr/>
        </p:nvSpPr>
        <p:spPr>
          <a:xfrm>
            <a:off x="23071" y="4918754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properties should an RM should have?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224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46" grpId="0"/>
      <p:bldP spid="51" grpId="0"/>
      <p:bldP spid="55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9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D67A8D-1025-4A1C-8381-7FE6C7D9BE3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1</a:t>
            </a:r>
          </a:p>
        </p:txBody>
      </p:sp>
      <p:pic>
        <p:nvPicPr>
          <p:cNvPr id="3" name="Immagine 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C128DADE-9C89-4A3C-9B09-FBE62CF8D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140" y="2882087"/>
            <a:ext cx="998307" cy="157747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6BF210-6A48-4E3D-BD7F-09183111A298}"/>
              </a:ext>
            </a:extLst>
          </p:cNvPr>
          <p:cNvSpPr txBox="1"/>
          <p:nvPr/>
        </p:nvSpPr>
        <p:spPr>
          <a:xfrm>
            <a:off x="10549844" y="4576141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NAIVE 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562D6B-B81D-4410-99B8-F7DE1017672E}"/>
                  </a:ext>
                </a:extLst>
              </p:cNvPr>
              <p:cNvSpPr txBox="1"/>
              <p:nvPr/>
            </p:nvSpPr>
            <p:spPr>
              <a:xfrm>
                <a:off x="-17245" y="968666"/>
                <a:ext cx="12209245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Learning the smallest RM that correctly mimics the external reward signal given by the environment </a:t>
                </a:r>
                <a:endParaRPr lang="en-US" dirty="0"/>
              </a:p>
              <a:p>
                <a:endParaRPr lang="it-IT" i="1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it-IT" dirty="0"/>
                  <a:t>Always start with the </a:t>
                </a:r>
                <a:r>
                  <a:rPr lang="it-IT" dirty="0" err="1"/>
                  <a:t>initial</a:t>
                </a:r>
                <a:r>
                  <a:rPr lang="it-IT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2400" b="0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Edge labels provide a visual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r>
                  <a:rPr lang="it-IT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;</a:t>
                </a:r>
              </a:p>
              <a:p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it-IT" dirty="0" err="1"/>
                  <a:t>Any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listed</a:t>
                </a:r>
                <a:r>
                  <a:rPr lang="it-IT" dirty="0"/>
                  <a:t> </a:t>
                </a:r>
                <a:r>
                  <a:rPr lang="en-US" dirty="0"/>
                  <a:t>in the label are false;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num>
                          <m:den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it-IT" dirty="0"/>
                  <a:t> stands for «</a:t>
                </a:r>
                <a:r>
                  <a:rPr lang="it-IT" dirty="0" err="1"/>
                  <a:t>otherwise</a:t>
                </a:r>
                <a:r>
                  <a:rPr lang="it-IT" dirty="0"/>
                  <a:t>»;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562D6B-B81D-4410-99B8-F7DE10176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5" y="968666"/>
                <a:ext cx="12209245" cy="3600986"/>
              </a:xfrm>
              <a:prstGeom prst="rect">
                <a:avLst/>
              </a:prstGeom>
              <a:blipFill>
                <a:blip r:embed="rId3"/>
                <a:stretch>
                  <a:fillRect l="-300" t="-1015" b="-23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A4C001E-24EA-441B-953B-E4918F0B11BF}"/>
                  </a:ext>
                </a:extLst>
              </p:cNvPr>
              <p:cNvSpPr/>
              <p:nvPr/>
            </p:nvSpPr>
            <p:spPr>
              <a:xfrm>
                <a:off x="10652426" y="245773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A4C001E-24EA-441B-953B-E4918F0B1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426" y="245773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D115C5C-F258-425D-8F9C-52C6FF3DF57C}"/>
                  </a:ext>
                </a:extLst>
              </p:cNvPr>
              <p:cNvSpPr/>
              <p:nvPr/>
            </p:nvSpPr>
            <p:spPr>
              <a:xfrm>
                <a:off x="10244909" y="209719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D115C5C-F258-425D-8F9C-52C6FF3DF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909" y="2097193"/>
                <a:ext cx="14679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AB34CE2-DBC8-4A5B-8383-6219F3FEE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788" y="2126670"/>
            <a:ext cx="407275" cy="310378"/>
          </a:xfrm>
          <a:prstGeom prst="rect">
            <a:avLst/>
          </a:prstGeom>
        </p:spPr>
      </p:pic>
      <p:sp>
        <p:nvSpPr>
          <p:cNvPr id="13" name="Smile 12">
            <a:extLst>
              <a:ext uri="{FF2B5EF4-FFF2-40B4-BE49-F238E27FC236}">
                <a16:creationId xmlns:a16="http://schemas.microsoft.com/office/drawing/2014/main" id="{797801EB-C734-43A0-BBEC-511517B713AE}"/>
              </a:ext>
            </a:extLst>
          </p:cNvPr>
          <p:cNvSpPr/>
          <p:nvPr/>
        </p:nvSpPr>
        <p:spPr>
          <a:xfrm>
            <a:off x="10941383" y="21577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417E9524-0B7A-441F-9CB9-7B7AA85AD7E3}"/>
                  </a:ext>
                </a:extLst>
              </p:cNvPr>
              <p:cNvSpPr/>
              <p:nvPr/>
            </p:nvSpPr>
            <p:spPr>
              <a:xfrm>
                <a:off x="10244909" y="1714233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417E9524-0B7A-441F-9CB9-7B7AA85AD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909" y="1714233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07F53EA8-37DD-4A95-A8D7-9747618AA857}"/>
              </a:ext>
            </a:extLst>
          </p:cNvPr>
          <p:cNvSpPr/>
          <p:nvPr/>
        </p:nvSpPr>
        <p:spPr>
          <a:xfrm>
            <a:off x="10941383" y="177480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CE7EA589-320F-4379-BB78-D24C02815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970" y="1742707"/>
            <a:ext cx="408743" cy="3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484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3" grpId="0" animBg="1"/>
      <p:bldP spid="14" grpId="0"/>
      <p:bldP spid="16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1620</Words>
  <Application>Microsoft Office PowerPoint</Application>
  <PresentationFormat>Widescreen</PresentationFormat>
  <Paragraphs>382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Impact</vt:lpstr>
      <vt:lpstr>Verdana</vt:lpstr>
      <vt:lpstr>Wingdings</vt:lpstr>
      <vt:lpstr>Tema di Office</vt:lpstr>
      <vt:lpstr>1_la sapienza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Gozzovelli</dc:creator>
  <cp:lastModifiedBy>Francesco Caputo</cp:lastModifiedBy>
  <cp:revision>100</cp:revision>
  <dcterms:created xsi:type="dcterms:W3CDTF">2020-05-06T09:43:53Z</dcterms:created>
  <dcterms:modified xsi:type="dcterms:W3CDTF">2020-05-24T21:47:09Z</dcterms:modified>
</cp:coreProperties>
</file>