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7" r:id="rId3"/>
    <p:sldId id="266" r:id="rId4"/>
    <p:sldId id="267" r:id="rId5"/>
    <p:sldId id="268" r:id="rId6"/>
    <p:sldId id="269" r:id="rId7"/>
    <p:sldId id="29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10/05/2020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9.jp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2" y="6163837"/>
            <a:ext cx="224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1595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97" y="6135598"/>
            <a:ext cx="2128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9591D7-251F-4C7F-BD9F-C5703B1DA1F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24029B-D81C-45FA-B230-62885E48A2AA}"/>
              </a:ext>
            </a:extLst>
          </p:cNvPr>
          <p:cNvSpPr txBox="1"/>
          <p:nvPr/>
        </p:nvSpPr>
        <p:spPr>
          <a:xfrm>
            <a:off x="2469807" y="911516"/>
            <a:ext cx="72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Learn the RM whose optimal policy receives </a:t>
            </a:r>
            <a:r>
              <a:rPr lang="it-IT" i="1" dirty="0"/>
              <a:t>the </a:t>
            </a:r>
            <a:r>
              <a:rPr lang="it-IT" i="1" dirty="0" err="1"/>
              <a:t>most</a:t>
            </a:r>
            <a:r>
              <a:rPr lang="it-IT" i="1" dirty="0"/>
              <a:t> </a:t>
            </a:r>
            <a:r>
              <a:rPr lang="it-IT" i="1" dirty="0" err="1"/>
              <a:t>reward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20D5A7-5C02-4C7C-BD49-5698D45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9" y="1978419"/>
            <a:ext cx="3299565" cy="321603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99E52F0-7AB1-46FC-9F53-3EB88AB102EA}"/>
              </a:ext>
            </a:extLst>
          </p:cNvPr>
          <p:cNvSpPr/>
          <p:nvPr/>
        </p:nvSpPr>
        <p:spPr>
          <a:xfrm>
            <a:off x="4936240" y="2746130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/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/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/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0196" r="-4082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/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mile 16">
            <a:extLst>
              <a:ext uri="{FF2B5EF4-FFF2-40B4-BE49-F238E27FC236}">
                <a16:creationId xmlns:a16="http://schemas.microsoft.com/office/drawing/2014/main" id="{4E1B074B-4742-405E-8102-E8206DEB72A2}"/>
              </a:ext>
            </a:extLst>
          </p:cNvPr>
          <p:cNvSpPr/>
          <p:nvPr/>
        </p:nvSpPr>
        <p:spPr>
          <a:xfrm>
            <a:off x="6026043" y="292238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aetta 17">
            <a:extLst>
              <a:ext uri="{FF2B5EF4-FFF2-40B4-BE49-F238E27FC236}">
                <a16:creationId xmlns:a16="http://schemas.microsoft.com/office/drawing/2014/main" id="{D7424809-DC3A-446B-A546-B4A77F3980AC}"/>
              </a:ext>
            </a:extLst>
          </p:cNvPr>
          <p:cNvSpPr/>
          <p:nvPr/>
        </p:nvSpPr>
        <p:spPr>
          <a:xfrm>
            <a:off x="5565682" y="288191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/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68F11EB3-BD36-4CC9-9E7E-C8FB48464F2D}"/>
              </a:ext>
            </a:extLst>
          </p:cNvPr>
          <p:cNvSpPr/>
          <p:nvPr/>
        </p:nvSpPr>
        <p:spPr>
          <a:xfrm>
            <a:off x="4287412" y="366185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ACE5C1-FE5D-40C9-9853-C0780B1FA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3629756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/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04C9A0-3542-45AB-B710-D9C96BCED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80" y="1780480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/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325BBA36-E1EA-4349-9579-2645DC4E5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66" y="214732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831C6402-A07A-403C-AF81-006BBA84027E}"/>
              </a:ext>
            </a:extLst>
          </p:cNvPr>
          <p:cNvSpPr/>
          <p:nvPr/>
        </p:nvSpPr>
        <p:spPr>
          <a:xfrm>
            <a:off x="6041761" y="217841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/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18EC19C-9EF3-4E79-A2AD-640E3C126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8" y="3659233"/>
            <a:ext cx="407275" cy="310378"/>
          </a:xfrm>
          <a:prstGeom prst="rect">
            <a:avLst/>
          </a:prstGeom>
        </p:spPr>
      </p:pic>
      <p:sp>
        <p:nvSpPr>
          <p:cNvPr id="33" name="Smile 32">
            <a:extLst>
              <a:ext uri="{FF2B5EF4-FFF2-40B4-BE49-F238E27FC236}">
                <a16:creationId xmlns:a16="http://schemas.microsoft.com/office/drawing/2014/main" id="{08F52DCE-3978-42D8-82D2-FEA53C615A53}"/>
              </a:ext>
            </a:extLst>
          </p:cNvPr>
          <p:cNvSpPr/>
          <p:nvPr/>
        </p:nvSpPr>
        <p:spPr>
          <a:xfrm>
            <a:off x="7509663" y="369032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FAB5E9-A83A-4DCA-9D66-64A4FB70709A}"/>
              </a:ext>
            </a:extLst>
          </p:cNvPr>
          <p:cNvSpPr txBox="1"/>
          <p:nvPr/>
        </p:nvSpPr>
        <p:spPr>
          <a:xfrm>
            <a:off x="5049571" y="5680270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2535871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 animBg="1"/>
      <p:bldP spid="18" grpId="0" animBg="1"/>
      <p:bldP spid="22" grpId="0"/>
      <p:bldP spid="23" grpId="0" animBg="1"/>
      <p:bldP spid="25" grpId="0"/>
      <p:bldP spid="28" grpId="0"/>
      <p:bldP spid="30" grpId="0" animBg="1"/>
      <p:bldP spid="31" grpId="0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0ECF74-DE6B-4816-A12A-2D9986A92234}"/>
              </a:ext>
            </a:extLst>
          </p:cNvPr>
          <p:cNvSpPr txBox="1"/>
          <p:nvPr/>
        </p:nvSpPr>
        <p:spPr>
          <a:xfrm>
            <a:off x="0" y="91151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Learning the RM that remembers sufficient information about the history to make accurate Markovian predictions about the next observation</a:t>
            </a:r>
            <a:endParaRPr lang="it-IT" i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7298333" y="319723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aetta 20">
            <a:extLst>
              <a:ext uri="{FF2B5EF4-FFF2-40B4-BE49-F238E27FC236}">
                <a16:creationId xmlns:a16="http://schemas.microsoft.com/office/drawing/2014/main" id="{531B3558-36A3-4F1C-AFBB-7F864A6C2015}"/>
              </a:ext>
            </a:extLst>
          </p:cNvPr>
          <p:cNvSpPr/>
          <p:nvPr/>
        </p:nvSpPr>
        <p:spPr>
          <a:xfrm>
            <a:off x="6837972" y="315676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5083493" y="31739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aetta 24">
            <a:extLst>
              <a:ext uri="{FF2B5EF4-FFF2-40B4-BE49-F238E27FC236}">
                <a16:creationId xmlns:a16="http://schemas.microsoft.com/office/drawing/2014/main" id="{A71BE8A3-ED1F-41D7-B8EA-19776724AA9B}"/>
              </a:ext>
            </a:extLst>
          </p:cNvPr>
          <p:cNvSpPr/>
          <p:nvPr/>
        </p:nvSpPr>
        <p:spPr>
          <a:xfrm>
            <a:off x="4623132" y="31334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B1B1CE4-1372-45C2-94D9-B484E6823A02}"/>
              </a:ext>
            </a:extLst>
          </p:cNvPr>
          <p:cNvSpPr txBox="1"/>
          <p:nvPr/>
        </p:nvSpPr>
        <p:spPr>
          <a:xfrm>
            <a:off x="5233519" y="5630437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2856928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3" grpId="0"/>
      <p:bldP spid="24" grpId="0" animBg="1"/>
      <p:bldP spid="25" grpId="0" animBg="1"/>
      <p:bldP spid="26" grpId="0"/>
      <p:bldP spid="28" grpId="0"/>
      <p:bldP spid="30" grpId="0" animBg="1"/>
      <p:bldP spid="34" grpId="0"/>
      <p:bldP spid="36" grpId="0" animBg="1"/>
      <p:bldP spid="37" grpId="0"/>
      <p:bldP spid="39" grpId="0"/>
      <p:bldP spid="41" grpId="0" animBg="1"/>
      <p:bldP spid="42" grpId="0"/>
      <p:bldP spid="43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374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1487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2439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98446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84843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0473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080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0139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1277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3465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331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86910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9899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67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1700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570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423773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74672" y="1052177"/>
            <a:ext cx="2181446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1740024" y="116297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204187" y="281569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275861" y="281569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594153" y="166982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275859" y="138148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1740023" y="302135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1777148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296657" y="136058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03" y="296298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" y="296298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/>
                  <a:t>P</a:t>
                </a:r>
                <a:r>
                  <a:rPr lang="it-IT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379192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2981236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18" y="1162973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5" y="1162973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188123" y="1162973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780152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677858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292983" y="1182176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7890" y="1471863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070681" y="2443988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118871" y="3257790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770302" y="1509493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159354" y="2443988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90071" y="1503619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188123" y="3206020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479611" y="1535375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8566693" y="1973803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8993774" y="1535375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9681118" y="218070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582190" y="1578326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73FEDB4-87D4-4851-BA34-887794EDEF9A}"/>
              </a:ext>
            </a:extLst>
          </p:cNvPr>
          <p:cNvSpPr txBox="1"/>
          <p:nvPr/>
        </p:nvSpPr>
        <p:spPr>
          <a:xfrm>
            <a:off x="23071" y="4918754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properties should an RM should have?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D67A8D-1025-4A1C-8381-7FE6C7D9BE3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1</a:t>
            </a:r>
          </a:p>
        </p:txBody>
      </p:sp>
      <p:pic>
        <p:nvPicPr>
          <p:cNvPr id="3" name="Immagine 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C128DADE-9C89-4A3C-9B09-FBE62CF8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40" y="2882087"/>
            <a:ext cx="998307" cy="157747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6BF210-6A48-4E3D-BD7F-09183111A298}"/>
              </a:ext>
            </a:extLst>
          </p:cNvPr>
          <p:cNvSpPr txBox="1"/>
          <p:nvPr/>
        </p:nvSpPr>
        <p:spPr>
          <a:xfrm>
            <a:off x="10549844" y="4576141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/>
              <p:nvPr/>
            </p:nvSpPr>
            <p:spPr>
              <a:xfrm>
                <a:off x="-17245" y="968666"/>
                <a:ext cx="10418545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Learning the smallest RM that correctly mimics the external reward signal given by the environment </a:t>
                </a:r>
                <a:endParaRPr lang="en-US" dirty="0"/>
              </a:p>
              <a:p>
                <a:endParaRPr lang="it-IT" i="1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/>
                  <a:t>Always start with the </a:t>
                </a:r>
                <a:r>
                  <a:rPr lang="it-IT" dirty="0" err="1"/>
                  <a:t>initial</a:t>
                </a:r>
                <a:r>
                  <a:rPr lang="it-IT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Edge labels provide a visual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listed</a:t>
                </a:r>
                <a:r>
                  <a:rPr lang="it-IT" dirty="0"/>
                  <a:t> </a:t>
                </a:r>
                <a:r>
                  <a:rPr lang="en-US" dirty="0"/>
                  <a:t>in the label are false;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t-IT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dirty="0"/>
                  <a:t> stands for «</a:t>
                </a:r>
                <a:r>
                  <a:rPr lang="it-IT" dirty="0" err="1"/>
                  <a:t>otherwise</a:t>
                </a:r>
                <a:r>
                  <a:rPr lang="it-IT" dirty="0"/>
                  <a:t>»;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5" y="968666"/>
                <a:ext cx="10418545" cy="3877985"/>
              </a:xfrm>
              <a:prstGeom prst="rect">
                <a:avLst/>
              </a:prstGeom>
              <a:blipFill>
                <a:blip r:embed="rId3"/>
                <a:stretch>
                  <a:fillRect l="-351" t="-943" r="-293" b="-22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/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/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AB34CE2-DBC8-4A5B-8383-6219F3FEE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88" y="2126670"/>
            <a:ext cx="407275" cy="310378"/>
          </a:xfrm>
          <a:prstGeom prst="rect">
            <a:avLst/>
          </a:prstGeom>
        </p:spPr>
      </p:pic>
      <p:sp>
        <p:nvSpPr>
          <p:cNvPr id="13" name="Smile 12">
            <a:extLst>
              <a:ext uri="{FF2B5EF4-FFF2-40B4-BE49-F238E27FC236}">
                <a16:creationId xmlns:a16="http://schemas.microsoft.com/office/drawing/2014/main" id="{797801EB-C734-43A0-BBEC-511517B713AE}"/>
              </a:ext>
            </a:extLst>
          </p:cNvPr>
          <p:cNvSpPr/>
          <p:nvPr/>
        </p:nvSpPr>
        <p:spPr>
          <a:xfrm>
            <a:off x="10941383" y="21577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/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07F53EA8-37DD-4A95-A8D7-9747618AA857}"/>
              </a:ext>
            </a:extLst>
          </p:cNvPr>
          <p:cNvSpPr/>
          <p:nvPr/>
        </p:nvSpPr>
        <p:spPr>
          <a:xfrm>
            <a:off x="10941383" y="17748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CE7EA589-320F-4379-BB78-D24C0281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70" y="1742707"/>
            <a:ext cx="408743" cy="3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8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3" grpId="0" animBg="1"/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896</Words>
  <Application>Microsoft Office PowerPoint</Application>
  <PresentationFormat>Widescreen</PresentationFormat>
  <Paragraphs>248</Paragraphs>
  <Slides>30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Riccardo Gozzovelli</cp:lastModifiedBy>
  <cp:revision>42</cp:revision>
  <dcterms:created xsi:type="dcterms:W3CDTF">2020-05-06T09:43:53Z</dcterms:created>
  <dcterms:modified xsi:type="dcterms:W3CDTF">2020-05-10T14:53:01Z</dcterms:modified>
</cp:coreProperties>
</file>