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9.jpg"/><Relationship Id="rId17" Type="http://schemas.openxmlformats.org/officeDocument/2006/relationships/image" Target="../media/image41.png"/><Relationship Id="rId2" Type="http://schemas.openxmlformats.org/officeDocument/2006/relationships/image" Target="../media/image4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40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9952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37453" y="3171530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3" grpId="0"/>
      <p:bldP spid="24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RW – PROPERTIES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395D-74BD-4C95-8713-C1A996191A9A}"/>
              </a:ext>
            </a:extLst>
          </p:cNvPr>
          <p:cNvSpPr txBox="1"/>
          <p:nvPr/>
        </p:nvSpPr>
        <p:spPr>
          <a:xfrm>
            <a:off x="0" y="6572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set of </a:t>
            </a:r>
            <a:r>
              <a:rPr lang="it-IT" dirty="0" err="1"/>
              <a:t>belief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for a POMDP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finite,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i="1" dirty="0"/>
              <a:t>RM</a:t>
            </a:r>
            <a:r>
              <a:rPr lang="it-IT" dirty="0"/>
              <a:t> for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some </a:t>
            </a:r>
            <a:r>
              <a:rPr lang="it-IT" dirty="0" err="1"/>
              <a:t>labeling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optimal</a:t>
            </a:r>
            <a:r>
              <a:rPr lang="it-IT" dirty="0"/>
              <a:t> policies for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for the POMDP.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808453-5DB3-4F1C-9752-1553A756DBBE}"/>
              </a:ext>
            </a:extLst>
          </p:cNvPr>
          <p:cNvSpPr txBox="1"/>
          <p:nvPr/>
        </p:nvSpPr>
        <p:spPr>
          <a:xfrm>
            <a:off x="-17244" y="3746003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?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4F4288-9FEA-407D-B196-7D6258DB2B18}"/>
              </a:ext>
            </a:extLst>
          </p:cNvPr>
          <p:cNvSpPr/>
          <p:nvPr/>
        </p:nvSpPr>
        <p:spPr>
          <a:xfrm>
            <a:off x="3240349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16654E-2519-4019-ABBF-06BFC72438BA}"/>
              </a:ext>
            </a:extLst>
          </p:cNvPr>
          <p:cNvSpPr txBox="1"/>
          <p:nvPr/>
        </p:nvSpPr>
        <p:spPr>
          <a:xfrm>
            <a:off x="4775812" y="3724444"/>
            <a:ext cx="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Traces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7207BC2-049D-4829-A774-C6DA2D07CEC3}"/>
              </a:ext>
            </a:extLst>
          </p:cNvPr>
          <p:cNvSpPr/>
          <p:nvPr/>
        </p:nvSpPr>
        <p:spPr>
          <a:xfrm>
            <a:off x="5677727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D4ECE-01E2-4A8A-BD84-AD5DC8D541C0}"/>
              </a:ext>
            </a:extLst>
          </p:cNvPr>
          <p:cNvSpPr txBox="1"/>
          <p:nvPr/>
        </p:nvSpPr>
        <p:spPr>
          <a:xfrm>
            <a:off x="7195946" y="3724444"/>
            <a:ext cx="2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BAA3D7-C51E-40F4-A63C-B275E2662A3C}"/>
              </a:ext>
            </a:extLst>
          </p:cNvPr>
          <p:cNvSpPr txBox="1"/>
          <p:nvPr/>
        </p:nvSpPr>
        <p:spPr>
          <a:xfrm>
            <a:off x="3537888" y="3597486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Naive</a:t>
            </a:r>
            <a:r>
              <a:rPr lang="it-IT" sz="1050" dirty="0"/>
              <a:t> way</a:t>
            </a: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4A2B6962-0897-418D-BE84-9EC92651CEEC}"/>
              </a:ext>
            </a:extLst>
          </p:cNvPr>
          <p:cNvSpPr/>
          <p:nvPr/>
        </p:nvSpPr>
        <p:spPr>
          <a:xfrm rot="5400000">
            <a:off x="2099769" y="3597718"/>
            <a:ext cx="851072" cy="2025165"/>
          </a:xfrm>
          <a:prstGeom prst="bentUpArrow">
            <a:avLst>
              <a:gd name="adj1" fmla="val 13526"/>
              <a:gd name="adj2" fmla="val 12068"/>
              <a:gd name="adj3" fmla="val 1453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6CD4E5-6CB1-4095-84F7-B4527917A950}"/>
              </a:ext>
            </a:extLst>
          </p:cNvPr>
          <p:cNvSpPr txBox="1"/>
          <p:nvPr/>
        </p:nvSpPr>
        <p:spPr>
          <a:xfrm>
            <a:off x="3309288" y="4527333"/>
            <a:ext cx="382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Focus on </a:t>
            </a:r>
            <a:r>
              <a:rPr lang="en-US" sz="1400" dirty="0"/>
              <a:t>possible and impossible outcomes in the environment at the abstract level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A13C71-9E01-4B96-8818-3858C8A20429}"/>
              </a:ext>
            </a:extLst>
          </p:cNvPr>
          <p:cNvSpPr txBox="1"/>
          <p:nvPr/>
        </p:nvSpPr>
        <p:spPr>
          <a:xfrm>
            <a:off x="2063734" y="4610300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Novel</a:t>
            </a:r>
            <a:r>
              <a:rPr lang="it-IT" sz="1050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9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/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en-US" dirty="0"/>
                  <a:t>it is impossible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the RM and make the abstract observation 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blipFill>
                <a:blip r:embed="rId2"/>
                <a:stretch>
                  <a:fillRect l="-400" t="-4688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7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6955899" y="316813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4744718" y="3177842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/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,         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  <a:blipFill>
                <a:blip r:embed="rId19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mile 46">
            <a:extLst>
              <a:ext uri="{FF2B5EF4-FFF2-40B4-BE49-F238E27FC236}">
                <a16:creationId xmlns:a16="http://schemas.microsoft.com/office/drawing/2014/main" id="{C15DA6F5-A306-442F-9A81-A4FA0B927273}"/>
              </a:ext>
            </a:extLst>
          </p:cNvPr>
          <p:cNvSpPr/>
          <p:nvPr/>
        </p:nvSpPr>
        <p:spPr>
          <a:xfrm>
            <a:off x="10697031" y="9757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ADC70BB-E60A-46F9-8E15-08D3A20A1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35" y="911516"/>
            <a:ext cx="407275" cy="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2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be a set of </a:t>
                </a:r>
                <a:r>
                  <a:rPr lang="it-IT" sz="1600" dirty="0" err="1"/>
                  <a:t>traces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blipFill>
                <a:blip r:embed="rId2"/>
                <a:stretch>
                  <a:fillRect l="-938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9B2CF26-3968-41E4-94AA-55B33821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48" y="1085965"/>
            <a:ext cx="3692103" cy="27699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1FB113-A8DC-481D-8A8C-EAA9C074A11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974672" y="1035157"/>
            <a:ext cx="0" cy="9920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/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Look for an</a:t>
                </a:r>
                <a:r>
                  <a:rPr lang="it-IT" dirty="0"/>
                  <a:t>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predicts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blipFill>
                <a:blip r:embed="rId4"/>
                <a:stretch>
                  <a:fillRect l="-553" t="-6061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E98E46-4926-4306-870F-2C6522220173}"/>
              </a:ext>
            </a:extLst>
          </p:cNvPr>
          <p:cNvSpPr txBox="1"/>
          <p:nvPr/>
        </p:nvSpPr>
        <p:spPr>
          <a:xfrm>
            <a:off x="6046652" y="1078826"/>
            <a:ext cx="5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/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2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blipFill>
                <a:blip r:embed="rId5"/>
                <a:stretch>
                  <a:fillRect l="-265" b="-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DF0F9CD-93ED-4C17-8D2E-9D801E2CE58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4021585" y="2432177"/>
            <a:ext cx="1953087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7B6038-E520-4B34-A49E-8B1CDBB028F0}"/>
              </a:ext>
            </a:extLst>
          </p:cNvPr>
          <p:cNvSpPr txBox="1"/>
          <p:nvPr/>
        </p:nvSpPr>
        <p:spPr>
          <a:xfrm>
            <a:off x="1005595" y="2539131"/>
            <a:ext cx="329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0000"/>
                </a:solidFill>
              </a:rPr>
              <a:t>Consider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also</a:t>
            </a:r>
            <a:r>
              <a:rPr lang="it-IT" sz="1200" dirty="0">
                <a:solidFill>
                  <a:srgbClr val="000000"/>
                </a:solidFill>
              </a:rPr>
              <a:t> the following </a:t>
            </a:r>
            <a:r>
              <a:rPr lang="it-IT" sz="1200" dirty="0" err="1">
                <a:solidFill>
                  <a:srgbClr val="000000"/>
                </a:solidFill>
              </a:rPr>
              <a:t>components</a:t>
            </a:r>
            <a:endParaRPr lang="it-IT" sz="1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/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it-IT" i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0C95117-88F0-4BEF-8E26-FEB5D0C82D8F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3397929" y="2432177"/>
            <a:ext cx="2576743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C813D-6FF1-4BA9-93ED-DE5B5ABDEF7F}"/>
              </a:ext>
            </a:extLst>
          </p:cNvPr>
          <p:cNvSpPr txBox="1"/>
          <p:nvPr/>
        </p:nvSpPr>
        <p:spPr>
          <a:xfrm>
            <a:off x="3215937" y="3131188"/>
            <a:ext cx="3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</a:t>
            </a:r>
            <a:endParaRPr lang="it-IT" i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A7F259-5F53-4D53-AF5E-8BDD8DF7FC83}"/>
              </a:ext>
            </a:extLst>
          </p:cNvPr>
          <p:cNvSpPr txBox="1"/>
          <p:nvPr/>
        </p:nvSpPr>
        <p:spPr>
          <a:xfrm>
            <a:off x="3839593" y="3126383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/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ADCE91A-1B88-4CF9-BFC0-223E3C0D9418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4916160" y="2432177"/>
            <a:ext cx="105851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/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032BABA-F78E-483F-B8AF-3A979618E62F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5974672" y="2432177"/>
            <a:ext cx="99874" cy="69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E6FEAB0-941A-4187-8EDD-39A6C1F9F97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5974672" y="2432177"/>
            <a:ext cx="185957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/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2D8E8DC-862E-4956-BF29-BA28892DC0D9}"/>
              </a:ext>
            </a:extLst>
          </p:cNvPr>
          <p:cNvCxnSpPr>
            <a:cxnSpLocks/>
            <a:stCxn id="20" idx="2"/>
            <a:endCxn id="15360" idx="0"/>
          </p:cNvCxnSpPr>
          <p:nvPr/>
        </p:nvCxnSpPr>
        <p:spPr>
          <a:xfrm>
            <a:off x="5974672" y="2432177"/>
            <a:ext cx="3525222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314D974-7CAA-46A9-8E29-25BBB684AE37}"/>
              </a:ext>
            </a:extLst>
          </p:cNvPr>
          <p:cNvCxnSpPr>
            <a:cxnSpLocks/>
          </p:cNvCxnSpPr>
          <p:nvPr/>
        </p:nvCxnSpPr>
        <p:spPr>
          <a:xfrm flipH="1">
            <a:off x="6024609" y="3666478"/>
            <a:ext cx="10357" cy="514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3" name="Immagine 1538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596B5-AEA2-4ED3-9886-A19D6B39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46" y="4296475"/>
            <a:ext cx="3200677" cy="1089754"/>
          </a:xfrm>
          <a:prstGeom prst="rect">
            <a:avLst/>
          </a:prstGeom>
        </p:spPr>
      </p:pic>
      <p:pic>
        <p:nvPicPr>
          <p:cNvPr id="15385" name="Immagine 15384">
            <a:extLst>
              <a:ext uri="{FF2B5EF4-FFF2-40B4-BE49-F238E27FC236}">
                <a16:creationId xmlns:a16="http://schemas.microsoft.com/office/drawing/2014/main" id="{5BBA0ED1-9567-4A3F-BE72-747931612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5" y="5199523"/>
            <a:ext cx="2693784" cy="373412"/>
          </a:xfrm>
          <a:prstGeom prst="rect">
            <a:avLst/>
          </a:prstGeom>
        </p:spPr>
      </p:pic>
      <p:sp>
        <p:nvSpPr>
          <p:cNvPr id="15386" name="Rettangolo 15385">
            <a:extLst>
              <a:ext uri="{FF2B5EF4-FFF2-40B4-BE49-F238E27FC236}">
                <a16:creationId xmlns:a16="http://schemas.microsoft.com/office/drawing/2014/main" id="{82C1F892-5886-4FAC-B779-B05493D6EE7D}"/>
              </a:ext>
            </a:extLst>
          </p:cNvPr>
          <p:cNvSpPr/>
          <p:nvPr/>
        </p:nvSpPr>
        <p:spPr>
          <a:xfrm>
            <a:off x="6128462" y="4625908"/>
            <a:ext cx="36422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” </a:t>
            </a:r>
            <a:r>
              <a:rPr lang="it-IT" sz="1100" i="1" dirty="0"/>
              <a:t>Focus on </a:t>
            </a:r>
            <a:r>
              <a:rPr lang="en-US" sz="1100" i="1" dirty="0"/>
              <a:t>possible and impossible outcomes in the environment at the abstract level”</a:t>
            </a:r>
            <a:endParaRPr lang="it-IT" sz="1100" i="1" dirty="0"/>
          </a:p>
        </p:txBody>
      </p:sp>
      <p:sp>
        <p:nvSpPr>
          <p:cNvPr id="15387" name="CasellaDiTesto 15386">
            <a:extLst>
              <a:ext uri="{FF2B5EF4-FFF2-40B4-BE49-F238E27FC236}">
                <a16:creationId xmlns:a16="http://schemas.microsoft.com/office/drawing/2014/main" id="{D00C075A-BC9B-4AF2-BA65-2CCE308D58D3}"/>
              </a:ext>
            </a:extLst>
          </p:cNvPr>
          <p:cNvSpPr txBox="1"/>
          <p:nvPr/>
        </p:nvSpPr>
        <p:spPr>
          <a:xfrm>
            <a:off x="6087377" y="3741482"/>
            <a:ext cx="40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Mathematical </a:t>
            </a:r>
            <a:r>
              <a:rPr lang="it-IT" sz="1200" dirty="0" err="1">
                <a:solidFill>
                  <a:srgbClr val="000000"/>
                </a:solidFill>
              </a:rPr>
              <a:t>formalization</a:t>
            </a:r>
            <a:r>
              <a:rPr lang="it-IT" sz="1200" dirty="0">
                <a:solidFill>
                  <a:srgbClr val="000000"/>
                </a:solidFill>
              </a:rPr>
              <a:t> of the learning </a:t>
            </a:r>
            <a:r>
              <a:rPr lang="it-IT" sz="1200" dirty="0" err="1">
                <a:solidFill>
                  <a:srgbClr val="000000"/>
                </a:solidFill>
              </a:rPr>
              <a:t>process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1" grpId="0"/>
      <p:bldP spid="35" grpId="0"/>
      <p:bldP spid="36" grpId="0"/>
      <p:bldP spid="40" grpId="0"/>
      <p:bldP spid="42" grpId="0"/>
      <p:bldP spid="46" grpId="0"/>
      <p:bldP spid="51" grpId="0"/>
      <p:bldP spid="15360" grpId="0"/>
      <p:bldP spid="15386" grpId="0"/>
      <p:bldP spid="15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-17244" y="1271587"/>
            <a:ext cx="962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starts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b="1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548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</a:t>
                </a:r>
                <a:r>
                  <a:rPr lang="it-IT" sz="1600" dirty="0" err="1"/>
                  <a:t>it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𝛱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it-IT" sz="1600" i="1" dirty="0"/>
                  <a:t> </a:t>
                </a:r>
                <a:r>
                  <a:rPr lang="it-IT" sz="1600" dirty="0"/>
                  <a:t>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Reset on terminal </a:t>
                </a:r>
                <a:r>
                  <a:rPr lang="it-IT" sz="1600" dirty="0" err="1"/>
                  <a:t>states</a:t>
                </a:r>
                <a:r>
                  <a:rPr lang="it-IT" sz="1600" dirty="0"/>
                  <a:t>.</a:t>
                </a:r>
              </a:p>
              <a:p>
                <a:endParaRPr lang="it-IT" sz="1600" dirty="0"/>
              </a:p>
              <a:p>
                <a:pPr algn="ctr"/>
                <a:r>
                  <a:rPr lang="it-IT" sz="1600" b="1" dirty="0" err="1"/>
                  <a:t>If</a:t>
                </a:r>
                <a:r>
                  <a:rPr lang="it-IT" sz="1600" b="1" dirty="0"/>
                  <a:t> the RM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optimal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b="1" i="1" dirty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𝜫</m:t>
                    </m:r>
                    <m:r>
                      <a:rPr lang="it-IT" b="1" i="1" baseline="30000" dirty="0" smtClean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  <m:r>
                          <a:rPr lang="it-IT" b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will</a:t>
                </a:r>
                <a:r>
                  <a:rPr lang="it-IT" sz="1600" b="1" dirty="0"/>
                  <a:t> be </a:t>
                </a:r>
                <a:r>
                  <a:rPr lang="it-IT" sz="1600" b="1" dirty="0" err="1"/>
                  <a:t>optimal</a:t>
                </a:r>
                <a:r>
                  <a:rPr lang="it-IT" sz="1600" b="1" dirty="0"/>
                  <a:t> for the </a:t>
                </a:r>
                <a:r>
                  <a:rPr lang="it-IT" sz="1600" b="1" dirty="0" err="1"/>
                  <a:t>original</a:t>
                </a:r>
                <a:r>
                  <a:rPr lang="it-IT" sz="1600" b="1" dirty="0"/>
                  <a:t> POMDPZ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5487271"/>
              </a:xfrm>
              <a:prstGeom prst="rect">
                <a:avLst/>
              </a:prstGeom>
              <a:blipFill>
                <a:blip r:embed="rId2"/>
                <a:stretch>
                  <a:fillRect l="-248" t="-333" b="-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</a:t>
            </a: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PROVIDE EXAMPLE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policies.</a:t>
            </a:r>
          </a:p>
          <a:p>
            <a:endParaRPr lang="it-IT" dirty="0"/>
          </a:p>
          <a:p>
            <a:r>
              <a:rPr lang="it-IT" dirty="0"/>
              <a:t>-  </a:t>
            </a: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2209245" cy="3600986"/>
              </a:xfrm>
              <a:prstGeom prst="rect">
                <a:avLst/>
              </a:prstGeom>
              <a:blipFill>
                <a:blip r:embed="rId3"/>
                <a:stretch>
                  <a:fillRect l="-300" t="-1015" b="-2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1261</Words>
  <Application>Microsoft Office PowerPoint</Application>
  <PresentationFormat>Widescreen</PresentationFormat>
  <Paragraphs>318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Riccardo Gozzovelli</cp:lastModifiedBy>
  <cp:revision>65</cp:revision>
  <dcterms:created xsi:type="dcterms:W3CDTF">2020-05-06T09:43:53Z</dcterms:created>
  <dcterms:modified xsi:type="dcterms:W3CDTF">2020-05-18T07:28:11Z</dcterms:modified>
</cp:coreProperties>
</file>