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303" r:id="rId11"/>
    <p:sldId id="304" r:id="rId12"/>
    <p:sldId id="305" r:id="rId13"/>
    <p:sldId id="306" r:id="rId14"/>
    <p:sldId id="276" r:id="rId15"/>
    <p:sldId id="307" r:id="rId16"/>
    <p:sldId id="277" r:id="rId17"/>
    <p:sldId id="308" r:id="rId18"/>
    <p:sldId id="278" r:id="rId19"/>
    <p:sldId id="279" r:id="rId20"/>
    <p:sldId id="297" r:id="rId21"/>
    <p:sldId id="298" r:id="rId22"/>
    <p:sldId id="280" r:id="rId23"/>
    <p:sldId id="281" r:id="rId24"/>
    <p:sldId id="282" r:id="rId25"/>
    <p:sldId id="299" r:id="rId26"/>
    <p:sldId id="301" r:id="rId27"/>
    <p:sldId id="300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>
        <p:scale>
          <a:sx n="100" d="100"/>
          <a:sy n="100" d="100"/>
        </p:scale>
        <p:origin x="1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3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9.jp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9.jp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1</a:t>
            </a:r>
          </a:p>
        </p:txBody>
      </p:sp>
      <p:pic>
        <p:nvPicPr>
          <p:cNvPr id="39" name="Immagine 38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638ADE8B-B474-4779-B64C-1A5C64B6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49" y="3049318"/>
            <a:ext cx="998307" cy="157747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F9826D-4DF7-4D91-BB14-AFC1EE55D9F3}"/>
              </a:ext>
            </a:extLst>
          </p:cNvPr>
          <p:cNvSpPr txBox="1"/>
          <p:nvPr/>
        </p:nvSpPr>
        <p:spPr>
          <a:xfrm>
            <a:off x="1792953" y="474337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</a:rPr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/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  <a:blipFill>
                <a:blip r:embed="rId3"/>
                <a:stretch>
                  <a:fillRect l="-6667" t="-115000" r="-9444" b="-18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/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  <a:blipFill>
                <a:blip r:embed="rId4"/>
                <a:stretch>
                  <a:fillRect t="-8197" r="-121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magine 4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4631B33-392B-4038-8EA9-47F862909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4" y="2286495"/>
            <a:ext cx="407275" cy="310378"/>
          </a:xfrm>
          <a:prstGeom prst="rect">
            <a:avLst/>
          </a:prstGeom>
        </p:spPr>
      </p:pic>
      <p:sp>
        <p:nvSpPr>
          <p:cNvPr id="47" name="Smile 46">
            <a:extLst>
              <a:ext uri="{FF2B5EF4-FFF2-40B4-BE49-F238E27FC236}">
                <a16:creationId xmlns:a16="http://schemas.microsoft.com/office/drawing/2014/main" id="{FEFC779C-7D3E-4648-89CF-9F9B8ADF0A75}"/>
              </a:ext>
            </a:extLst>
          </p:cNvPr>
          <p:cNvSpPr/>
          <p:nvPr/>
        </p:nvSpPr>
        <p:spPr>
          <a:xfrm>
            <a:off x="2384789" y="231758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/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mile 49">
            <a:extLst>
              <a:ext uri="{FF2B5EF4-FFF2-40B4-BE49-F238E27FC236}">
                <a16:creationId xmlns:a16="http://schemas.microsoft.com/office/drawing/2014/main" id="{0B1C4EFF-3F47-49CD-9357-0EB9D996FC60}"/>
              </a:ext>
            </a:extLst>
          </p:cNvPr>
          <p:cNvSpPr/>
          <p:nvPr/>
        </p:nvSpPr>
        <p:spPr>
          <a:xfrm>
            <a:off x="2384789" y="193462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53" name="Immagine 52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7A482C48-B575-4074-9D10-844D06D56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6" y="1902532"/>
            <a:ext cx="408743" cy="3088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4267201" y="2551837"/>
            <a:ext cx="7491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Learning the smallest RM that correctly mimics the external reward signal given by the environment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This naive RM correctly predicts reward in the domain but provides no memory in support of solving the task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8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2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5342365" y="2551837"/>
            <a:ext cx="6416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Looking for the RM whose optimal policy receives </a:t>
            </a: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most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reward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Requires computing optimal policies in order to compare the relative quality of RMs, which seems prohibitively expensive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A1F0A6-D5F3-4FD5-A82A-FA7BB2E8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2" y="1427907"/>
            <a:ext cx="3299565" cy="321603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DCD2B60-174D-4076-BB6E-7A0DA30D3AED}"/>
              </a:ext>
            </a:extLst>
          </p:cNvPr>
          <p:cNvSpPr/>
          <p:nvPr/>
        </p:nvSpPr>
        <p:spPr>
          <a:xfrm>
            <a:off x="1633753" y="2195618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/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/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/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/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mile 21">
            <a:extLst>
              <a:ext uri="{FF2B5EF4-FFF2-40B4-BE49-F238E27FC236}">
                <a16:creationId xmlns:a16="http://schemas.microsoft.com/office/drawing/2014/main" id="{11246A40-A24E-4B50-B053-5B436F401AC1}"/>
              </a:ext>
            </a:extLst>
          </p:cNvPr>
          <p:cNvSpPr/>
          <p:nvPr/>
        </p:nvSpPr>
        <p:spPr>
          <a:xfrm>
            <a:off x="2723556" y="237187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3" name="Saetta 22">
            <a:extLst>
              <a:ext uri="{FF2B5EF4-FFF2-40B4-BE49-F238E27FC236}">
                <a16:creationId xmlns:a16="http://schemas.microsoft.com/office/drawing/2014/main" id="{851761F0-9058-46AA-95F4-FE9C7F83AC73}"/>
              </a:ext>
            </a:extLst>
          </p:cNvPr>
          <p:cNvSpPr/>
          <p:nvPr/>
        </p:nvSpPr>
        <p:spPr>
          <a:xfrm>
            <a:off x="2263195" y="2331407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/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mile 24">
            <a:extLst>
              <a:ext uri="{FF2B5EF4-FFF2-40B4-BE49-F238E27FC236}">
                <a16:creationId xmlns:a16="http://schemas.microsoft.com/office/drawing/2014/main" id="{5FC09DFA-F77A-44D1-A0D8-F18ACBEE224F}"/>
              </a:ext>
            </a:extLst>
          </p:cNvPr>
          <p:cNvSpPr/>
          <p:nvPr/>
        </p:nvSpPr>
        <p:spPr>
          <a:xfrm>
            <a:off x="984925" y="311133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26" name="Immagine 2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10ABD01-3362-4E0A-A975-009FFC6C6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" y="307924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/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E108A49-3005-45AA-B322-A250D19D7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3" y="1229968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/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8CCA6EF-6578-4E73-8A50-86DC73A6B5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79" y="1596810"/>
            <a:ext cx="407275" cy="310378"/>
          </a:xfrm>
          <a:prstGeom prst="rect">
            <a:avLst/>
          </a:prstGeom>
        </p:spPr>
      </p:pic>
      <p:sp>
        <p:nvSpPr>
          <p:cNvPr id="31" name="Smile 30">
            <a:extLst>
              <a:ext uri="{FF2B5EF4-FFF2-40B4-BE49-F238E27FC236}">
                <a16:creationId xmlns:a16="http://schemas.microsoft.com/office/drawing/2014/main" id="{CD63550B-C8A0-4A90-8745-A3B48476E4F5}"/>
              </a:ext>
            </a:extLst>
          </p:cNvPr>
          <p:cNvSpPr/>
          <p:nvPr/>
        </p:nvSpPr>
        <p:spPr>
          <a:xfrm>
            <a:off x="2739274" y="16279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/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082718D-9642-4534-AF3C-6E79B15EF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81" y="3108721"/>
            <a:ext cx="407275" cy="310378"/>
          </a:xfrm>
          <a:prstGeom prst="rect">
            <a:avLst/>
          </a:prstGeom>
        </p:spPr>
      </p:pic>
      <p:sp>
        <p:nvSpPr>
          <p:cNvPr id="34" name="Smile 33">
            <a:extLst>
              <a:ext uri="{FF2B5EF4-FFF2-40B4-BE49-F238E27FC236}">
                <a16:creationId xmlns:a16="http://schemas.microsoft.com/office/drawing/2014/main" id="{A2AC62F4-C0F0-4D74-BA1D-7047727ABA09}"/>
              </a:ext>
            </a:extLst>
          </p:cNvPr>
          <p:cNvSpPr/>
          <p:nvPr/>
        </p:nvSpPr>
        <p:spPr>
          <a:xfrm>
            <a:off x="4207176" y="313981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C973DD-3ACD-4A09-9F44-8CFC50E95C17}"/>
              </a:ext>
            </a:extLst>
          </p:cNvPr>
          <p:cNvSpPr txBox="1"/>
          <p:nvPr/>
        </p:nvSpPr>
        <p:spPr>
          <a:xfrm>
            <a:off x="2028911" y="51230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</a:rPr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33342044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7" grpId="0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- CASE 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6040342" y="2274838"/>
            <a:ext cx="5754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Learning the RM that remembers sufficient information about the history to make accurate Markovian predictions about the next observation (</a:t>
            </a:r>
            <a:r>
              <a:rPr lang="en-GB" dirty="0" err="1">
                <a:solidFill>
                  <a:srgbClr val="000000"/>
                </a:solidFill>
              </a:rPr>
              <a:t>w.r.t.</a:t>
            </a:r>
            <a:r>
              <a:rPr lang="en-GB" dirty="0">
                <a:solidFill>
                  <a:srgbClr val="000000"/>
                </a:solidFill>
              </a:rPr>
              <a:t> O x U)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Since keeping track of more information will not result in better predictions, this RM is perfect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60EDE7C8-A56A-49E1-AB67-3C31E31F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02" y="1554657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/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/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/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/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/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mile 68">
            <a:extLst>
              <a:ext uri="{FF2B5EF4-FFF2-40B4-BE49-F238E27FC236}">
                <a16:creationId xmlns:a16="http://schemas.microsoft.com/office/drawing/2014/main" id="{FF64D0F7-A881-4D8A-B1EA-7E0CA11ABE76}"/>
              </a:ext>
            </a:extLst>
          </p:cNvPr>
          <p:cNvSpPr/>
          <p:nvPr/>
        </p:nvSpPr>
        <p:spPr>
          <a:xfrm>
            <a:off x="3557748" y="332471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70" name="Saetta 69">
            <a:extLst>
              <a:ext uri="{FF2B5EF4-FFF2-40B4-BE49-F238E27FC236}">
                <a16:creationId xmlns:a16="http://schemas.microsoft.com/office/drawing/2014/main" id="{4672646B-2D6A-481F-B74A-6535A8B0C55B}"/>
              </a:ext>
            </a:extLst>
          </p:cNvPr>
          <p:cNvSpPr/>
          <p:nvPr/>
        </p:nvSpPr>
        <p:spPr>
          <a:xfrm>
            <a:off x="3097387" y="3284254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/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mile 71">
            <a:extLst>
              <a:ext uri="{FF2B5EF4-FFF2-40B4-BE49-F238E27FC236}">
                <a16:creationId xmlns:a16="http://schemas.microsoft.com/office/drawing/2014/main" id="{2B4A1B3E-F6D7-49DF-8C37-2675A282CD6B}"/>
              </a:ext>
            </a:extLst>
          </p:cNvPr>
          <p:cNvSpPr/>
          <p:nvPr/>
        </p:nvSpPr>
        <p:spPr>
          <a:xfrm>
            <a:off x="3706000" y="280252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/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mile 73">
            <a:extLst>
              <a:ext uri="{FF2B5EF4-FFF2-40B4-BE49-F238E27FC236}">
                <a16:creationId xmlns:a16="http://schemas.microsoft.com/office/drawing/2014/main" id="{1BD52FBA-42F1-4D0D-B4C6-BBEBD5FA19A1}"/>
              </a:ext>
            </a:extLst>
          </p:cNvPr>
          <p:cNvSpPr/>
          <p:nvPr/>
        </p:nvSpPr>
        <p:spPr>
          <a:xfrm>
            <a:off x="1487554" y="277453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/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Immagine 7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87C22424-C404-4BF3-8FCC-313B3F142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28" y="168269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/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Immagine 7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16B2AE5-F464-4013-B4F9-5147549F54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63" y="2023513"/>
            <a:ext cx="407275" cy="310378"/>
          </a:xfrm>
          <a:prstGeom prst="rect">
            <a:avLst/>
          </a:prstGeom>
        </p:spPr>
      </p:pic>
      <p:sp>
        <p:nvSpPr>
          <p:cNvPr id="79" name="Smile 78">
            <a:extLst>
              <a:ext uri="{FF2B5EF4-FFF2-40B4-BE49-F238E27FC236}">
                <a16:creationId xmlns:a16="http://schemas.microsoft.com/office/drawing/2014/main" id="{7A2F1A68-1B94-466B-B07F-52BA5C923ACC}"/>
              </a:ext>
            </a:extLst>
          </p:cNvPr>
          <p:cNvSpPr/>
          <p:nvPr/>
        </p:nvSpPr>
        <p:spPr>
          <a:xfrm>
            <a:off x="3994958" y="20546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/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Immagine 80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5804AA0-663C-4739-A9BB-7343AA345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9" y="3621975"/>
            <a:ext cx="407275" cy="310378"/>
          </a:xfrm>
          <a:prstGeom prst="rect">
            <a:avLst/>
          </a:prstGeom>
        </p:spPr>
      </p:pic>
      <p:sp>
        <p:nvSpPr>
          <p:cNvPr id="82" name="Smile 81">
            <a:extLst>
              <a:ext uri="{FF2B5EF4-FFF2-40B4-BE49-F238E27FC236}">
                <a16:creationId xmlns:a16="http://schemas.microsoft.com/office/drawing/2014/main" id="{813961F4-7DAA-41F5-B403-35A21CB9D05F}"/>
              </a:ext>
            </a:extLst>
          </p:cNvPr>
          <p:cNvSpPr/>
          <p:nvPr/>
        </p:nvSpPr>
        <p:spPr>
          <a:xfrm>
            <a:off x="5018424" y="365306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/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Immagine 8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24630FE-3ED5-4A58-9A53-89391A659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47" y="2018355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/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Immagine 8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C9861B7-A3F6-43E7-AFF4-CAC8E70EC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57" y="1648418"/>
            <a:ext cx="407275" cy="310378"/>
          </a:xfrm>
          <a:prstGeom prst="rect">
            <a:avLst/>
          </a:prstGeom>
        </p:spPr>
      </p:pic>
      <p:sp>
        <p:nvSpPr>
          <p:cNvPr id="87" name="Smile 86">
            <a:extLst>
              <a:ext uri="{FF2B5EF4-FFF2-40B4-BE49-F238E27FC236}">
                <a16:creationId xmlns:a16="http://schemas.microsoft.com/office/drawing/2014/main" id="{710EA5A4-2C43-4D07-AC65-6FCFD66DDAED}"/>
              </a:ext>
            </a:extLst>
          </p:cNvPr>
          <p:cNvSpPr/>
          <p:nvPr/>
        </p:nvSpPr>
        <p:spPr>
          <a:xfrm>
            <a:off x="1816890" y="205156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/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Smile 88">
            <a:extLst>
              <a:ext uri="{FF2B5EF4-FFF2-40B4-BE49-F238E27FC236}">
                <a16:creationId xmlns:a16="http://schemas.microsoft.com/office/drawing/2014/main" id="{C1254B22-EC1D-40BB-A86D-2F3B4F5598C8}"/>
              </a:ext>
            </a:extLst>
          </p:cNvPr>
          <p:cNvSpPr/>
          <p:nvPr/>
        </p:nvSpPr>
        <p:spPr>
          <a:xfrm>
            <a:off x="786321" y="364140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90" name="Immagine 8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6A236C4-CA6D-4164-A7B5-53A35C8988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3609314"/>
            <a:ext cx="408743" cy="308890"/>
          </a:xfrm>
          <a:prstGeom prst="rect">
            <a:avLst/>
          </a:prstGeom>
        </p:spPr>
      </p:pic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31601F7-2F10-4A14-9DC9-07C9A235BAFC}"/>
              </a:ext>
            </a:extLst>
          </p:cNvPr>
          <p:cNvSpPr txBox="1"/>
          <p:nvPr/>
        </p:nvSpPr>
        <p:spPr>
          <a:xfrm>
            <a:off x="2255749" y="52977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</a:rPr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331654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/>
      <p:bldP spid="79" grpId="0" animBg="1"/>
      <p:bldP spid="80" grpId="0"/>
      <p:bldP spid="82" grpId="0" animBg="1"/>
      <p:bldP spid="83" grpId="0"/>
      <p:bldP spid="85" grpId="0"/>
      <p:bldP spid="87" grpId="0" animBg="1"/>
      <p:bldP spid="88" grpId="0"/>
      <p:bldP spid="89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DEFINITIONS AND THEOREMS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>
                <a:solidFill>
                  <a:srgbClr val="000000"/>
                </a:solidFill>
              </a:rPr>
              <a:t>DEFINITION:</a:t>
            </a:r>
            <a:r>
              <a:rPr lang="en-GB" dirty="0">
                <a:solidFill>
                  <a:srgbClr val="000000"/>
                </a:solidFill>
              </a:rPr>
              <a:t> An RM Rp is considered perfect for a POMDP Po with respect to a labelling function </a:t>
            </a:r>
            <a:r>
              <a:rPr lang="en-GB" i="1" dirty="0">
                <a:solidFill>
                  <a:srgbClr val="000000"/>
                </a:solidFill>
              </a:rPr>
              <a:t>L</a:t>
            </a:r>
            <a:r>
              <a:rPr lang="en-GB" dirty="0">
                <a:solidFill>
                  <a:srgbClr val="000000"/>
                </a:solidFill>
              </a:rPr>
              <a:t> if and only if for every trace generated by any policy over Po, the following holds: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r>
              <a:rPr lang="en-GB" i="1" dirty="0">
                <a:solidFill>
                  <a:srgbClr val="000000"/>
                </a:solidFill>
              </a:rPr>
              <a:t>THEOREM: </a:t>
            </a:r>
            <a:r>
              <a:rPr lang="en-GB" dirty="0">
                <a:solidFill>
                  <a:srgbClr val="000000"/>
                </a:solidFill>
              </a:rPr>
              <a:t>Given any POMDP Po with a finite reachable belief space, there will always exists at least one perfect RM Rp for Po with respect to some labelling function L.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r>
              <a:rPr lang="en-GB" i="1" dirty="0">
                <a:solidFill>
                  <a:srgbClr val="000000"/>
                </a:solidFill>
              </a:rPr>
              <a:t>THEOREM: </a:t>
            </a:r>
            <a:r>
              <a:rPr lang="en-GB" dirty="0">
                <a:solidFill>
                  <a:srgbClr val="000000"/>
                </a:solidFill>
              </a:rPr>
              <a:t>Let Rp be a perfect RM for a POMDP PO </a:t>
            </a:r>
            <a:r>
              <a:rPr lang="en-GB" dirty="0" err="1">
                <a:solidFill>
                  <a:srgbClr val="000000"/>
                </a:solidFill>
              </a:rPr>
              <a:t>w.r.t.</a:t>
            </a:r>
            <a:r>
              <a:rPr lang="en-GB" dirty="0">
                <a:solidFill>
                  <a:srgbClr val="000000"/>
                </a:solidFill>
              </a:rPr>
              <a:t> a labelling function L, then any optimal policy for Rp </a:t>
            </a:r>
            <a:r>
              <a:rPr lang="en-GB" dirty="0" err="1">
                <a:solidFill>
                  <a:srgbClr val="000000"/>
                </a:solidFill>
              </a:rPr>
              <a:t>w.r.t.</a:t>
            </a:r>
            <a:r>
              <a:rPr lang="en-GB" dirty="0">
                <a:solidFill>
                  <a:srgbClr val="000000"/>
                </a:solidFill>
              </a:rPr>
              <a:t> the environmental reward is also optimal for Po.</a:t>
            </a:r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C21A15D-8ED6-48B7-B931-9F79BB3F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4" y="2194072"/>
            <a:ext cx="5188027" cy="35040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3E5C90-3923-47A1-B6DD-23854C9C7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39" y="1786287"/>
            <a:ext cx="6180350" cy="3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Learning a perfect RM from traces, assuming one exists </a:t>
            </a:r>
            <a:r>
              <a:rPr lang="en-US" dirty="0" err="1">
                <a:solidFill>
                  <a:srgbClr val="000000"/>
                </a:solidFill>
              </a:rPr>
              <a:t>w.r.t.</a:t>
            </a:r>
            <a:r>
              <a:rPr lang="en-US" dirty="0">
                <a:solidFill>
                  <a:srgbClr val="000000"/>
                </a:solidFill>
              </a:rPr>
              <a:t> the given labelling function </a:t>
            </a:r>
            <a:r>
              <a:rPr lang="en-US" i="1" dirty="0">
                <a:solidFill>
                  <a:srgbClr val="000000"/>
                </a:solidFill>
              </a:rPr>
              <a:t>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One solution can be to fit a predictive model for the previously probability and picking the RM that makes better predictions but it’s very expensive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Alternative that focuses on a necessary condition for a perfect RM: the RM must predict what is possible and impossible in the environment at the abstract level</a:t>
            </a:r>
          </a:p>
        </p:txBody>
      </p:sp>
    </p:spTree>
    <p:extLst>
      <p:ext uri="{BB962C8B-B14F-4D97-AF65-F5344CB8AC3E}">
        <p14:creationId xmlns:p14="http://schemas.microsoft.com/office/powerpoint/2010/main" val="293032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340243" y="899741"/>
                <a:ext cx="12191998" cy="37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be a set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traces</a:t>
                </a:r>
                <a:r>
                  <a:rPr lang="it-IT" dirty="0">
                    <a:solidFill>
                      <a:srgbClr val="000000"/>
                    </a:solidFill>
                  </a:rPr>
                  <a:t> 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Look for an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that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predicts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Model </a:t>
                </a:r>
                <a:r>
                  <a:rPr lang="it-IT" dirty="0" err="1">
                    <a:solidFill>
                      <a:srgbClr val="000000"/>
                    </a:solidFill>
                  </a:rPr>
                  <a:t>parameters</a:t>
                </a:r>
                <a:r>
                  <a:rPr lang="it-IT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T (set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traces</a:t>
                </a:r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00000"/>
                    </a:solidFill>
                  </a:rPr>
                  <a:t>P </a:t>
                </a:r>
                <a:r>
                  <a:rPr lang="it-IT" dirty="0">
                    <a:solidFill>
                      <a:srgbClr val="000000"/>
                    </a:solidFill>
                  </a:rPr>
                  <a:t>(set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propositiobal</a:t>
                </a:r>
                <a:r>
                  <a:rPr lang="it-IT" dirty="0">
                    <a:solidFill>
                      <a:srgbClr val="000000"/>
                    </a:solidFill>
                  </a:rPr>
                  <a:t> symbols)</a:t>
                </a:r>
                <a:endParaRPr lang="it-IT" i="1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00000"/>
                    </a:solidFill>
                  </a:rPr>
                  <a:t>L </a:t>
                </a:r>
                <a:r>
                  <a:rPr lang="it-IT" dirty="0">
                    <a:solidFill>
                      <a:srgbClr val="000000"/>
                    </a:solidFill>
                  </a:rPr>
                  <a:t>(</a:t>
                </a:r>
                <a:r>
                  <a:rPr lang="it-IT" dirty="0" err="1">
                    <a:solidFill>
                      <a:srgbClr val="000000"/>
                    </a:solidFill>
                  </a:rPr>
                  <a:t>labelling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function</a:t>
                </a:r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  <a:endParaRPr lang="it-IT" i="1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(maximum </a:t>
                </a:r>
                <a:r>
                  <a:rPr lang="it-IT" dirty="0" err="1">
                    <a:solidFill>
                      <a:srgbClr val="000000"/>
                    </a:solidFill>
                  </a:rPr>
                  <a:t>number</a:t>
                </a:r>
                <a:r>
                  <a:rPr lang="it-IT" dirty="0">
                    <a:solidFill>
                      <a:srgbClr val="000000"/>
                    </a:solidFill>
                  </a:rPr>
                  <a:t>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states</a:t>
                </a:r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(</a:t>
                </a:r>
                <a:r>
                  <a:rPr lang="en-US" dirty="0">
                    <a:solidFill>
                      <a:srgbClr val="000000"/>
                    </a:solidFill>
                  </a:rPr>
                  <a:t>the index of the traces)</a:t>
                </a:r>
                <a:endParaRPr lang="it-IT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(time steps of trace T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/>
                      <m:sup>
                        <m:sSup>
                          <m:sSup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 (</a:t>
                </a:r>
                <a:r>
                  <a:rPr lang="en-US" dirty="0">
                    <a:solidFill>
                      <a:srgbClr val="000000"/>
                    </a:solidFill>
                  </a:rPr>
                  <a:t>set of all the next abstract observations seen from the RM state u and the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                   abstract observations l at some point in T)</a:t>
                </a:r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3" y="899741"/>
                <a:ext cx="12191998" cy="3783985"/>
              </a:xfrm>
              <a:prstGeom prst="rect">
                <a:avLst/>
              </a:prstGeom>
              <a:blipFill>
                <a:blip r:embed="rId2"/>
                <a:stretch>
                  <a:fillRect l="-350" t="-968" b="-1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B2680A-F093-4D2B-8C21-2E7B55456FD8}"/>
              </a:ext>
            </a:extLst>
          </p:cNvPr>
          <p:cNvSpPr txBox="1"/>
          <p:nvPr/>
        </p:nvSpPr>
        <p:spPr>
          <a:xfrm>
            <a:off x="6857700" y="312638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it-IT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272B85-5E1D-4F82-92F8-C866A66E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965912"/>
            <a:ext cx="4040380" cy="277000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E096C2-AFD9-4DEE-974B-BA7F86736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980343"/>
            <a:ext cx="1637016" cy="255059"/>
          </a:xfrm>
          <a:prstGeom prst="rect">
            <a:avLst/>
          </a:prstGeom>
        </p:spPr>
      </p:pic>
      <p:pic>
        <p:nvPicPr>
          <p:cNvPr id="37" name="Immagine 3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07CD85-0EF5-4B18-90EA-39BB630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0" b="16248"/>
          <a:stretch/>
        </p:blipFill>
        <p:spPr>
          <a:xfrm>
            <a:off x="1150292" y="2371354"/>
            <a:ext cx="227546" cy="21361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43F9526-DD0D-4CD9-8762-9948BD64F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7" b="-62893"/>
          <a:stretch/>
        </p:blipFill>
        <p:spPr>
          <a:xfrm>
            <a:off x="5347867" y="3738016"/>
            <a:ext cx="255491" cy="4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LRM OPTIMIZATION PROBLEM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E276C2-21E5-4CA6-89F7-64E45355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36" y="4168193"/>
            <a:ext cx="8620989" cy="841227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25E082-D291-48D8-B9D4-6E4A47D1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9" y="1656621"/>
            <a:ext cx="9930837" cy="2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402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577516" y="1462950"/>
            <a:ext cx="11036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Local </a:t>
            </a:r>
            <a:r>
              <a:rPr lang="it-IT" dirty="0" err="1">
                <a:solidFill>
                  <a:srgbClr val="000000"/>
                </a:solidFill>
              </a:rPr>
              <a:t>search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was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most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effective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category</a:t>
            </a:r>
            <a:r>
              <a:rPr lang="it-IT" dirty="0">
                <a:solidFill>
                  <a:srgbClr val="000000"/>
                </a:solidFill>
              </a:rPr>
              <a:t> of </a:t>
            </a:r>
            <a:r>
              <a:rPr lang="it-IT" dirty="0" err="1">
                <a:solidFill>
                  <a:srgbClr val="000000"/>
                </a:solidFill>
              </a:rPr>
              <a:t>methods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Tabu </a:t>
            </a:r>
            <a:r>
              <a:rPr lang="it-IT" dirty="0" err="1">
                <a:solidFill>
                  <a:srgbClr val="000000"/>
                </a:solidFill>
              </a:rPr>
              <a:t>search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guarantees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convergence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Start from a random RM and </a:t>
            </a:r>
            <a:r>
              <a:rPr lang="it-IT" dirty="0" err="1">
                <a:solidFill>
                  <a:srgbClr val="000000"/>
                </a:solidFill>
              </a:rPr>
              <a:t>iteratively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evaluates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i="1" dirty="0" err="1">
                <a:solidFill>
                  <a:srgbClr val="000000"/>
                </a:solidFill>
              </a:rPr>
              <a:t>neighbouring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RMs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The new RM </a:t>
            </a:r>
            <a:r>
              <a:rPr lang="it-IT" dirty="0" err="1">
                <a:solidFill>
                  <a:srgbClr val="000000"/>
                </a:solidFill>
              </a:rPr>
              <a:t>will</a:t>
            </a:r>
            <a:r>
              <a:rPr lang="it-IT" dirty="0">
                <a:solidFill>
                  <a:srgbClr val="000000"/>
                </a:solidFill>
              </a:rPr>
              <a:t> be the one with the minimum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 of the </a:t>
            </a:r>
            <a:r>
              <a:rPr lang="it-IT" dirty="0" err="1">
                <a:solidFill>
                  <a:srgbClr val="000000"/>
                </a:solidFill>
              </a:rPr>
              <a:t>objective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function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0000"/>
                </a:solidFill>
              </a:rPr>
              <a:t>Pruning</a:t>
            </a:r>
            <a:r>
              <a:rPr lang="it-IT" dirty="0">
                <a:solidFill>
                  <a:srgbClr val="000000"/>
                </a:solidFill>
              </a:rPr>
              <a:t> and </a:t>
            </a:r>
            <a:r>
              <a:rPr lang="it-IT" dirty="0" err="1">
                <a:solidFill>
                  <a:srgbClr val="000000"/>
                </a:solidFill>
              </a:rPr>
              <a:t>methods</a:t>
            </a:r>
            <a:r>
              <a:rPr lang="it-IT" dirty="0">
                <a:solidFill>
                  <a:srgbClr val="000000"/>
                </a:solidFill>
              </a:rPr>
              <a:t> to </a:t>
            </a:r>
            <a:r>
              <a:rPr lang="it-IT" dirty="0" err="1">
                <a:solidFill>
                  <a:srgbClr val="000000"/>
                </a:solidFill>
              </a:rPr>
              <a:t>avoid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local</a:t>
            </a:r>
            <a:r>
              <a:rPr lang="it-IT" dirty="0">
                <a:solidFill>
                  <a:srgbClr val="000000"/>
                </a:solidFill>
              </a:rPr>
              <a:t> minima </a:t>
            </a:r>
            <a:r>
              <a:rPr lang="it-IT" dirty="0" err="1">
                <a:solidFill>
                  <a:srgbClr val="000000"/>
                </a:solidFill>
              </a:rPr>
              <a:t>also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1105322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can be an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new RM must be </a:t>
            </a:r>
            <a:r>
              <a:rPr lang="it-IT" dirty="0" err="1"/>
              <a:t>learned</a:t>
            </a:r>
            <a:r>
              <a:rPr lang="it-IT" dirty="0"/>
              <a:t>?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RM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i="1" dirty="0"/>
              <a:t>l’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trace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size of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and the cost of </a:t>
            </a:r>
            <a:r>
              <a:rPr lang="it-IT" i="1" dirty="0"/>
              <a:t>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 the trace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add</a:t>
            </a:r>
            <a:r>
              <a:rPr lang="it-IT" dirty="0"/>
              <a:t> to </a:t>
            </a:r>
            <a:r>
              <a:rPr lang="it-IT" i="1" dirty="0"/>
              <a:t>T</a:t>
            </a:r>
            <a:r>
              <a:rPr lang="it-IT" dirty="0"/>
              <a:t> and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Tabu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a new policy must be </a:t>
            </a:r>
            <a:r>
              <a:rPr lang="it-IT" dirty="0" err="1"/>
              <a:t>learned</a:t>
            </a:r>
            <a:r>
              <a:rPr lang="it-IT" dirty="0"/>
              <a:t> for scratch.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1947B3-9699-42EA-BEA5-065765D2D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19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30" y="1192696"/>
            <a:ext cx="4005898" cy="639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E53ECA-E586-4428-A3DF-FC8FEE91A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20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7"/>
            <a:ext cx="11105322" cy="57036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 </a:t>
            </a:r>
            <a:r>
              <a:rPr lang="it-IT" dirty="0" err="1"/>
              <a:t>experience</a:t>
            </a:r>
            <a:r>
              <a:rPr lang="it-IT" dirty="0"/>
              <a:t> e=(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/>
              <a:t>can be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RM state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experience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Update q</a:t>
            </a:r>
            <a:r>
              <a:rPr lang="it-IT" baseline="-25000" dirty="0"/>
              <a:t>u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i="1" dirty="0"/>
              <a:t>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i="1" dirty="0"/>
              <a:t>L(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/>
              <a:t>∈</a:t>
            </a:r>
            <a:r>
              <a:rPr lang="it-IT" i="1" dirty="0"/>
              <a:t>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with </a:t>
            </a:r>
            <a:r>
              <a:rPr lang="it-IT" i="1" dirty="0"/>
              <a:t>l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i="1" dirty="0"/>
              <a:t>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3199CF-87E9-4D26-B287-F6A12F2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586798"/>
            <a:ext cx="5153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over the L detectors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 </a:t>
            </a:r>
            <a:r>
              <a:rPr lang="it-IT" dirty="0" err="1"/>
              <a:t>when</a:t>
            </a:r>
            <a:r>
              <a:rPr lang="it-IT" dirty="0"/>
              <a:t>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4319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571639-CA86-4CB1-A4CC-85E9DB55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27" y="609600"/>
            <a:ext cx="1675010" cy="34925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669A652-6E2B-444C-9501-C750C4D0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04" y="609600"/>
            <a:ext cx="2616778" cy="369531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3FB80C0-9484-43BC-A179-E18F3A020DC0}"/>
              </a:ext>
            </a:extLst>
          </p:cNvPr>
          <p:cNvSpPr txBox="1">
            <a:spLocks/>
          </p:cNvSpPr>
          <p:nvPr/>
        </p:nvSpPr>
        <p:spPr bwMode="auto">
          <a:xfrm>
            <a:off x="-17244" y="580638"/>
            <a:ext cx="6566983" cy="57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it-IT" kern="0" dirty="0" err="1"/>
              <a:t>Given</a:t>
            </a:r>
            <a:r>
              <a:rPr lang="it-IT" kern="0" dirty="0"/>
              <a:t>		       a </a:t>
            </a:r>
            <a:r>
              <a:rPr lang="it-IT" kern="0" dirty="0" err="1"/>
              <a:t>perfect</a:t>
            </a:r>
            <a:r>
              <a:rPr lang="it-IT" kern="0" dirty="0"/>
              <a:t> RM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very</a:t>
            </a:r>
            <a:r>
              <a:rPr lang="it-IT" kern="0" dirty="0"/>
              <a:t> </a:t>
            </a:r>
            <a:r>
              <a:rPr lang="it-IT" kern="0" dirty="0" err="1"/>
              <a:t>simple</a:t>
            </a:r>
            <a:r>
              <a:rPr lang="it-IT" kern="0" dirty="0"/>
              <a:t>.</a:t>
            </a:r>
          </a:p>
          <a:p>
            <a:pPr algn="l"/>
            <a:endParaRPr lang="it-IT" kern="0" dirty="0"/>
          </a:p>
          <a:p>
            <a:pPr algn="l"/>
            <a:r>
              <a:rPr lang="it-IT" kern="0" dirty="0"/>
              <a:t>LRM </a:t>
            </a:r>
            <a:r>
              <a:rPr lang="it-IT" kern="0" dirty="0" err="1"/>
              <a:t>might</a:t>
            </a:r>
            <a:r>
              <a:rPr lang="it-IT" kern="0" dirty="0"/>
              <a:t> </a:t>
            </a:r>
            <a:r>
              <a:rPr lang="it-IT" kern="0" dirty="0" err="1"/>
              <a:t>not</a:t>
            </a:r>
            <a:r>
              <a:rPr lang="it-IT" kern="0" dirty="0"/>
              <a:t> </a:t>
            </a:r>
            <a:r>
              <a:rPr lang="it-IT" kern="0" dirty="0" err="1"/>
              <a:t>find</a:t>
            </a:r>
            <a:r>
              <a:rPr lang="it-IT" kern="0" dirty="0"/>
              <a:t> </a:t>
            </a:r>
            <a:r>
              <a:rPr lang="it-IT" kern="0" dirty="0" err="1"/>
              <a:t>it</a:t>
            </a:r>
            <a:r>
              <a:rPr lang="it-IT" kern="0" dirty="0"/>
              <a:t> </a:t>
            </a:r>
            <a:r>
              <a:rPr lang="it-IT" kern="0" dirty="0" err="1"/>
              <a:t>because</a:t>
            </a:r>
            <a:r>
              <a:rPr lang="it-IT" kern="0" dirty="0"/>
              <a:t> the </a:t>
            </a:r>
            <a:r>
              <a:rPr lang="it-IT" kern="0" dirty="0" err="1"/>
              <a:t>button</a:t>
            </a:r>
            <a:r>
              <a:rPr lang="it-IT" kern="0" dirty="0"/>
              <a:t> </a:t>
            </a:r>
            <a:r>
              <a:rPr lang="it-IT" kern="0" dirty="0" err="1"/>
              <a:t>changes</a:t>
            </a:r>
            <a:r>
              <a:rPr lang="it-IT" kern="0" dirty="0"/>
              <a:t> </a:t>
            </a:r>
            <a:r>
              <a:rPr lang="it-IT" kern="0" dirty="0" err="1"/>
              <a:t>only</a:t>
            </a:r>
            <a:r>
              <a:rPr lang="it-IT" kern="0" dirty="0"/>
              <a:t> the low </a:t>
            </a:r>
            <a:r>
              <a:rPr lang="it-IT" kern="0" dirty="0" err="1"/>
              <a:t>level</a:t>
            </a:r>
            <a:r>
              <a:rPr lang="it-IT" kern="0" dirty="0"/>
              <a:t> </a:t>
            </a:r>
            <a:r>
              <a:rPr lang="it-IT" kern="0" dirty="0" err="1"/>
              <a:t>probability</a:t>
            </a:r>
            <a:r>
              <a:rPr lang="it-IT" kern="0" dirty="0"/>
              <a:t> and </a:t>
            </a:r>
            <a:r>
              <a:rPr lang="it-IT" kern="0" dirty="0" err="1"/>
              <a:t>nothing</a:t>
            </a:r>
            <a:r>
              <a:rPr lang="it-IT" kern="0" dirty="0"/>
              <a:t> on the abstract </a:t>
            </a:r>
            <a:r>
              <a:rPr lang="it-IT" kern="0" dirty="0" err="1"/>
              <a:t>level</a:t>
            </a:r>
            <a:r>
              <a:rPr lang="it-IT" kern="0" dirty="0"/>
              <a:t>.</a:t>
            </a:r>
          </a:p>
          <a:p>
            <a:pPr algn="l"/>
            <a:endParaRPr lang="it-IT" kern="0" dirty="0"/>
          </a:p>
          <a:p>
            <a:pPr algn="l"/>
            <a:r>
              <a:rPr lang="it-IT" kern="0" dirty="0"/>
              <a:t>The </a:t>
            </a:r>
            <a:r>
              <a:rPr lang="it-IT" kern="0" dirty="0" err="1"/>
              <a:t>heuristic</a:t>
            </a:r>
            <a:r>
              <a:rPr lang="it-IT" kern="0" dirty="0"/>
              <a:t> in QRM </a:t>
            </a:r>
            <a:r>
              <a:rPr lang="it-IT" kern="0" dirty="0" err="1"/>
              <a:t>would</a:t>
            </a:r>
            <a:r>
              <a:rPr lang="it-IT" kern="0" dirty="0"/>
              <a:t> </a:t>
            </a:r>
            <a:r>
              <a:rPr lang="it-IT" kern="0" dirty="0" err="1"/>
              <a:t>not</a:t>
            </a:r>
            <a:r>
              <a:rPr lang="it-IT" kern="0" dirty="0"/>
              <a:t> work </a:t>
            </a:r>
            <a:r>
              <a:rPr lang="it-IT" kern="0" dirty="0" err="1"/>
              <a:t>since</a:t>
            </a:r>
            <a:r>
              <a:rPr lang="it-IT" kern="0" dirty="0"/>
              <a:t> the </a:t>
            </a:r>
            <a:r>
              <a:rPr lang="it-IT" kern="0" dirty="0" err="1"/>
              <a:t>experience</a:t>
            </a:r>
            <a:r>
              <a:rPr lang="it-IT" kern="0" dirty="0"/>
              <a:t> with the force on </a:t>
            </a:r>
            <a:r>
              <a:rPr lang="it-IT" kern="0" dirty="0" err="1"/>
              <a:t>will</a:t>
            </a:r>
            <a:r>
              <a:rPr lang="it-IT" kern="0" dirty="0"/>
              <a:t> be </a:t>
            </a:r>
            <a:r>
              <a:rPr lang="it-IT" kern="0" dirty="0" err="1"/>
              <a:t>used</a:t>
            </a:r>
            <a:r>
              <a:rPr lang="it-IT" kern="0" dirty="0"/>
              <a:t> to </a:t>
            </a:r>
            <a:r>
              <a:rPr lang="it-IT" kern="0" dirty="0" err="1"/>
              <a:t>learn</a:t>
            </a:r>
            <a:r>
              <a:rPr lang="it-IT" kern="0" dirty="0"/>
              <a:t> a policy in </a:t>
            </a:r>
            <a:r>
              <a:rPr lang="it-IT" kern="0" dirty="0" err="1"/>
              <a:t>both</a:t>
            </a:r>
            <a:r>
              <a:rPr lang="it-IT" kern="0" dirty="0"/>
              <a:t> RM </a:t>
            </a:r>
            <a:r>
              <a:rPr lang="it-IT" kern="0" dirty="0" err="1"/>
              <a:t>states</a:t>
            </a:r>
            <a:r>
              <a:rPr lang="it-IT" kern="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9E45E-6133-41C2-AC0D-345D0A13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3" y="623828"/>
            <a:ext cx="1581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5834F89-D96A-4C5D-BE1B-B5C827F4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8" y="1117890"/>
            <a:ext cx="6429955" cy="44100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3933916-7836-4DB1-BBA0-F553BA58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8" y="1117890"/>
            <a:ext cx="6429955" cy="44100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1" y="911147"/>
            <a:ext cx="10079567" cy="4114800"/>
          </a:xfrm>
        </p:spPr>
        <p:txBody>
          <a:bodyPr/>
          <a:lstStyle/>
          <a:p>
            <a:r>
              <a:rPr lang="it-IT" dirty="0" err="1"/>
              <a:t>Waiter</a:t>
            </a:r>
            <a:r>
              <a:rPr lang="it-IT" dirty="0"/>
              <a:t> </a:t>
            </a:r>
            <a:r>
              <a:rPr lang="it-IT" dirty="0" err="1"/>
              <a:t>world:P</a:t>
            </a:r>
            <a:r>
              <a:rPr lang="it-IT" dirty="0"/>
              <a:t>=&lt;0,1,2,3,*,C,O&gt;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E44DAD-1D9F-4DE5-A2EB-366F92939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24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0" y="76751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46F7F-AFA6-465B-B54B-63B8B407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97" y="1945072"/>
            <a:ext cx="3503675" cy="3576479"/>
          </a:xfrm>
          <a:prstGeom prst="rect">
            <a:avLst/>
          </a:prstGeom>
        </p:spPr>
      </p:pic>
      <p:sp>
        <p:nvSpPr>
          <p:cNvPr id="13" name="Segnaposto numero diapositiva 3">
            <a:extLst>
              <a:ext uri="{FF2B5EF4-FFF2-40B4-BE49-F238E27FC236}">
                <a16:creationId xmlns:a16="http://schemas.microsoft.com/office/drawing/2014/main" id="{13558AC7-CB70-4BF9-B382-9D6BA40DDD2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3F1C39-A395-4927-B67F-9D42999EF9D6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C4233-FB2C-464C-8B68-506FD1F28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25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C439F9-408C-49B0-BC88-F8911AFA8218}"/>
              </a:ext>
            </a:extLst>
          </p:cNvPr>
          <p:cNvSpPr txBox="1"/>
          <p:nvPr/>
        </p:nvSpPr>
        <p:spPr>
          <a:xfrm>
            <a:off x="0" y="76751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5740AD-DB5B-4DA8-8DF5-A9E88930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26" y="182107"/>
            <a:ext cx="8769927" cy="28013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CB1721-CB22-4242-B8FD-53DDB28A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474" y="2862390"/>
            <a:ext cx="4875098" cy="323360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B1927C-273A-4E40-888B-E2B2B4F6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3415"/>
            <a:ext cx="6881473" cy="2801308"/>
          </a:xfrm>
          <a:prstGeom prst="rect">
            <a:avLst/>
          </a:prstGeom>
        </p:spPr>
      </p:pic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D759D57-A25C-41C6-B9E8-016FFB81D73E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323470-5B06-48B2-9AD0-98CFC23BFC2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5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707091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work </a:t>
            </a:r>
            <a:r>
              <a:rPr lang="it-IT" dirty="0" err="1"/>
              <a:t>showed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RL agents can solve </a:t>
            </a:r>
            <a:r>
              <a:rPr lang="it-IT" dirty="0" err="1"/>
              <a:t>cognitively</a:t>
            </a:r>
            <a:r>
              <a:rPr lang="it-IT" dirty="0"/>
              <a:t>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partially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tasks.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abstraction</a:t>
            </a:r>
            <a:r>
              <a:rPr lang="it-IT" dirty="0"/>
              <a:t> with RM and low-</a:t>
            </a:r>
            <a:r>
              <a:rPr lang="it-IT" dirty="0" err="1"/>
              <a:t>level</a:t>
            </a:r>
            <a:r>
              <a:rPr lang="it-IT" dirty="0"/>
              <a:t> policy </a:t>
            </a:r>
            <a:r>
              <a:rPr lang="it-IT" dirty="0" err="1"/>
              <a:t>using</a:t>
            </a:r>
            <a:r>
              <a:rPr lang="it-IT" dirty="0"/>
              <a:t>  deep RL.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study </a:t>
            </a:r>
            <a:r>
              <a:rPr lang="it-IT" dirty="0" err="1"/>
              <a:t>showed</a:t>
            </a:r>
            <a:r>
              <a:rPr lang="it-IT" dirty="0"/>
              <a:t> some </a:t>
            </a:r>
            <a:r>
              <a:rPr lang="it-IT" dirty="0" err="1"/>
              <a:t>obstacles</a:t>
            </a:r>
            <a:r>
              <a:rPr lang="it-IT" dirty="0"/>
              <a:t> </a:t>
            </a:r>
            <a:r>
              <a:rPr lang="it-IT" dirty="0" err="1"/>
              <a:t>regarding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Abstraction</a:t>
            </a:r>
            <a:endParaRPr lang="it-IT" dirty="0"/>
          </a:p>
          <a:p>
            <a:pPr lvl="1"/>
            <a:r>
              <a:rPr lang="it-IT" dirty="0" err="1"/>
              <a:t>Observability</a:t>
            </a:r>
            <a:endParaRPr lang="it-IT" dirty="0"/>
          </a:p>
          <a:p>
            <a:pPr lvl="1"/>
            <a:r>
              <a:rPr lang="it-IT" dirty="0" err="1"/>
              <a:t>Properties</a:t>
            </a:r>
            <a:r>
              <a:rPr lang="it-IT" dirty="0"/>
              <a:t> of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RM </a:t>
            </a:r>
            <a:r>
              <a:rPr lang="it-IT" dirty="0" err="1"/>
              <a:t>construction</a:t>
            </a:r>
            <a:endParaRPr lang="it-IT" dirty="0"/>
          </a:p>
          <a:p>
            <a:pPr marL="5715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C41488-642E-456C-8F82-3C6B04601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26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B1C7C29E-77ED-4B77-9F1A-FE0F110D8211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3830A9-F70F-4A29-840F-822A17673AE4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2094454" y="105718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558617" y="270990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630291" y="270990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948583" y="156403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630289" y="127569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2094453" y="291556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2131578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651087" y="125479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33" y="285719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97" y="285719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>
                    <a:solidFill>
                      <a:srgbClr val="000000"/>
                    </a:solidFill>
                  </a:rPr>
                  <a:t>P</a:t>
                </a:r>
                <a:r>
                  <a:rPr lang="it-IT" sz="28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733622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3335666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34" y="1180294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51" y="1180294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760139" y="1180294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837353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735059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864999" y="1199497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559906" y="1489184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642697" y="2461309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690887" y="3275111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42318" y="1526814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731370" y="2461309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362087" y="1520940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760139" y="322334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1627" y="1552696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9138709" y="1991124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565790" y="1552696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10253134" y="2198022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154206" y="1595647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958C87-5E17-4DD7-8292-5C91738D9510}"/>
              </a:ext>
            </a:extLst>
          </p:cNvPr>
          <p:cNvSpPr txBox="1"/>
          <p:nvPr/>
        </p:nvSpPr>
        <p:spPr>
          <a:xfrm>
            <a:off x="1225886" y="4754527"/>
            <a:ext cx="117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00"/>
                </a:solidFill>
              </a:rPr>
              <a:t>Assumptions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only one machine is broken, the robot can only repair it if it’s charged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56B8593E-D3AC-4681-A146-EC7568C8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30" y="1525434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/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/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000" t="-92000" r="-2667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/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/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/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mile 48">
            <a:extLst>
              <a:ext uri="{FF2B5EF4-FFF2-40B4-BE49-F238E27FC236}">
                <a16:creationId xmlns:a16="http://schemas.microsoft.com/office/drawing/2014/main" id="{50769200-68CE-4EA2-BF3E-999EFEDF53C0}"/>
              </a:ext>
            </a:extLst>
          </p:cNvPr>
          <p:cNvSpPr/>
          <p:nvPr/>
        </p:nvSpPr>
        <p:spPr>
          <a:xfrm>
            <a:off x="3679076" y="3295495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50" name="Saetta 49">
            <a:extLst>
              <a:ext uri="{FF2B5EF4-FFF2-40B4-BE49-F238E27FC236}">
                <a16:creationId xmlns:a16="http://schemas.microsoft.com/office/drawing/2014/main" id="{5D278631-BD69-42DE-9C80-D3672F02C330}"/>
              </a:ext>
            </a:extLst>
          </p:cNvPr>
          <p:cNvSpPr/>
          <p:nvPr/>
        </p:nvSpPr>
        <p:spPr>
          <a:xfrm>
            <a:off x="3218715" y="3255031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/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 53">
            <a:extLst>
              <a:ext uri="{FF2B5EF4-FFF2-40B4-BE49-F238E27FC236}">
                <a16:creationId xmlns:a16="http://schemas.microsoft.com/office/drawing/2014/main" id="{2372584D-E298-4B9E-A18E-24BF6916A0BF}"/>
              </a:ext>
            </a:extLst>
          </p:cNvPr>
          <p:cNvSpPr/>
          <p:nvPr/>
        </p:nvSpPr>
        <p:spPr>
          <a:xfrm>
            <a:off x="3827328" y="277329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/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mile 57">
            <a:extLst>
              <a:ext uri="{FF2B5EF4-FFF2-40B4-BE49-F238E27FC236}">
                <a16:creationId xmlns:a16="http://schemas.microsoft.com/office/drawing/2014/main" id="{1C8F3FF3-31F0-4776-9621-BDFF879B2120}"/>
              </a:ext>
            </a:extLst>
          </p:cNvPr>
          <p:cNvSpPr/>
          <p:nvPr/>
        </p:nvSpPr>
        <p:spPr>
          <a:xfrm>
            <a:off x="1608882" y="274530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/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magine 5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7C16F30-65E9-489B-AF49-CD1558D92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56" y="165347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/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Immagine 6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D10E9CC-5502-461C-A9B5-5BC11F0CE2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1" y="1994290"/>
            <a:ext cx="407275" cy="310378"/>
          </a:xfrm>
          <a:prstGeom prst="rect">
            <a:avLst/>
          </a:prstGeom>
        </p:spPr>
      </p:pic>
      <p:sp>
        <p:nvSpPr>
          <p:cNvPr id="63" name="Smile 62">
            <a:extLst>
              <a:ext uri="{FF2B5EF4-FFF2-40B4-BE49-F238E27FC236}">
                <a16:creationId xmlns:a16="http://schemas.microsoft.com/office/drawing/2014/main" id="{E3CE2250-59DB-4C9A-9F77-63223481B078}"/>
              </a:ext>
            </a:extLst>
          </p:cNvPr>
          <p:cNvSpPr/>
          <p:nvPr/>
        </p:nvSpPr>
        <p:spPr>
          <a:xfrm>
            <a:off x="4116286" y="202538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/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Immagine 6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938300B-C07A-4BA5-A422-D4940E28D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7" y="3592752"/>
            <a:ext cx="407275" cy="310378"/>
          </a:xfrm>
          <a:prstGeom prst="rect">
            <a:avLst/>
          </a:prstGeom>
        </p:spPr>
      </p:pic>
      <p:sp>
        <p:nvSpPr>
          <p:cNvPr id="66" name="Smile 65">
            <a:extLst>
              <a:ext uri="{FF2B5EF4-FFF2-40B4-BE49-F238E27FC236}">
                <a16:creationId xmlns:a16="http://schemas.microsoft.com/office/drawing/2014/main" id="{D19F59D6-B7D0-42E2-BE4E-615524DAC471}"/>
              </a:ext>
            </a:extLst>
          </p:cNvPr>
          <p:cNvSpPr/>
          <p:nvPr/>
        </p:nvSpPr>
        <p:spPr>
          <a:xfrm>
            <a:off x="5139752" y="362384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/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Immagine 6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3A84A16-B167-4B6F-B733-2AB3F790F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5" y="198913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/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magine 6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6EC0E9E-4190-435C-BBAB-30DD36742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85" y="1619195"/>
            <a:ext cx="407275" cy="310378"/>
          </a:xfrm>
          <a:prstGeom prst="rect">
            <a:avLst/>
          </a:prstGeom>
        </p:spPr>
      </p:pic>
      <p:sp>
        <p:nvSpPr>
          <p:cNvPr id="71" name="Smile 70">
            <a:extLst>
              <a:ext uri="{FF2B5EF4-FFF2-40B4-BE49-F238E27FC236}">
                <a16:creationId xmlns:a16="http://schemas.microsoft.com/office/drawing/2014/main" id="{91485645-66AE-473E-B690-5DFDF08C72F1}"/>
              </a:ext>
            </a:extLst>
          </p:cNvPr>
          <p:cNvSpPr/>
          <p:nvPr/>
        </p:nvSpPr>
        <p:spPr>
          <a:xfrm>
            <a:off x="1938218" y="20223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/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mile 72">
            <a:extLst>
              <a:ext uri="{FF2B5EF4-FFF2-40B4-BE49-F238E27FC236}">
                <a16:creationId xmlns:a16="http://schemas.microsoft.com/office/drawing/2014/main" id="{3F6D5D75-8B92-45EC-9B20-8AECFB5412D7}"/>
              </a:ext>
            </a:extLst>
          </p:cNvPr>
          <p:cNvSpPr/>
          <p:nvPr/>
        </p:nvSpPr>
        <p:spPr>
          <a:xfrm>
            <a:off x="907649" y="361218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74" name="Immagine 7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B9484CE2-C92C-46CB-9E54-EC48CA6B9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6" y="3580091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/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Each RM starts in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initial</a:t>
                </a:r>
                <a:r>
                  <a:rPr lang="it-IT" dirty="0">
                    <a:solidFill>
                      <a:srgbClr val="000000"/>
                    </a:solidFill>
                  </a:rPr>
                  <a:t> state u0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Edge label </a:t>
                </a:r>
                <a:r>
                  <a:rPr lang="it-IT" dirty="0" err="1">
                    <a:solidFill>
                      <a:srgbClr val="000000"/>
                    </a:solidFill>
                  </a:rPr>
                  <a:t>provides</a:t>
                </a:r>
                <a:r>
                  <a:rPr lang="it-IT" dirty="0">
                    <a:solidFill>
                      <a:srgbClr val="000000"/>
                    </a:solidFill>
                  </a:rPr>
                  <a:t> a visual </a:t>
                </a:r>
                <a:r>
                  <a:rPr lang="it-IT" dirty="0" err="1">
                    <a:solidFill>
                      <a:srgbClr val="000000"/>
                    </a:solidFill>
                  </a:rPr>
                  <a:t>representation</a:t>
                </a:r>
                <a:r>
                  <a:rPr lang="it-IT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</a:rPr>
                  <a:t>Multiple labels separated by a semicolon used to describe different conditions for transitioning between the RM states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</a:rPr>
                  <a:t>The label “otherwise” on an edge means that that transition will be made if none of the other transitions from </a:t>
                </a:r>
                <a:r>
                  <a:rPr lang="en-GB" i="1" dirty="0">
                    <a:solidFill>
                      <a:srgbClr val="000000"/>
                    </a:solidFill>
                  </a:rPr>
                  <a:t>u</a:t>
                </a:r>
                <a:r>
                  <a:rPr lang="en-GB" dirty="0">
                    <a:solidFill>
                      <a:srgbClr val="000000"/>
                    </a:solidFill>
                  </a:rPr>
                  <a:t> can be taken</a:t>
                </a:r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blipFill>
                <a:blip r:embed="rId18"/>
                <a:stretch>
                  <a:fillRect l="-672" t="-891" r="-1008" b="-1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7" grpId="0"/>
      <p:bldP spid="49" grpId="0" animBg="1"/>
      <p:bldP spid="50" grpId="0" animBg="1"/>
      <p:bldP spid="53" grpId="0"/>
      <p:bldP spid="54" grpId="0" animBg="1"/>
      <p:bldP spid="57" grpId="0"/>
      <p:bldP spid="58" grpId="0" animBg="1"/>
      <p:bldP spid="59" grpId="0"/>
      <p:bldP spid="61" grpId="0"/>
      <p:bldP spid="63" grpId="0" animBg="1"/>
      <p:bldP spid="64" grpId="0"/>
      <p:bldP spid="66" grpId="0" animBg="1"/>
      <p:bldP spid="67" grpId="0"/>
      <p:bldP spid="69" grpId="0"/>
      <p:bldP spid="71" grpId="0" animBg="1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1891</Words>
  <Application>Microsoft Office PowerPoint</Application>
  <PresentationFormat>Widescreen</PresentationFormat>
  <Paragraphs>399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Mario Vetrini</cp:lastModifiedBy>
  <cp:revision>102</cp:revision>
  <dcterms:created xsi:type="dcterms:W3CDTF">2020-05-06T09:43:53Z</dcterms:created>
  <dcterms:modified xsi:type="dcterms:W3CDTF">2020-05-25T11:51:53Z</dcterms:modified>
</cp:coreProperties>
</file>