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67"/>
  </p:notesMasterIdLst>
  <p:sldIdLst>
    <p:sldId id="256" r:id="rId3"/>
    <p:sldId id="257" r:id="rId4"/>
    <p:sldId id="258" r:id="rId5"/>
    <p:sldId id="259" r:id="rId6"/>
    <p:sldId id="292" r:id="rId7"/>
    <p:sldId id="293" r:id="rId8"/>
    <p:sldId id="312" r:id="rId9"/>
    <p:sldId id="314" r:id="rId10"/>
    <p:sldId id="261" r:id="rId11"/>
    <p:sldId id="313" r:id="rId12"/>
    <p:sldId id="309" r:id="rId13"/>
    <p:sldId id="310" r:id="rId14"/>
    <p:sldId id="311" r:id="rId15"/>
    <p:sldId id="265" r:id="rId16"/>
    <p:sldId id="266" r:id="rId17"/>
    <p:sldId id="267" r:id="rId18"/>
    <p:sldId id="268" r:id="rId19"/>
    <p:sldId id="323" r:id="rId20"/>
    <p:sldId id="324" r:id="rId21"/>
    <p:sldId id="325" r:id="rId22"/>
    <p:sldId id="326" r:id="rId23"/>
    <p:sldId id="327" r:id="rId24"/>
    <p:sldId id="328" r:id="rId25"/>
    <p:sldId id="302" r:id="rId26"/>
    <p:sldId id="269" r:id="rId27"/>
    <p:sldId id="299" r:id="rId28"/>
    <p:sldId id="297" r:id="rId29"/>
    <p:sldId id="298" r:id="rId30"/>
    <p:sldId id="291" r:id="rId31"/>
    <p:sldId id="318" r:id="rId32"/>
    <p:sldId id="304" r:id="rId33"/>
    <p:sldId id="281" r:id="rId34"/>
    <p:sldId id="329" r:id="rId35"/>
    <p:sldId id="319" r:id="rId36"/>
    <p:sldId id="306" r:id="rId37"/>
    <p:sldId id="283" r:id="rId38"/>
    <p:sldId id="270" r:id="rId39"/>
    <p:sldId id="271" r:id="rId40"/>
    <p:sldId id="294" r:id="rId41"/>
    <p:sldId id="295" r:id="rId42"/>
    <p:sldId id="320" r:id="rId43"/>
    <p:sldId id="307" r:id="rId44"/>
    <p:sldId id="284" r:id="rId45"/>
    <p:sldId id="272" r:id="rId46"/>
    <p:sldId id="330" r:id="rId47"/>
    <p:sldId id="331" r:id="rId48"/>
    <p:sldId id="273" r:id="rId49"/>
    <p:sldId id="274" r:id="rId50"/>
    <p:sldId id="288" r:id="rId51"/>
    <p:sldId id="296" r:id="rId52"/>
    <p:sldId id="287" r:id="rId53"/>
    <p:sldId id="308" r:id="rId54"/>
    <p:sldId id="285" r:id="rId55"/>
    <p:sldId id="316" r:id="rId56"/>
    <p:sldId id="321" r:id="rId57"/>
    <p:sldId id="322" r:id="rId58"/>
    <p:sldId id="275" r:id="rId59"/>
    <p:sldId id="264" r:id="rId60"/>
    <p:sldId id="276" r:id="rId61"/>
    <p:sldId id="277" r:id="rId62"/>
    <p:sldId id="282" r:id="rId63"/>
    <p:sldId id="286" r:id="rId64"/>
    <p:sldId id="278" r:id="rId65"/>
    <p:sldId id="279" r:id="rId6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10" d="100"/>
          <a:sy n="110" d="100"/>
        </p:scale>
        <p:origin x="-336" y="-9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C7825-46F6-42E5-AA0C-8FA226125CD6}" type="datetimeFigureOut">
              <a:rPr lang="de-DE" smtClean="0"/>
              <a:t>30.05.2014</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4FB671-EF78-4D1F-BB53-DCC1BE1EA1DA}" type="slidenum">
              <a:rPr lang="de-DE" smtClean="0"/>
              <a:t>‹Nr.›</a:t>
            </a:fld>
            <a:endParaRPr lang="de-DE"/>
          </a:p>
        </p:txBody>
      </p:sp>
    </p:spTree>
    <p:extLst>
      <p:ext uri="{BB962C8B-B14F-4D97-AF65-F5344CB8AC3E}">
        <p14:creationId xmlns:p14="http://schemas.microsoft.com/office/powerpoint/2010/main" val="30618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57276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5/30/2014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11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66380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04FB671-EF78-4D1F-BB53-DCC1BE1EA1DA}" type="slidenum">
              <a:rPr lang="de-DE" smtClean="0"/>
              <a:t>15</a:t>
            </a:fld>
            <a:endParaRPr lang="de-DE"/>
          </a:p>
        </p:txBody>
      </p:sp>
    </p:spTree>
    <p:extLst>
      <p:ext uri="{BB962C8B-B14F-4D97-AF65-F5344CB8AC3E}">
        <p14:creationId xmlns:p14="http://schemas.microsoft.com/office/powerpoint/2010/main" val="346671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idx="10"/>
          </p:nvPr>
        </p:nvSpPr>
        <p:spPr/>
        <p:txBody>
          <a:bodyPr/>
          <a:lstStyle/>
          <a:p>
            <a:r>
              <a:rPr lang="en-US" smtClean="0"/>
              <a:t>TechEd 2013</a:t>
            </a:r>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DFDA5C7-BBAE-481E-8BF7-731156A2E2C1}" type="datetime8">
              <a:rPr lang="en-US" smtClean="0"/>
              <a:t>5/30/2014 12:50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2891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2663801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2663801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AFB65307-F325-4886-864A-056DC91B9BDE}" type="datetime8">
              <a:rPr lang="en-US" smtClean="0"/>
              <a:t>5/30/2014 12:50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39611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Rechteck 4"/>
          <p:cNvSpPr/>
          <p:nvPr userDrawn="1"/>
        </p:nvSpPr>
        <p:spPr bwMode="auto">
          <a:xfrm>
            <a:off x="1015857" y="1514475"/>
            <a:ext cx="4987116" cy="21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2" name="Rechteck 21"/>
          <p:cNvSpPr/>
          <p:nvPr userDrawn="1"/>
        </p:nvSpPr>
        <p:spPr bwMode="auto">
          <a:xfrm>
            <a:off x="1015857" y="3856978"/>
            <a:ext cx="4987116" cy="2160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3" name="Rechteck 22"/>
          <p:cNvSpPr/>
          <p:nvPr userDrawn="1"/>
        </p:nvSpPr>
        <p:spPr bwMode="auto">
          <a:xfrm>
            <a:off x="6185710" y="3856978"/>
            <a:ext cx="4987116" cy="221326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45" name="Bottom Mask"/>
          <p:cNvSpPr/>
          <p:nvPr userDrawn="1"/>
        </p:nvSpPr>
        <p:spPr bwMode="auto">
          <a:xfrm>
            <a:off x="-1" y="6016978"/>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0" y="1514476"/>
            <a:ext cx="1022074" cy="450250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514476"/>
            <a:ext cx="1016000" cy="450250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1182042" y="1691659"/>
            <a:ext cx="4638053" cy="1828780"/>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156706" y="4069073"/>
            <a:ext cx="4663389" cy="599652"/>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tx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grpSp>
        <p:nvGrpSpPr>
          <p:cNvPr id="30" name="Gruppieren 29"/>
          <p:cNvGrpSpPr/>
          <p:nvPr userDrawn="1"/>
        </p:nvGrpSpPr>
        <p:grpSpPr>
          <a:xfrm>
            <a:off x="6258497" y="3806531"/>
            <a:ext cx="1687268" cy="2028792"/>
            <a:chOff x="1321849" y="3421814"/>
            <a:chExt cx="1807113" cy="2126499"/>
          </a:xfrm>
        </p:grpSpPr>
        <p:sp>
          <p:nvSpPr>
            <p:cNvPr id="31" name="Abgerundetes Rechteck 30"/>
            <p:cNvSpPr/>
            <p:nvPr userDrawn="1"/>
          </p:nvSpPr>
          <p:spPr bwMode="auto">
            <a:xfrm>
              <a:off x="2219325" y="5243513"/>
              <a:ext cx="909637" cy="304800"/>
            </a:xfrm>
            <a:prstGeom prst="roundRect">
              <a:avLst>
                <a:gd name="adj" fmla="val 50000"/>
              </a:avLst>
            </a:prstGeom>
            <a:noFill/>
            <a:ln w="2540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32" name="Abgerundetes Rechteck 31"/>
            <p:cNvSpPr/>
            <p:nvPr userDrawn="1"/>
          </p:nvSpPr>
          <p:spPr bwMode="auto">
            <a:xfrm rot="19386806">
              <a:off x="1321849" y="4856929"/>
              <a:ext cx="1786004" cy="266629"/>
            </a:xfrm>
            <a:prstGeom prst="roundRect">
              <a:avLst>
                <a:gd name="adj" fmla="val 50000"/>
              </a:avLst>
            </a:prstGeom>
            <a:noFill/>
            <a:ln w="2540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33" name="Abgerundetes Rechteck 32"/>
            <p:cNvSpPr/>
            <p:nvPr userDrawn="1"/>
          </p:nvSpPr>
          <p:spPr bwMode="auto">
            <a:xfrm rot="2773542">
              <a:off x="1726635" y="3966259"/>
              <a:ext cx="1355519" cy="266629"/>
            </a:xfrm>
            <a:prstGeom prst="roundRect">
              <a:avLst>
                <a:gd name="adj" fmla="val 50000"/>
              </a:avLst>
            </a:prstGeom>
            <a:noFill/>
            <a:ln w="2540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34" name="Rectangle 17"/>
            <p:cNvSpPr/>
            <p:nvPr userDrawn="1"/>
          </p:nvSpPr>
          <p:spPr bwMode="auto">
            <a:xfrm rot="19097001">
              <a:off x="2684027" y="4490397"/>
              <a:ext cx="64947" cy="2259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5" name="Rectangle 17"/>
            <p:cNvSpPr/>
            <p:nvPr userDrawn="1"/>
          </p:nvSpPr>
          <p:spPr bwMode="auto">
            <a:xfrm rot="13755887">
              <a:off x="2691001" y="4340837"/>
              <a:ext cx="118481" cy="24528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Abgerundetes Rechteck 35"/>
            <p:cNvSpPr/>
            <p:nvPr userDrawn="1"/>
          </p:nvSpPr>
          <p:spPr bwMode="auto">
            <a:xfrm rot="2773542">
              <a:off x="2643084" y="4387802"/>
              <a:ext cx="281792" cy="244408"/>
            </a:xfrm>
            <a:prstGeom prst="roundRect">
              <a:avLst>
                <a:gd name="adj" fmla="val 50000"/>
              </a:avLst>
            </a:prstGeom>
            <a:solidFill>
              <a:schemeClr val="accent1"/>
            </a:solidFill>
            <a:ln w="25400">
              <a:solidFill>
                <a:schemeClr val="accent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grpSp>
      <p:sp>
        <p:nvSpPr>
          <p:cNvPr id="9" name="Textfeld 8"/>
          <p:cNvSpPr txBox="1"/>
          <p:nvPr userDrawn="1"/>
        </p:nvSpPr>
        <p:spPr>
          <a:xfrm>
            <a:off x="8286521" y="4776358"/>
            <a:ext cx="2834609" cy="1292662"/>
          </a:xfrm>
          <a:prstGeom prst="rect">
            <a:avLst/>
          </a:prstGeom>
          <a:noFill/>
        </p:spPr>
        <p:txBody>
          <a:bodyPr wrap="square" lIns="91440" tIns="91440" rIns="91440" bIns="91440" rtlCol="0">
            <a:spAutoFit/>
          </a:bodyPr>
          <a:lstStyle/>
          <a:p>
            <a:pPr>
              <a:lnSpc>
                <a:spcPct val="90000"/>
              </a:lnSpc>
              <a:spcBef>
                <a:spcPct val="20000"/>
              </a:spcBef>
              <a:buSzPct val="90000"/>
            </a:pPr>
            <a:r>
              <a:rPr lang="de-DE" sz="4000" b="1" dirty="0" smtClean="0">
                <a:solidFill>
                  <a:schemeClr val="tx1">
                    <a:alpha val="99000"/>
                  </a:schemeClr>
                </a:solidFill>
              </a:rPr>
              <a:t>Windows</a:t>
            </a:r>
            <a:br>
              <a:rPr lang="de-DE" sz="4000" b="1" dirty="0" smtClean="0">
                <a:solidFill>
                  <a:schemeClr val="tx1">
                    <a:alpha val="99000"/>
                  </a:schemeClr>
                </a:solidFill>
              </a:rPr>
            </a:br>
            <a:r>
              <a:rPr lang="de-DE" sz="4000" b="1" dirty="0" smtClean="0">
                <a:solidFill>
                  <a:schemeClr val="tx1">
                    <a:alpha val="99000"/>
                  </a:schemeClr>
                </a:solidFill>
              </a:rPr>
              <a:t>PowerShell</a:t>
            </a:r>
          </a:p>
        </p:txBody>
      </p:sp>
      <p:grpSp>
        <p:nvGrpSpPr>
          <p:cNvPr id="14" name="Gruppieren 13"/>
          <p:cNvGrpSpPr/>
          <p:nvPr userDrawn="1"/>
        </p:nvGrpSpPr>
        <p:grpSpPr>
          <a:xfrm>
            <a:off x="1156706" y="4993948"/>
            <a:ext cx="841374" cy="841375"/>
            <a:chOff x="2711169" y="4415731"/>
            <a:chExt cx="841375" cy="841375"/>
          </a:xfrm>
        </p:grpSpPr>
        <p:sp>
          <p:nvSpPr>
            <p:cNvPr id="10" name="Rechteck 9"/>
            <p:cNvSpPr/>
            <p:nvPr userDrawn="1"/>
          </p:nvSpPr>
          <p:spPr bwMode="auto">
            <a:xfrm>
              <a:off x="2711169" y="4415731"/>
              <a:ext cx="841375" cy="841375"/>
            </a:xfrm>
            <a:prstGeom prst="rect">
              <a:avLst/>
            </a:prstGeom>
            <a:no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cxnSp>
          <p:nvCxnSpPr>
            <p:cNvPr id="12" name="Gerade Verbindung mit Pfeil 11"/>
            <p:cNvCxnSpPr/>
            <p:nvPr userDrawn="1"/>
          </p:nvCxnSpPr>
          <p:spPr>
            <a:xfrm flipV="1">
              <a:off x="2914000" y="4633587"/>
              <a:ext cx="394395" cy="401907"/>
            </a:xfrm>
            <a:prstGeom prst="straightConnector1">
              <a:avLst/>
            </a:prstGeom>
            <a:ln w="508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userDrawn="1"/>
        </p:nvPicPr>
        <p:blipFill>
          <a:blip r:embed="rId3">
            <a:clrChange>
              <a:clrFrom>
                <a:srgbClr val="16499A"/>
              </a:clrFrom>
              <a:clrTo>
                <a:srgbClr val="16499A">
                  <a:alpha val="0"/>
                </a:srgbClr>
              </a:clrTo>
            </a:clrChange>
            <a:extLst>
              <a:ext uri="{28A0092B-C50C-407E-A947-70E740481C1C}">
                <a14:useLocalDpi xmlns:a14="http://schemas.microsoft.com/office/drawing/2010/main" val="0"/>
              </a:ext>
            </a:extLst>
          </a:blip>
          <a:srcRect/>
          <a:stretch>
            <a:fillRect/>
          </a:stretch>
        </p:blipFill>
        <p:spPr bwMode="auto">
          <a:xfrm>
            <a:off x="6149947" y="1488935"/>
            <a:ext cx="5057522" cy="220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de Ras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6" name="Text Placeholder 5"/>
          <p:cNvSpPr>
            <a:spLocks noGrp="1"/>
          </p:cNvSpPr>
          <p:nvPr>
            <p:ph type="body" sz="quarter" idx="10"/>
          </p:nvPr>
        </p:nvSpPr>
        <p:spPr>
          <a:xfrm>
            <a:off x="519114" y="1032699"/>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15903730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032699"/>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Code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useBgFill="1">
        <p:nvSpPr>
          <p:cNvPr id="9" name="Left Mask"/>
          <p:cNvSpPr/>
          <p:nvPr userDrawn="1"/>
        </p:nvSpPr>
        <p:spPr bwMode="auto">
          <a:xfrm>
            <a:off x="0" y="1514475"/>
            <a:ext cx="1015858" cy="449579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Textfeld 27"/>
          <p:cNvSpPr txBox="1"/>
          <p:nvPr userDrawn="1"/>
        </p:nvSpPr>
        <p:spPr>
          <a:xfrm>
            <a:off x="4039561" y="6080731"/>
            <a:ext cx="4706582" cy="433965"/>
          </a:xfrm>
          <a:prstGeom prst="rect">
            <a:avLst/>
          </a:prstGeom>
          <a:noFill/>
        </p:spPr>
        <p:txBody>
          <a:bodyPr wrap="square" lIns="91440" tIns="91440" rIns="91440" bIns="91440" rtlCol="0">
            <a:spAutoFit/>
          </a:bodyPr>
          <a:lstStyle/>
          <a:p>
            <a:pPr marL="0" marR="0" lvl="4" indent="0" algn="l" defTabSz="914363" rtl="0" eaLnBrk="1" fontAlgn="auto" latinLnBrk="0" hangingPunct="1">
              <a:lnSpc>
                <a:spcPct val="90000"/>
              </a:lnSpc>
              <a:spcBef>
                <a:spcPct val="20000"/>
              </a:spcBef>
              <a:spcAft>
                <a:spcPts val="0"/>
              </a:spcAft>
              <a:buClrTx/>
              <a:buSzPct val="90000"/>
              <a:buFontTx/>
              <a:buNone/>
              <a:tabLst/>
              <a:defRPr/>
            </a:pPr>
            <a:r>
              <a:rPr lang="en-US" noProof="1" smtClean="0"/>
              <a:t>Peter Kriegel http://www.Admin-Source.de</a:t>
            </a:r>
          </a:p>
        </p:txBody>
      </p:sp>
      <p:sp>
        <p:nvSpPr>
          <p:cNvPr id="17" name="Rechteck 16"/>
          <p:cNvSpPr/>
          <p:nvPr userDrawn="1"/>
        </p:nvSpPr>
        <p:spPr bwMode="auto">
          <a:xfrm>
            <a:off x="1015857" y="1514475"/>
            <a:ext cx="4987116" cy="21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0" name="Rechteck 19"/>
          <p:cNvSpPr/>
          <p:nvPr userDrawn="1"/>
        </p:nvSpPr>
        <p:spPr bwMode="auto">
          <a:xfrm>
            <a:off x="1015857" y="3856978"/>
            <a:ext cx="4987116" cy="2160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echteck 20"/>
          <p:cNvSpPr/>
          <p:nvPr userDrawn="1"/>
        </p:nvSpPr>
        <p:spPr bwMode="auto">
          <a:xfrm>
            <a:off x="6185710" y="3856979"/>
            <a:ext cx="4987116" cy="2160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2" name="Rechteck 21"/>
          <p:cNvSpPr/>
          <p:nvPr userDrawn="1"/>
        </p:nvSpPr>
        <p:spPr bwMode="auto">
          <a:xfrm>
            <a:off x="6185709" y="1514475"/>
            <a:ext cx="4987116" cy="2160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grpSp>
        <p:nvGrpSpPr>
          <p:cNvPr id="35" name="Gruppieren 34"/>
          <p:cNvGrpSpPr/>
          <p:nvPr userDrawn="1"/>
        </p:nvGrpSpPr>
        <p:grpSpPr>
          <a:xfrm>
            <a:off x="1156706" y="4993948"/>
            <a:ext cx="841374" cy="841375"/>
            <a:chOff x="2711169" y="4415731"/>
            <a:chExt cx="841375" cy="841375"/>
          </a:xfrm>
        </p:grpSpPr>
        <p:sp>
          <p:nvSpPr>
            <p:cNvPr id="36" name="Rechteck 35"/>
            <p:cNvSpPr/>
            <p:nvPr userDrawn="1"/>
          </p:nvSpPr>
          <p:spPr bwMode="auto">
            <a:xfrm>
              <a:off x="2711169" y="4415731"/>
              <a:ext cx="841375" cy="841375"/>
            </a:xfrm>
            <a:prstGeom prst="rect">
              <a:avLst/>
            </a:prstGeom>
            <a:no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cxnSp>
          <p:nvCxnSpPr>
            <p:cNvPr id="37" name="Gerade Verbindung mit Pfeil 36"/>
            <p:cNvCxnSpPr/>
            <p:nvPr userDrawn="1"/>
          </p:nvCxnSpPr>
          <p:spPr>
            <a:xfrm flipV="1">
              <a:off x="2914000" y="4633587"/>
              <a:ext cx="394395" cy="401907"/>
            </a:xfrm>
            <a:prstGeom prst="straightConnector1">
              <a:avLst/>
            </a:prstGeom>
            <a:ln w="508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18" name="Light bulb Icon"/>
          <p:cNvSpPr>
            <a:spLocks noEditPoints="1"/>
          </p:cNvSpPr>
          <p:nvPr/>
        </p:nvSpPr>
        <p:spPr bwMode="auto">
          <a:xfrm>
            <a:off x="9982844" y="1695950"/>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Text Placeholder 6"/>
          <p:cNvSpPr>
            <a:spLocks noGrp="1"/>
          </p:cNvSpPr>
          <p:nvPr>
            <p:ph type="body" sz="quarter" idx="10" hasCustomPrompt="1"/>
          </p:nvPr>
        </p:nvSpPr>
        <p:spPr>
          <a:xfrm>
            <a:off x="6387399" y="1691659"/>
            <a:ext cx="4603557" cy="1828780"/>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25" name="Title 1"/>
          <p:cNvSpPr>
            <a:spLocks noGrp="1"/>
          </p:cNvSpPr>
          <p:nvPr>
            <p:ph type="ctrTitle"/>
          </p:nvPr>
        </p:nvSpPr>
        <p:spPr>
          <a:xfrm>
            <a:off x="1182042" y="1691659"/>
            <a:ext cx="4638053" cy="1828780"/>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
        <p:nvSpPr>
          <p:cNvPr id="26" name="Subtitle 2"/>
          <p:cNvSpPr>
            <a:spLocks noGrp="1"/>
          </p:cNvSpPr>
          <p:nvPr>
            <p:ph type="subTitle" idx="1"/>
          </p:nvPr>
        </p:nvSpPr>
        <p:spPr>
          <a:xfrm>
            <a:off x="1156706" y="4069073"/>
            <a:ext cx="4663389" cy="599652"/>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tx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27" name="Textfeld 26"/>
          <p:cNvSpPr txBox="1"/>
          <p:nvPr userDrawn="1"/>
        </p:nvSpPr>
        <p:spPr>
          <a:xfrm>
            <a:off x="8286521" y="4776358"/>
            <a:ext cx="2834609" cy="1292662"/>
          </a:xfrm>
          <a:prstGeom prst="rect">
            <a:avLst/>
          </a:prstGeom>
          <a:noFill/>
        </p:spPr>
        <p:txBody>
          <a:bodyPr wrap="square" lIns="91440" tIns="91440" rIns="91440" bIns="91440" rtlCol="0">
            <a:spAutoFit/>
          </a:bodyPr>
          <a:lstStyle/>
          <a:p>
            <a:pPr>
              <a:lnSpc>
                <a:spcPct val="90000"/>
              </a:lnSpc>
              <a:spcBef>
                <a:spcPct val="20000"/>
              </a:spcBef>
              <a:buSzPct val="90000"/>
            </a:pPr>
            <a:r>
              <a:rPr lang="de-DE" sz="4000" b="1" dirty="0" smtClean="0">
                <a:solidFill>
                  <a:schemeClr val="tx1">
                    <a:alpha val="99000"/>
                  </a:schemeClr>
                </a:solidFill>
              </a:rPr>
              <a:t>Windows</a:t>
            </a:r>
            <a:br>
              <a:rPr lang="de-DE" sz="4000" b="1" dirty="0" smtClean="0">
                <a:solidFill>
                  <a:schemeClr val="tx1">
                    <a:alpha val="99000"/>
                  </a:schemeClr>
                </a:solidFill>
              </a:rPr>
            </a:br>
            <a:r>
              <a:rPr lang="de-DE" sz="4000" b="1" dirty="0" smtClean="0">
                <a:solidFill>
                  <a:schemeClr val="tx1">
                    <a:alpha val="99000"/>
                  </a:schemeClr>
                </a:solidFill>
              </a:rPr>
              <a:t>PowerShell</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useBgFill="1">
        <p:nvSpPr>
          <p:cNvPr id="9" name="Left Mask"/>
          <p:cNvSpPr/>
          <p:nvPr userDrawn="1"/>
        </p:nvSpPr>
        <p:spPr bwMode="auto">
          <a:xfrm>
            <a:off x="0" y="1514475"/>
            <a:ext cx="1015858" cy="450250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Textfeld 27"/>
          <p:cNvSpPr txBox="1"/>
          <p:nvPr userDrawn="1"/>
        </p:nvSpPr>
        <p:spPr>
          <a:xfrm>
            <a:off x="4039561" y="6080731"/>
            <a:ext cx="4706582" cy="433965"/>
          </a:xfrm>
          <a:prstGeom prst="rect">
            <a:avLst/>
          </a:prstGeom>
          <a:noFill/>
        </p:spPr>
        <p:txBody>
          <a:bodyPr wrap="square" lIns="91440" tIns="91440" rIns="91440" bIns="91440" rtlCol="0">
            <a:spAutoFit/>
          </a:bodyPr>
          <a:lstStyle/>
          <a:p>
            <a:pPr marL="0" marR="0" lvl="4" indent="0" algn="l" defTabSz="914363" rtl="0" eaLnBrk="1" fontAlgn="auto" latinLnBrk="0" hangingPunct="1">
              <a:lnSpc>
                <a:spcPct val="90000"/>
              </a:lnSpc>
              <a:spcBef>
                <a:spcPct val="20000"/>
              </a:spcBef>
              <a:spcAft>
                <a:spcPts val="0"/>
              </a:spcAft>
              <a:buClrTx/>
              <a:buSzPct val="90000"/>
              <a:buFontTx/>
              <a:buNone/>
              <a:tabLst/>
              <a:defRPr/>
            </a:pPr>
            <a:r>
              <a:rPr lang="en-US" noProof="1" smtClean="0"/>
              <a:t>Peter Kriegel http://www.Admin-Source.de</a:t>
            </a:r>
          </a:p>
        </p:txBody>
      </p:sp>
      <p:sp>
        <p:nvSpPr>
          <p:cNvPr id="17" name="Rechteck 16"/>
          <p:cNvSpPr/>
          <p:nvPr userDrawn="1"/>
        </p:nvSpPr>
        <p:spPr bwMode="auto">
          <a:xfrm>
            <a:off x="1015857" y="1514475"/>
            <a:ext cx="4987116" cy="21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0" name="Rechteck 19"/>
          <p:cNvSpPr/>
          <p:nvPr userDrawn="1"/>
        </p:nvSpPr>
        <p:spPr bwMode="auto">
          <a:xfrm>
            <a:off x="1015857" y="3856978"/>
            <a:ext cx="4987116" cy="2160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echteck 20"/>
          <p:cNvSpPr/>
          <p:nvPr userDrawn="1"/>
        </p:nvSpPr>
        <p:spPr bwMode="auto">
          <a:xfrm>
            <a:off x="6185710" y="3856979"/>
            <a:ext cx="4987116" cy="2160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2" name="Rechteck 21"/>
          <p:cNvSpPr/>
          <p:nvPr userDrawn="1"/>
        </p:nvSpPr>
        <p:spPr bwMode="auto">
          <a:xfrm>
            <a:off x="6185709" y="1514475"/>
            <a:ext cx="4987116" cy="2160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grpSp>
        <p:nvGrpSpPr>
          <p:cNvPr id="35" name="Gruppieren 34"/>
          <p:cNvGrpSpPr/>
          <p:nvPr userDrawn="1"/>
        </p:nvGrpSpPr>
        <p:grpSpPr>
          <a:xfrm>
            <a:off x="1156706" y="4993948"/>
            <a:ext cx="841374" cy="841375"/>
            <a:chOff x="2711169" y="4415731"/>
            <a:chExt cx="841375" cy="841375"/>
          </a:xfrm>
        </p:grpSpPr>
        <p:sp>
          <p:nvSpPr>
            <p:cNvPr id="36" name="Rechteck 35"/>
            <p:cNvSpPr/>
            <p:nvPr userDrawn="1"/>
          </p:nvSpPr>
          <p:spPr bwMode="auto">
            <a:xfrm>
              <a:off x="2711169" y="4415731"/>
              <a:ext cx="841375" cy="841375"/>
            </a:xfrm>
            <a:prstGeom prst="rect">
              <a:avLst/>
            </a:prstGeom>
            <a:no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cxnSp>
          <p:nvCxnSpPr>
            <p:cNvPr id="37" name="Gerade Verbindung mit Pfeil 36"/>
            <p:cNvCxnSpPr/>
            <p:nvPr userDrawn="1"/>
          </p:nvCxnSpPr>
          <p:spPr>
            <a:xfrm flipV="1">
              <a:off x="2914000" y="4633587"/>
              <a:ext cx="394395" cy="401907"/>
            </a:xfrm>
            <a:prstGeom prst="straightConnector1">
              <a:avLst/>
            </a:prstGeom>
            <a:ln w="508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19" name="Text Placeholder 6"/>
          <p:cNvSpPr>
            <a:spLocks noGrp="1"/>
          </p:cNvSpPr>
          <p:nvPr>
            <p:ph type="body" sz="quarter" idx="10" hasCustomPrompt="1"/>
          </p:nvPr>
        </p:nvSpPr>
        <p:spPr>
          <a:xfrm>
            <a:off x="6387399" y="1691659"/>
            <a:ext cx="4603557" cy="1828780"/>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26" name="Title 1"/>
          <p:cNvSpPr>
            <a:spLocks noGrp="1"/>
          </p:cNvSpPr>
          <p:nvPr>
            <p:ph type="ctrTitle"/>
          </p:nvPr>
        </p:nvSpPr>
        <p:spPr>
          <a:xfrm>
            <a:off x="1182042" y="1691659"/>
            <a:ext cx="4638053" cy="1828780"/>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
        <p:nvSpPr>
          <p:cNvPr id="27" name="Subtitle 2"/>
          <p:cNvSpPr>
            <a:spLocks noGrp="1"/>
          </p:cNvSpPr>
          <p:nvPr>
            <p:ph type="subTitle" idx="1"/>
          </p:nvPr>
        </p:nvSpPr>
        <p:spPr>
          <a:xfrm>
            <a:off x="1156706" y="4069073"/>
            <a:ext cx="4663389" cy="599652"/>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tx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29" name="Textfeld 28"/>
          <p:cNvSpPr txBox="1"/>
          <p:nvPr userDrawn="1"/>
        </p:nvSpPr>
        <p:spPr>
          <a:xfrm>
            <a:off x="8286521" y="4776358"/>
            <a:ext cx="2834609" cy="1292662"/>
          </a:xfrm>
          <a:prstGeom prst="rect">
            <a:avLst/>
          </a:prstGeom>
          <a:noFill/>
        </p:spPr>
        <p:txBody>
          <a:bodyPr wrap="square" lIns="91440" tIns="91440" rIns="91440" bIns="91440" rtlCol="0">
            <a:spAutoFit/>
          </a:bodyPr>
          <a:lstStyle/>
          <a:p>
            <a:pPr>
              <a:lnSpc>
                <a:spcPct val="90000"/>
              </a:lnSpc>
              <a:spcBef>
                <a:spcPct val="20000"/>
              </a:spcBef>
              <a:buSzPct val="90000"/>
            </a:pPr>
            <a:r>
              <a:rPr lang="de-DE" sz="4000" b="1" dirty="0" smtClean="0">
                <a:solidFill>
                  <a:schemeClr val="tx1">
                    <a:alpha val="99000"/>
                  </a:schemeClr>
                </a:solidFill>
              </a:rPr>
              <a:t>Windows</a:t>
            </a:r>
            <a:br>
              <a:rPr lang="de-DE" sz="4000" b="1" dirty="0" smtClean="0">
                <a:solidFill>
                  <a:schemeClr val="tx1">
                    <a:alpha val="99000"/>
                  </a:schemeClr>
                </a:solidFill>
              </a:rPr>
            </a:br>
            <a:r>
              <a:rPr lang="de-DE" sz="4000" b="1" dirty="0" smtClean="0">
                <a:solidFill>
                  <a:schemeClr val="tx1">
                    <a:alpha val="99000"/>
                  </a:schemeClr>
                </a:solidFill>
              </a:rPr>
              <a:t>PowerShell</a:t>
            </a:r>
          </a:p>
        </p:txBody>
      </p:sp>
      <p:sp>
        <p:nvSpPr>
          <p:cNvPr id="23" name="Play Icon"/>
          <p:cNvSpPr>
            <a:spLocks noEditPoints="1"/>
          </p:cNvSpPr>
          <p:nvPr userDrawn="1"/>
        </p:nvSpPr>
        <p:spPr bwMode="auto">
          <a:xfrm>
            <a:off x="9190756" y="1702300"/>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041495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ic">
    <p:spTree>
      <p:nvGrpSpPr>
        <p:cNvPr id="1" name=""/>
        <p:cNvGrpSpPr/>
        <p:nvPr/>
      </p:nvGrpSpPr>
      <p:grpSpPr>
        <a:xfrm>
          <a:off x="0" y="0"/>
          <a:ext cx="0" cy="0"/>
          <a:chOff x="0" y="0"/>
          <a:chExt cx="0" cy="0"/>
        </a:xfrm>
      </p:grpSpPr>
      <p:sp useBgFill="1">
        <p:nvSpPr>
          <p:cNvPr id="9" name="Left Mask"/>
          <p:cNvSpPr/>
          <p:nvPr userDrawn="1"/>
        </p:nvSpPr>
        <p:spPr bwMode="auto">
          <a:xfrm>
            <a:off x="0" y="1514475"/>
            <a:ext cx="1015858" cy="449579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Textfeld 27"/>
          <p:cNvSpPr txBox="1"/>
          <p:nvPr userDrawn="1"/>
        </p:nvSpPr>
        <p:spPr>
          <a:xfrm>
            <a:off x="4039561" y="6080731"/>
            <a:ext cx="4706582" cy="433965"/>
          </a:xfrm>
          <a:prstGeom prst="rect">
            <a:avLst/>
          </a:prstGeom>
          <a:noFill/>
        </p:spPr>
        <p:txBody>
          <a:bodyPr wrap="square" lIns="91440" tIns="91440" rIns="91440" bIns="91440" rtlCol="0">
            <a:spAutoFit/>
          </a:bodyPr>
          <a:lstStyle/>
          <a:p>
            <a:pPr marL="0" marR="0" lvl="4" indent="0" algn="l" defTabSz="914363" rtl="0" eaLnBrk="1" fontAlgn="auto" latinLnBrk="0" hangingPunct="1">
              <a:lnSpc>
                <a:spcPct val="90000"/>
              </a:lnSpc>
              <a:spcBef>
                <a:spcPct val="20000"/>
              </a:spcBef>
              <a:spcAft>
                <a:spcPts val="0"/>
              </a:spcAft>
              <a:buClrTx/>
              <a:buSzPct val="90000"/>
              <a:buFontTx/>
              <a:buNone/>
              <a:tabLst/>
              <a:defRPr/>
            </a:pPr>
            <a:r>
              <a:rPr lang="en-US" noProof="1" smtClean="0"/>
              <a:t>Peter Kriegel http://www.Admin-Source.de</a:t>
            </a:r>
          </a:p>
        </p:txBody>
      </p:sp>
      <p:sp>
        <p:nvSpPr>
          <p:cNvPr id="17" name="Rechteck 16"/>
          <p:cNvSpPr/>
          <p:nvPr userDrawn="1"/>
        </p:nvSpPr>
        <p:spPr bwMode="auto">
          <a:xfrm>
            <a:off x="1015857" y="1514475"/>
            <a:ext cx="4987116" cy="21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0" name="Rechteck 19"/>
          <p:cNvSpPr/>
          <p:nvPr userDrawn="1"/>
        </p:nvSpPr>
        <p:spPr bwMode="auto">
          <a:xfrm>
            <a:off x="1015857" y="3856978"/>
            <a:ext cx="4987116" cy="216000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echteck 20"/>
          <p:cNvSpPr/>
          <p:nvPr userDrawn="1"/>
        </p:nvSpPr>
        <p:spPr bwMode="auto">
          <a:xfrm>
            <a:off x="6185710" y="3856979"/>
            <a:ext cx="4987116" cy="216000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2" name="Rechteck 21"/>
          <p:cNvSpPr/>
          <p:nvPr userDrawn="1"/>
        </p:nvSpPr>
        <p:spPr bwMode="auto">
          <a:xfrm>
            <a:off x="6185709" y="1514475"/>
            <a:ext cx="4987116" cy="216000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grpSp>
        <p:nvGrpSpPr>
          <p:cNvPr id="35" name="Gruppieren 34"/>
          <p:cNvGrpSpPr/>
          <p:nvPr userDrawn="1"/>
        </p:nvGrpSpPr>
        <p:grpSpPr>
          <a:xfrm>
            <a:off x="1156706" y="4993948"/>
            <a:ext cx="841374" cy="841375"/>
            <a:chOff x="2711169" y="4415731"/>
            <a:chExt cx="841375" cy="841375"/>
          </a:xfrm>
        </p:grpSpPr>
        <p:sp>
          <p:nvSpPr>
            <p:cNvPr id="36" name="Rechteck 35"/>
            <p:cNvSpPr/>
            <p:nvPr userDrawn="1"/>
          </p:nvSpPr>
          <p:spPr bwMode="auto">
            <a:xfrm>
              <a:off x="2711169" y="4415731"/>
              <a:ext cx="841375" cy="841375"/>
            </a:xfrm>
            <a:prstGeom prst="rect">
              <a:avLst/>
            </a:prstGeom>
            <a:no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cxnSp>
          <p:nvCxnSpPr>
            <p:cNvPr id="37" name="Gerade Verbindung mit Pfeil 36"/>
            <p:cNvCxnSpPr/>
            <p:nvPr userDrawn="1"/>
          </p:nvCxnSpPr>
          <p:spPr>
            <a:xfrm flipV="1">
              <a:off x="2914000" y="4633587"/>
              <a:ext cx="394395" cy="401907"/>
            </a:xfrm>
            <a:prstGeom prst="straightConnector1">
              <a:avLst/>
            </a:prstGeom>
            <a:ln w="508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19" name="Text Placeholder 6"/>
          <p:cNvSpPr>
            <a:spLocks noGrp="1"/>
          </p:cNvSpPr>
          <p:nvPr>
            <p:ph type="body" sz="quarter" idx="10" hasCustomPrompt="1"/>
          </p:nvPr>
        </p:nvSpPr>
        <p:spPr>
          <a:xfrm>
            <a:off x="6387399" y="1691659"/>
            <a:ext cx="4603557" cy="1828780"/>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Topic</a:t>
            </a:r>
          </a:p>
        </p:txBody>
      </p:sp>
      <p:sp>
        <p:nvSpPr>
          <p:cNvPr id="26" name="Freeform 8"/>
          <p:cNvSpPr>
            <a:spLocks noEditPoints="1"/>
          </p:cNvSpPr>
          <p:nvPr userDrawn="1"/>
        </p:nvSpPr>
        <p:spPr bwMode="auto">
          <a:xfrm flipH="1">
            <a:off x="9190756" y="1700808"/>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Title 1"/>
          <p:cNvSpPr>
            <a:spLocks noGrp="1"/>
          </p:cNvSpPr>
          <p:nvPr>
            <p:ph type="ctrTitle"/>
          </p:nvPr>
        </p:nvSpPr>
        <p:spPr>
          <a:xfrm>
            <a:off x="1182042" y="1691659"/>
            <a:ext cx="4638053" cy="1828780"/>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
        <p:nvSpPr>
          <p:cNvPr id="31" name="Subtitle 2"/>
          <p:cNvSpPr>
            <a:spLocks noGrp="1"/>
          </p:cNvSpPr>
          <p:nvPr>
            <p:ph type="subTitle" idx="1"/>
          </p:nvPr>
        </p:nvSpPr>
        <p:spPr>
          <a:xfrm>
            <a:off x="1156706" y="4069073"/>
            <a:ext cx="4663389" cy="599652"/>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tx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32" name="Textfeld 31"/>
          <p:cNvSpPr txBox="1"/>
          <p:nvPr userDrawn="1"/>
        </p:nvSpPr>
        <p:spPr>
          <a:xfrm>
            <a:off x="8286521" y="4776358"/>
            <a:ext cx="2834609" cy="1292662"/>
          </a:xfrm>
          <a:prstGeom prst="rect">
            <a:avLst/>
          </a:prstGeom>
          <a:noFill/>
        </p:spPr>
        <p:txBody>
          <a:bodyPr wrap="square" lIns="91440" tIns="91440" rIns="91440" bIns="91440" rtlCol="0">
            <a:spAutoFit/>
          </a:bodyPr>
          <a:lstStyle/>
          <a:p>
            <a:pPr>
              <a:lnSpc>
                <a:spcPct val="90000"/>
              </a:lnSpc>
              <a:spcBef>
                <a:spcPct val="20000"/>
              </a:spcBef>
              <a:buSzPct val="90000"/>
            </a:pPr>
            <a:r>
              <a:rPr lang="de-DE" sz="4000" b="1" dirty="0" smtClean="0">
                <a:solidFill>
                  <a:schemeClr val="tx1">
                    <a:alpha val="99000"/>
                  </a:schemeClr>
                </a:solidFill>
              </a:rPr>
              <a:t>Windows</a:t>
            </a:r>
            <a:br>
              <a:rPr lang="de-DE" sz="4000" b="1" dirty="0" smtClean="0">
                <a:solidFill>
                  <a:schemeClr val="tx1">
                    <a:alpha val="99000"/>
                  </a:schemeClr>
                </a:solidFill>
              </a:rPr>
            </a:br>
            <a:r>
              <a:rPr lang="de-DE" sz="4000" b="1" dirty="0" smtClean="0">
                <a:solidFill>
                  <a:schemeClr val="tx1">
                    <a:alpha val="99000"/>
                  </a:schemeClr>
                </a:solidFill>
              </a:rPr>
              <a:t>PowerShell</a:t>
            </a:r>
          </a:p>
        </p:txBody>
      </p:sp>
    </p:spTree>
    <p:extLst>
      <p:ext uri="{BB962C8B-B14F-4D97-AF65-F5344CB8AC3E}">
        <p14:creationId xmlns:p14="http://schemas.microsoft.com/office/powerpoint/2010/main" val="309767321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opic">
    <p:spTree>
      <p:nvGrpSpPr>
        <p:cNvPr id="1" name=""/>
        <p:cNvGrpSpPr/>
        <p:nvPr/>
      </p:nvGrpSpPr>
      <p:grpSpPr>
        <a:xfrm>
          <a:off x="0" y="0"/>
          <a:ext cx="0" cy="0"/>
          <a:chOff x="0" y="0"/>
          <a:chExt cx="0" cy="0"/>
        </a:xfrm>
      </p:grpSpPr>
      <p:sp>
        <p:nvSpPr>
          <p:cNvPr id="18" name="Rechteck 17"/>
          <p:cNvSpPr/>
          <p:nvPr userDrawn="1"/>
        </p:nvSpPr>
        <p:spPr bwMode="auto">
          <a:xfrm>
            <a:off x="6185709" y="1514475"/>
            <a:ext cx="4987116" cy="2160000"/>
          </a:xfrm>
          <a:prstGeom prst="rect">
            <a:avLst/>
          </a:prstGeom>
          <a:solidFill>
            <a:schemeClr val="bg2"/>
          </a:solidFill>
          <a:ln w="38100">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9" name="Left Mask"/>
          <p:cNvSpPr/>
          <p:nvPr userDrawn="1"/>
        </p:nvSpPr>
        <p:spPr bwMode="auto">
          <a:xfrm>
            <a:off x="0" y="1514475"/>
            <a:ext cx="1015858" cy="449579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Textfeld 27"/>
          <p:cNvSpPr txBox="1"/>
          <p:nvPr userDrawn="1"/>
        </p:nvSpPr>
        <p:spPr>
          <a:xfrm>
            <a:off x="4039561" y="6080731"/>
            <a:ext cx="4706582" cy="433965"/>
          </a:xfrm>
          <a:prstGeom prst="rect">
            <a:avLst/>
          </a:prstGeom>
          <a:noFill/>
        </p:spPr>
        <p:txBody>
          <a:bodyPr wrap="square" lIns="91440" tIns="91440" rIns="91440" bIns="91440" rtlCol="0">
            <a:spAutoFit/>
          </a:bodyPr>
          <a:lstStyle/>
          <a:p>
            <a:pPr marL="0" marR="0" lvl="4" indent="0" algn="l" defTabSz="914363" rtl="0" eaLnBrk="1" fontAlgn="auto" latinLnBrk="0" hangingPunct="1">
              <a:lnSpc>
                <a:spcPct val="90000"/>
              </a:lnSpc>
              <a:spcBef>
                <a:spcPct val="20000"/>
              </a:spcBef>
              <a:spcAft>
                <a:spcPts val="0"/>
              </a:spcAft>
              <a:buClrTx/>
              <a:buSzPct val="90000"/>
              <a:buFontTx/>
              <a:buNone/>
              <a:tabLst/>
              <a:defRPr/>
            </a:pPr>
            <a:r>
              <a:rPr lang="en-US" noProof="1" smtClean="0"/>
              <a:t>Peter Kriegel http://www.Admin-Source.de</a:t>
            </a:r>
          </a:p>
        </p:txBody>
      </p:sp>
      <p:sp>
        <p:nvSpPr>
          <p:cNvPr id="17" name="Rechteck 16"/>
          <p:cNvSpPr/>
          <p:nvPr userDrawn="1"/>
        </p:nvSpPr>
        <p:spPr bwMode="auto">
          <a:xfrm>
            <a:off x="1015857" y="3861288"/>
            <a:ext cx="4987116" cy="21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echteck 20"/>
          <p:cNvSpPr/>
          <p:nvPr userDrawn="1"/>
        </p:nvSpPr>
        <p:spPr bwMode="auto">
          <a:xfrm>
            <a:off x="6185710" y="3856979"/>
            <a:ext cx="4987116" cy="216000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19" name="Text Placeholder 6"/>
          <p:cNvSpPr>
            <a:spLocks noGrp="1"/>
          </p:cNvSpPr>
          <p:nvPr>
            <p:ph type="body" sz="quarter" idx="10" hasCustomPrompt="1"/>
          </p:nvPr>
        </p:nvSpPr>
        <p:spPr>
          <a:xfrm>
            <a:off x="6387399" y="1691659"/>
            <a:ext cx="4603557" cy="1828780"/>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Subtopic</a:t>
            </a:r>
          </a:p>
        </p:txBody>
      </p:sp>
      <p:sp>
        <p:nvSpPr>
          <p:cNvPr id="30" name="Title 1"/>
          <p:cNvSpPr>
            <a:spLocks noGrp="1"/>
          </p:cNvSpPr>
          <p:nvPr>
            <p:ph type="ctrTitle"/>
          </p:nvPr>
        </p:nvSpPr>
        <p:spPr>
          <a:xfrm>
            <a:off x="1182042" y="4038472"/>
            <a:ext cx="4638053" cy="1118720"/>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
        <p:nvSpPr>
          <p:cNvPr id="23" name="Subtitle 2"/>
          <p:cNvSpPr>
            <a:spLocks noGrp="1"/>
          </p:cNvSpPr>
          <p:nvPr>
            <p:ph type="subTitle" idx="1"/>
          </p:nvPr>
        </p:nvSpPr>
        <p:spPr>
          <a:xfrm>
            <a:off x="1177720" y="5296157"/>
            <a:ext cx="4663389" cy="599652"/>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rgbClr val="000000"/>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33" name="Rechteck 32"/>
          <p:cNvSpPr/>
          <p:nvPr userDrawn="1"/>
        </p:nvSpPr>
        <p:spPr bwMode="auto">
          <a:xfrm>
            <a:off x="1015857" y="1514475"/>
            <a:ext cx="4987116" cy="216000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l"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11" name="Textplatzhalter 10"/>
          <p:cNvSpPr>
            <a:spLocks noGrp="1"/>
          </p:cNvSpPr>
          <p:nvPr>
            <p:ph type="body" sz="quarter" idx="11"/>
          </p:nvPr>
        </p:nvSpPr>
        <p:spPr>
          <a:xfrm>
            <a:off x="1190871" y="1772816"/>
            <a:ext cx="4637087" cy="1656184"/>
          </a:xfrm>
        </p:spPr>
        <p:txBody>
          <a:bodyPr anchor="ctr"/>
          <a:lstStyle>
            <a:lvl1pPr marL="0" indent="0">
              <a:buNone/>
              <a:defRPr sz="4000" b="1">
                <a:solidFill>
                  <a:schemeClr val="tx1"/>
                </a:solidFill>
              </a:defRPr>
            </a:lvl1pPr>
          </a:lstStyle>
          <a:p>
            <a:pPr lvl="0"/>
            <a:r>
              <a:rPr lang="de-DE" smtClean="0"/>
              <a:t>Textmasterformat bearbeiten</a:t>
            </a:r>
          </a:p>
        </p:txBody>
      </p:sp>
      <p:sp>
        <p:nvSpPr>
          <p:cNvPr id="39" name="Textfeld 38"/>
          <p:cNvSpPr txBox="1"/>
          <p:nvPr userDrawn="1"/>
        </p:nvSpPr>
        <p:spPr>
          <a:xfrm>
            <a:off x="8286521" y="4776358"/>
            <a:ext cx="2834609" cy="1292662"/>
          </a:xfrm>
          <a:prstGeom prst="rect">
            <a:avLst/>
          </a:prstGeom>
          <a:noFill/>
        </p:spPr>
        <p:txBody>
          <a:bodyPr wrap="square" lIns="91440" tIns="91440" rIns="91440" bIns="91440" rtlCol="0">
            <a:spAutoFit/>
          </a:bodyPr>
          <a:lstStyle/>
          <a:p>
            <a:pPr>
              <a:lnSpc>
                <a:spcPct val="90000"/>
              </a:lnSpc>
              <a:spcBef>
                <a:spcPct val="20000"/>
              </a:spcBef>
              <a:buSzPct val="90000"/>
            </a:pPr>
            <a:r>
              <a:rPr lang="de-DE" sz="4000" b="1" dirty="0" smtClean="0">
                <a:solidFill>
                  <a:schemeClr val="tx1">
                    <a:alpha val="99000"/>
                  </a:schemeClr>
                </a:solidFill>
              </a:rPr>
              <a:t>Windows</a:t>
            </a:r>
            <a:br>
              <a:rPr lang="de-DE" sz="4000" b="1" dirty="0" smtClean="0">
                <a:solidFill>
                  <a:schemeClr val="tx1">
                    <a:alpha val="99000"/>
                  </a:schemeClr>
                </a:solidFill>
              </a:rPr>
            </a:br>
            <a:r>
              <a:rPr lang="de-DE" sz="4000" b="1" dirty="0" smtClean="0">
                <a:solidFill>
                  <a:schemeClr val="tx1">
                    <a:alpha val="99000"/>
                  </a:schemeClr>
                </a:solidFill>
              </a:rPr>
              <a:t>PowerShell</a:t>
            </a:r>
          </a:p>
        </p:txBody>
      </p:sp>
      <p:sp>
        <p:nvSpPr>
          <p:cNvPr id="16" name="Freeform 13"/>
          <p:cNvSpPr>
            <a:spLocks noEditPoints="1"/>
          </p:cNvSpPr>
          <p:nvPr userDrawn="1"/>
        </p:nvSpPr>
        <p:spPr bwMode="auto">
          <a:xfrm>
            <a:off x="9190756" y="1697418"/>
            <a:ext cx="1783957" cy="1794113"/>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9020539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orkshop">
    <p:spTree>
      <p:nvGrpSpPr>
        <p:cNvPr id="1" name=""/>
        <p:cNvGrpSpPr/>
        <p:nvPr/>
      </p:nvGrpSpPr>
      <p:grpSpPr>
        <a:xfrm>
          <a:off x="0" y="0"/>
          <a:ext cx="0" cy="0"/>
          <a:chOff x="0" y="0"/>
          <a:chExt cx="0" cy="0"/>
        </a:xfrm>
      </p:grpSpPr>
      <p:sp useBgFill="1">
        <p:nvSpPr>
          <p:cNvPr id="9" name="Left Mask"/>
          <p:cNvSpPr/>
          <p:nvPr userDrawn="1"/>
        </p:nvSpPr>
        <p:spPr bwMode="auto">
          <a:xfrm>
            <a:off x="0" y="1514475"/>
            <a:ext cx="1015858" cy="450250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Textfeld 27"/>
          <p:cNvSpPr txBox="1"/>
          <p:nvPr userDrawn="1"/>
        </p:nvSpPr>
        <p:spPr>
          <a:xfrm>
            <a:off x="4039561" y="6080731"/>
            <a:ext cx="4706582" cy="433965"/>
          </a:xfrm>
          <a:prstGeom prst="rect">
            <a:avLst/>
          </a:prstGeom>
          <a:noFill/>
        </p:spPr>
        <p:txBody>
          <a:bodyPr wrap="square" lIns="91440" tIns="91440" rIns="91440" bIns="91440" rtlCol="0">
            <a:spAutoFit/>
          </a:bodyPr>
          <a:lstStyle/>
          <a:p>
            <a:pPr marL="0" marR="0" lvl="4" indent="0" algn="l" defTabSz="914363" rtl="0" eaLnBrk="1" fontAlgn="auto" latinLnBrk="0" hangingPunct="1">
              <a:lnSpc>
                <a:spcPct val="90000"/>
              </a:lnSpc>
              <a:spcBef>
                <a:spcPct val="20000"/>
              </a:spcBef>
              <a:spcAft>
                <a:spcPts val="0"/>
              </a:spcAft>
              <a:buClrTx/>
              <a:buSzPct val="90000"/>
              <a:buFontTx/>
              <a:buNone/>
              <a:tabLst/>
              <a:defRPr/>
            </a:pPr>
            <a:r>
              <a:rPr lang="en-US" noProof="1" smtClean="0"/>
              <a:t>Peter Kriegel http://www.Admin-Source.de</a:t>
            </a:r>
          </a:p>
        </p:txBody>
      </p:sp>
      <p:sp>
        <p:nvSpPr>
          <p:cNvPr id="17" name="Rechteck 16"/>
          <p:cNvSpPr/>
          <p:nvPr userDrawn="1"/>
        </p:nvSpPr>
        <p:spPr bwMode="auto">
          <a:xfrm>
            <a:off x="1015857" y="1514475"/>
            <a:ext cx="4987116" cy="21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0" name="Rechteck 19"/>
          <p:cNvSpPr/>
          <p:nvPr userDrawn="1"/>
        </p:nvSpPr>
        <p:spPr bwMode="auto">
          <a:xfrm>
            <a:off x="1015857" y="3856978"/>
            <a:ext cx="4987116" cy="216000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echteck 20"/>
          <p:cNvSpPr/>
          <p:nvPr userDrawn="1"/>
        </p:nvSpPr>
        <p:spPr bwMode="auto">
          <a:xfrm>
            <a:off x="6185710" y="3856979"/>
            <a:ext cx="4987116" cy="216000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2" name="Rechteck 21"/>
          <p:cNvSpPr/>
          <p:nvPr userDrawn="1"/>
        </p:nvSpPr>
        <p:spPr bwMode="auto">
          <a:xfrm>
            <a:off x="6185709" y="1514475"/>
            <a:ext cx="4987116" cy="216000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34" name="Textfeld 33"/>
          <p:cNvSpPr txBox="1"/>
          <p:nvPr userDrawn="1"/>
        </p:nvSpPr>
        <p:spPr>
          <a:xfrm>
            <a:off x="8286521" y="5320217"/>
            <a:ext cx="2834609" cy="738664"/>
          </a:xfrm>
          <a:prstGeom prst="rect">
            <a:avLst/>
          </a:prstGeom>
          <a:noFill/>
        </p:spPr>
        <p:txBody>
          <a:bodyPr wrap="square" lIns="91440" tIns="91440" rIns="91440" bIns="91440" rtlCol="0">
            <a:spAutoFit/>
          </a:bodyPr>
          <a:lstStyle/>
          <a:p>
            <a:pPr>
              <a:lnSpc>
                <a:spcPct val="90000"/>
              </a:lnSpc>
              <a:spcBef>
                <a:spcPct val="20000"/>
              </a:spcBef>
              <a:buSzPct val="90000"/>
            </a:pPr>
            <a:r>
              <a:rPr lang="de-DE" sz="4000" b="1" dirty="0" smtClean="0">
                <a:solidFill>
                  <a:schemeClr val="tx1">
                    <a:alpha val="99000"/>
                  </a:schemeClr>
                </a:solidFill>
              </a:rPr>
              <a:t>PowerShell</a:t>
            </a:r>
          </a:p>
        </p:txBody>
      </p:sp>
      <p:grpSp>
        <p:nvGrpSpPr>
          <p:cNvPr id="35" name="Gruppieren 34"/>
          <p:cNvGrpSpPr/>
          <p:nvPr userDrawn="1"/>
        </p:nvGrpSpPr>
        <p:grpSpPr>
          <a:xfrm>
            <a:off x="1156706" y="4993948"/>
            <a:ext cx="841374" cy="841375"/>
            <a:chOff x="2711169" y="4415731"/>
            <a:chExt cx="841375" cy="841375"/>
          </a:xfrm>
        </p:grpSpPr>
        <p:sp>
          <p:nvSpPr>
            <p:cNvPr id="36" name="Rechteck 35"/>
            <p:cNvSpPr/>
            <p:nvPr userDrawn="1"/>
          </p:nvSpPr>
          <p:spPr bwMode="auto">
            <a:xfrm>
              <a:off x="2711169" y="4415731"/>
              <a:ext cx="841375" cy="841375"/>
            </a:xfrm>
            <a:prstGeom prst="rect">
              <a:avLst/>
            </a:prstGeom>
            <a:no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cxnSp>
          <p:nvCxnSpPr>
            <p:cNvPr id="37" name="Gerade Verbindung mit Pfeil 36"/>
            <p:cNvCxnSpPr/>
            <p:nvPr userDrawn="1"/>
          </p:nvCxnSpPr>
          <p:spPr>
            <a:xfrm flipV="1">
              <a:off x="2914000" y="4633587"/>
              <a:ext cx="394395" cy="401907"/>
            </a:xfrm>
            <a:prstGeom prst="straightConnector1">
              <a:avLst/>
            </a:prstGeom>
            <a:ln w="508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19" name="Text Placeholder 6"/>
          <p:cNvSpPr>
            <a:spLocks noGrp="1"/>
          </p:cNvSpPr>
          <p:nvPr>
            <p:ph type="body" sz="quarter" idx="10" hasCustomPrompt="1"/>
          </p:nvPr>
        </p:nvSpPr>
        <p:spPr>
          <a:xfrm>
            <a:off x="6387399" y="1691659"/>
            <a:ext cx="4603557" cy="1828780"/>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Workshop</a:t>
            </a:r>
          </a:p>
        </p:txBody>
      </p:sp>
      <p:sp>
        <p:nvSpPr>
          <p:cNvPr id="26" name="Title 1"/>
          <p:cNvSpPr>
            <a:spLocks noGrp="1"/>
          </p:cNvSpPr>
          <p:nvPr>
            <p:ph type="ctrTitle"/>
          </p:nvPr>
        </p:nvSpPr>
        <p:spPr>
          <a:xfrm>
            <a:off x="1182042" y="1691659"/>
            <a:ext cx="4638053" cy="1828780"/>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
        <p:nvSpPr>
          <p:cNvPr id="27" name="Subtitle 2"/>
          <p:cNvSpPr>
            <a:spLocks noGrp="1"/>
          </p:cNvSpPr>
          <p:nvPr>
            <p:ph type="subTitle" idx="1"/>
          </p:nvPr>
        </p:nvSpPr>
        <p:spPr>
          <a:xfrm>
            <a:off x="1156706" y="4069073"/>
            <a:ext cx="4663389" cy="599652"/>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tx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29" name="Textfeld 28"/>
          <p:cNvSpPr txBox="1"/>
          <p:nvPr userDrawn="1"/>
        </p:nvSpPr>
        <p:spPr>
          <a:xfrm>
            <a:off x="8286521" y="4776358"/>
            <a:ext cx="2834609" cy="1292662"/>
          </a:xfrm>
          <a:prstGeom prst="rect">
            <a:avLst/>
          </a:prstGeom>
          <a:noFill/>
        </p:spPr>
        <p:txBody>
          <a:bodyPr wrap="square" lIns="91440" tIns="91440" rIns="91440" bIns="91440" rtlCol="0">
            <a:spAutoFit/>
          </a:bodyPr>
          <a:lstStyle/>
          <a:p>
            <a:pPr>
              <a:lnSpc>
                <a:spcPct val="90000"/>
              </a:lnSpc>
              <a:spcBef>
                <a:spcPct val="20000"/>
              </a:spcBef>
              <a:buSzPct val="90000"/>
            </a:pPr>
            <a:r>
              <a:rPr lang="de-DE" sz="4000" b="1" dirty="0" smtClean="0">
                <a:solidFill>
                  <a:schemeClr val="tx1">
                    <a:alpha val="99000"/>
                  </a:schemeClr>
                </a:solidFill>
              </a:rPr>
              <a:t>Windows</a:t>
            </a:r>
            <a:br>
              <a:rPr lang="de-DE" sz="4000" b="1" dirty="0" smtClean="0">
                <a:solidFill>
                  <a:schemeClr val="tx1">
                    <a:alpha val="99000"/>
                  </a:schemeClr>
                </a:solidFill>
              </a:rPr>
            </a:br>
            <a:r>
              <a:rPr lang="de-DE" sz="4000" b="1" dirty="0" smtClean="0">
                <a:solidFill>
                  <a:schemeClr val="tx1">
                    <a:alpha val="99000"/>
                  </a:schemeClr>
                </a:solidFill>
              </a:rPr>
              <a:t>PowerShell</a:t>
            </a:r>
          </a:p>
        </p:txBody>
      </p:sp>
      <p:sp>
        <p:nvSpPr>
          <p:cNvPr id="23" name="Freeform 35"/>
          <p:cNvSpPr>
            <a:spLocks/>
          </p:cNvSpPr>
          <p:nvPr userDrawn="1"/>
        </p:nvSpPr>
        <p:spPr bwMode="black">
          <a:xfrm flipH="1">
            <a:off x="9766820" y="1988840"/>
            <a:ext cx="1247438" cy="1233660"/>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7249577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nnstiges">
    <p:spTree>
      <p:nvGrpSpPr>
        <p:cNvPr id="1" name=""/>
        <p:cNvGrpSpPr/>
        <p:nvPr/>
      </p:nvGrpSpPr>
      <p:grpSpPr>
        <a:xfrm>
          <a:off x="0" y="0"/>
          <a:ext cx="0" cy="0"/>
          <a:chOff x="0" y="0"/>
          <a:chExt cx="0" cy="0"/>
        </a:xfrm>
      </p:grpSpPr>
      <p:sp useBgFill="1">
        <p:nvSpPr>
          <p:cNvPr id="9" name="Left Mask"/>
          <p:cNvSpPr/>
          <p:nvPr userDrawn="1"/>
        </p:nvSpPr>
        <p:spPr bwMode="auto">
          <a:xfrm>
            <a:off x="0" y="1514475"/>
            <a:ext cx="1015858" cy="449579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Textfeld 27"/>
          <p:cNvSpPr txBox="1"/>
          <p:nvPr userDrawn="1"/>
        </p:nvSpPr>
        <p:spPr>
          <a:xfrm>
            <a:off x="4039561" y="6080731"/>
            <a:ext cx="4706582" cy="433965"/>
          </a:xfrm>
          <a:prstGeom prst="rect">
            <a:avLst/>
          </a:prstGeom>
          <a:noFill/>
        </p:spPr>
        <p:txBody>
          <a:bodyPr wrap="square" lIns="91440" tIns="91440" rIns="91440" bIns="91440" rtlCol="0">
            <a:spAutoFit/>
          </a:bodyPr>
          <a:lstStyle/>
          <a:p>
            <a:pPr marL="0" marR="0" lvl="4" indent="0" algn="l" defTabSz="914363" rtl="0" eaLnBrk="1" fontAlgn="auto" latinLnBrk="0" hangingPunct="1">
              <a:lnSpc>
                <a:spcPct val="90000"/>
              </a:lnSpc>
              <a:spcBef>
                <a:spcPct val="20000"/>
              </a:spcBef>
              <a:spcAft>
                <a:spcPts val="0"/>
              </a:spcAft>
              <a:buClrTx/>
              <a:buSzPct val="90000"/>
              <a:buFontTx/>
              <a:buNone/>
              <a:tabLst/>
              <a:defRPr/>
            </a:pPr>
            <a:r>
              <a:rPr lang="en-US" noProof="1" smtClean="0"/>
              <a:t>Peter Kriegel http://www.Admin-Source.de</a:t>
            </a:r>
          </a:p>
        </p:txBody>
      </p:sp>
      <p:sp>
        <p:nvSpPr>
          <p:cNvPr id="17" name="Rechteck 16"/>
          <p:cNvSpPr/>
          <p:nvPr userDrawn="1"/>
        </p:nvSpPr>
        <p:spPr bwMode="auto">
          <a:xfrm>
            <a:off x="1015857" y="1514475"/>
            <a:ext cx="4987116" cy="21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0" name="Rechteck 19"/>
          <p:cNvSpPr/>
          <p:nvPr userDrawn="1"/>
        </p:nvSpPr>
        <p:spPr bwMode="auto">
          <a:xfrm>
            <a:off x="1015857" y="3856978"/>
            <a:ext cx="4987116" cy="21600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echteck 20"/>
          <p:cNvSpPr/>
          <p:nvPr userDrawn="1"/>
        </p:nvSpPr>
        <p:spPr bwMode="auto">
          <a:xfrm>
            <a:off x="6185710" y="3856979"/>
            <a:ext cx="4987116" cy="21600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22" name="Rechteck 21"/>
          <p:cNvSpPr/>
          <p:nvPr userDrawn="1"/>
        </p:nvSpPr>
        <p:spPr bwMode="auto">
          <a:xfrm>
            <a:off x="6185709" y="1514475"/>
            <a:ext cx="4987116" cy="21600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grpSp>
        <p:nvGrpSpPr>
          <p:cNvPr id="35" name="Gruppieren 34"/>
          <p:cNvGrpSpPr/>
          <p:nvPr userDrawn="1"/>
        </p:nvGrpSpPr>
        <p:grpSpPr>
          <a:xfrm>
            <a:off x="1156706" y="4993948"/>
            <a:ext cx="841374" cy="841375"/>
            <a:chOff x="2711169" y="4415731"/>
            <a:chExt cx="841375" cy="841375"/>
          </a:xfrm>
        </p:grpSpPr>
        <p:sp>
          <p:nvSpPr>
            <p:cNvPr id="36" name="Rechteck 35"/>
            <p:cNvSpPr/>
            <p:nvPr userDrawn="1"/>
          </p:nvSpPr>
          <p:spPr bwMode="auto">
            <a:xfrm>
              <a:off x="2711169" y="4415731"/>
              <a:ext cx="841375" cy="841375"/>
            </a:xfrm>
            <a:prstGeom prst="rect">
              <a:avLst/>
            </a:prstGeom>
            <a:no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cxnSp>
          <p:nvCxnSpPr>
            <p:cNvPr id="37" name="Gerade Verbindung mit Pfeil 36"/>
            <p:cNvCxnSpPr/>
            <p:nvPr userDrawn="1"/>
          </p:nvCxnSpPr>
          <p:spPr>
            <a:xfrm flipV="1">
              <a:off x="2914000" y="4633587"/>
              <a:ext cx="394395" cy="401907"/>
            </a:xfrm>
            <a:prstGeom prst="straightConnector1">
              <a:avLst/>
            </a:prstGeom>
            <a:ln w="508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19" name="Text Placeholder 6"/>
          <p:cNvSpPr>
            <a:spLocks noGrp="1"/>
          </p:cNvSpPr>
          <p:nvPr>
            <p:ph type="body" sz="quarter" idx="10" hasCustomPrompt="1"/>
          </p:nvPr>
        </p:nvSpPr>
        <p:spPr>
          <a:xfrm>
            <a:off x="6387399" y="1691659"/>
            <a:ext cx="4603557" cy="1828780"/>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Etc.</a:t>
            </a:r>
          </a:p>
        </p:txBody>
      </p:sp>
      <p:sp>
        <p:nvSpPr>
          <p:cNvPr id="25" name="Title 1"/>
          <p:cNvSpPr>
            <a:spLocks noGrp="1"/>
          </p:cNvSpPr>
          <p:nvPr>
            <p:ph type="ctrTitle"/>
          </p:nvPr>
        </p:nvSpPr>
        <p:spPr>
          <a:xfrm>
            <a:off x="1182042" y="1691659"/>
            <a:ext cx="4638053" cy="1828780"/>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
        <p:nvSpPr>
          <p:cNvPr id="27" name="Subtitle 2"/>
          <p:cNvSpPr>
            <a:spLocks noGrp="1"/>
          </p:cNvSpPr>
          <p:nvPr>
            <p:ph type="subTitle" idx="1"/>
          </p:nvPr>
        </p:nvSpPr>
        <p:spPr>
          <a:xfrm>
            <a:off x="1156706" y="4069073"/>
            <a:ext cx="4663389" cy="599652"/>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tx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29" name="Textfeld 28"/>
          <p:cNvSpPr txBox="1"/>
          <p:nvPr userDrawn="1"/>
        </p:nvSpPr>
        <p:spPr>
          <a:xfrm>
            <a:off x="8286521" y="4776358"/>
            <a:ext cx="2834609" cy="1292662"/>
          </a:xfrm>
          <a:prstGeom prst="rect">
            <a:avLst/>
          </a:prstGeom>
          <a:noFill/>
        </p:spPr>
        <p:txBody>
          <a:bodyPr wrap="square" lIns="91440" tIns="91440" rIns="91440" bIns="91440" rtlCol="0">
            <a:spAutoFit/>
          </a:bodyPr>
          <a:lstStyle/>
          <a:p>
            <a:pPr>
              <a:lnSpc>
                <a:spcPct val="90000"/>
              </a:lnSpc>
              <a:spcBef>
                <a:spcPct val="20000"/>
              </a:spcBef>
              <a:buSzPct val="90000"/>
            </a:pPr>
            <a:r>
              <a:rPr lang="de-DE" sz="4000" b="1" dirty="0" smtClean="0">
                <a:solidFill>
                  <a:schemeClr val="tx1">
                    <a:alpha val="99000"/>
                  </a:schemeClr>
                </a:solidFill>
              </a:rPr>
              <a:t>Windows</a:t>
            </a:r>
            <a:br>
              <a:rPr lang="de-DE" sz="4000" b="1" dirty="0" smtClean="0">
                <a:solidFill>
                  <a:schemeClr val="tx1">
                    <a:alpha val="99000"/>
                  </a:schemeClr>
                </a:solidFill>
              </a:rPr>
            </a:br>
            <a:r>
              <a:rPr lang="de-DE" sz="4000" b="1" dirty="0" smtClean="0">
                <a:solidFill>
                  <a:schemeClr val="tx1">
                    <a:alpha val="99000"/>
                  </a:schemeClr>
                </a:solidFill>
              </a:rPr>
              <a:t>PowerShell</a:t>
            </a:r>
          </a:p>
        </p:txBody>
      </p:sp>
      <p:sp>
        <p:nvSpPr>
          <p:cNvPr id="23" name="Freeform 30"/>
          <p:cNvSpPr>
            <a:spLocks noEditPoints="1"/>
          </p:cNvSpPr>
          <p:nvPr userDrawn="1"/>
        </p:nvSpPr>
        <p:spPr bwMode="auto">
          <a:xfrm>
            <a:off x="9334772" y="1711350"/>
            <a:ext cx="1674700" cy="17662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2800335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de-DE" smtClean="0"/>
              <a:t>Titelmasterformat durch Klicken bearbeiten</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1245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Textfeld 4"/>
          <p:cNvSpPr txBox="1"/>
          <p:nvPr/>
        </p:nvSpPr>
        <p:spPr>
          <a:xfrm>
            <a:off x="9020460" y="6451392"/>
            <a:ext cx="3060680" cy="350865"/>
          </a:xfrm>
          <a:prstGeom prst="rect">
            <a:avLst/>
          </a:prstGeom>
          <a:noFill/>
        </p:spPr>
        <p:txBody>
          <a:bodyPr wrap="square" lIns="91440" tIns="91440" rIns="91440" bIns="91440" rtlCol="0">
            <a:spAutoFit/>
          </a:bodyPr>
          <a:lstStyle/>
          <a:p>
            <a:pPr marL="0" marR="0" lvl="4" indent="0" algn="l" defTabSz="914363" rtl="0" eaLnBrk="1" fontAlgn="auto" latinLnBrk="0" hangingPunct="1">
              <a:lnSpc>
                <a:spcPct val="90000"/>
              </a:lnSpc>
              <a:spcBef>
                <a:spcPct val="20000"/>
              </a:spcBef>
              <a:spcAft>
                <a:spcPts val="0"/>
              </a:spcAft>
              <a:buClrTx/>
              <a:buSzPct val="90000"/>
              <a:buFontTx/>
              <a:buNone/>
              <a:tabLst/>
              <a:defRPr/>
            </a:pPr>
            <a:r>
              <a:rPr lang="en-US" sz="1200" noProof="1" smtClean="0"/>
              <a:t>Peter Kriegel http://www.Admin-Source.de</a:t>
            </a: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42" r:id="rId3"/>
    <p:sldLayoutId id="2147483743" r:id="rId4"/>
    <p:sldLayoutId id="2147483751" r:id="rId5"/>
    <p:sldLayoutId id="2147483744" r:id="rId6"/>
    <p:sldLayoutId id="2147483745" r:id="rId7"/>
    <p:sldLayoutId id="2147483696" r:id="rId8"/>
    <p:sldLayoutId id="2147483697" r:id="rId9"/>
    <p:sldLayoutId id="2147483698" r:id="rId10"/>
    <p:sldLayoutId id="2147483699" r:id="rId11"/>
    <p:sldLayoutId id="2147483700" r:id="rId12"/>
    <p:sldLayoutId id="2147483752"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5"/>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5"/>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5"/>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052736"/>
            <a:ext cx="11149011" cy="1708160"/>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feld 3"/>
          <p:cNvSpPr txBox="1"/>
          <p:nvPr/>
        </p:nvSpPr>
        <p:spPr>
          <a:xfrm>
            <a:off x="9020460" y="6451392"/>
            <a:ext cx="3060680" cy="350865"/>
          </a:xfrm>
          <a:prstGeom prst="rect">
            <a:avLst/>
          </a:prstGeom>
          <a:noFill/>
        </p:spPr>
        <p:txBody>
          <a:bodyPr wrap="square" lIns="91440" tIns="91440" rIns="91440" bIns="91440" rtlCol="0">
            <a:spAutoFit/>
          </a:bodyPr>
          <a:lstStyle/>
          <a:p>
            <a:pPr marL="0" marR="0" lvl="4" indent="0" algn="l" defTabSz="914363" rtl="0" eaLnBrk="1" fontAlgn="auto" latinLnBrk="0" hangingPunct="1">
              <a:lnSpc>
                <a:spcPct val="90000"/>
              </a:lnSpc>
              <a:spcBef>
                <a:spcPct val="20000"/>
              </a:spcBef>
              <a:spcAft>
                <a:spcPts val="0"/>
              </a:spcAft>
              <a:buClrTx/>
              <a:buSzPct val="90000"/>
              <a:buFontTx/>
              <a:buNone/>
              <a:tabLst/>
              <a:defRPr/>
            </a:pPr>
            <a:r>
              <a:rPr lang="en-US" sz="1200" noProof="1" smtClean="0"/>
              <a:t>Peter Kriegel http://www.Admin-Source.de</a:t>
            </a:r>
          </a:p>
        </p:txBody>
      </p:sp>
    </p:spTree>
  </p:cSld>
  <p:clrMap bg1="lt1" tx1="dk1" bg2="lt2" tx2="dk2" accent1="accent1" accent2="accent2" accent3="accent3" accent4="accent4" accent5="accent5" accent6="accent6" hlink="hlink" folHlink="folHlink"/>
  <p:sldLayoutIdLst>
    <p:sldLayoutId id="2147483721" r:id="rId1"/>
    <p:sldLayoutId id="2147483750" r:id="rId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Lucida Console"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Lucida Console"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000" b="0" kern="1200">
          <a:solidFill>
            <a:schemeClr val="tx1">
              <a:alpha val="99000"/>
            </a:schemeClr>
          </a:solidFill>
          <a:latin typeface="Lucida Console"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tx1">
              <a:alpha val="99000"/>
            </a:schemeClr>
          </a:solidFill>
          <a:latin typeface="Lucida Console"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600" b="0" kern="1200">
          <a:solidFill>
            <a:schemeClr val="tx1">
              <a:alpha val="99000"/>
            </a:schemeClr>
          </a:solidFill>
          <a:latin typeface="Lucida Console"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logs.technet.com/b/windowsserver/archive/2012/06/28/open-management-infrastructure.aspx" TargetMode="External"/><Relationship Id="rId2" Type="http://schemas.openxmlformats.org/officeDocument/2006/relationships/hyperlink" Target="https://collaboration.opengroup.org/omi/"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dmsoftware.com/category/group-policy-blog/desired-state-configuration/"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technet.microsoft.com/en-us/library/dn249912.aspx"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blogs.msdn.com/b/powershell/archive/2013/11/05/understanding-configuration-keyword-in-desired-state-configuration.aspx" TargetMode="External"/><Relationship Id="rId2" Type="http://schemas.openxmlformats.org/officeDocument/2006/relationships/hyperlink" Target="http://technet.microsoft.com/en-us/library/dn249918.aspx" TargetMode="External"/><Relationship Id="rId1" Type="http://schemas.openxmlformats.org/officeDocument/2006/relationships/slideLayout" Target="../slideLayouts/slideLayout12.xml"/><Relationship Id="rId5" Type="http://schemas.openxmlformats.org/officeDocument/2006/relationships/hyperlink" Target="http://blogs.msdn.com/b/powershell/archive/2014/02/25/reusing-existing-configuration-scripts-in-powershell-desired-state-configuration.aspx" TargetMode="External"/><Relationship Id="rId4" Type="http://schemas.openxmlformats.org/officeDocument/2006/relationships/hyperlink" Target="http://technet.microsoft.com/en-us/library/dn249925.aspx"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blogs.msdn.com/b/powershell/archive/2014/02/25/reusing-existing-configuration-scripts-in-powershell-desired-state-configuration.aspx"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www.getchef.com/solutions/configuration-management/" TargetMode="External"/><Relationship Id="rId2" Type="http://schemas.openxmlformats.org/officeDocument/2006/relationships/hyperlink" Target="http://puppetlabs.com/solutions/configuration-management" TargetMode="External"/><Relationship Id="rId1" Type="http://schemas.openxmlformats.org/officeDocument/2006/relationships/slideLayout" Target="../slideLayouts/slideLayout8.xml"/><Relationship Id="rId4" Type="http://schemas.openxmlformats.org/officeDocument/2006/relationships/hyperlink" Target="http://cfengin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blogs.msdn.com/b/powershell/archive/2014/04/25/understanding-import-dscresource-keyword-in-desired-state-configuration.aspx" TargetMode="External"/><Relationship Id="rId2" Type="http://schemas.openxmlformats.org/officeDocument/2006/relationships/hyperlink" Target="http://technet.microsoft.com/en-us/library/dn282125.aspx" TargetMode="External"/><Relationship Id="rId1" Type="http://schemas.openxmlformats.org/officeDocument/2006/relationships/slideLayout" Target="../slideLayouts/slideLayout12.xml"/><Relationship Id="rId5" Type="http://schemas.openxmlformats.org/officeDocument/2006/relationships/hyperlink" Target="http://blogs.msdn.com/b/powershell/archive/2013/11/19/resource-designer-tool-a-walkthrough-writing-a-dsc-resource.aspx" TargetMode="External"/><Relationship Id="rId4" Type="http://schemas.openxmlformats.org/officeDocument/2006/relationships/hyperlink" Target="http://blogs.msdn.com/b/powershell/archive/2013/12/05/how-to-deploy-and-discover-windows-powershell-desired-state-configuration-resources.aspx"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blogs.msdn.com/b/powershell/archive/2013/12/09/understanding-meta-configuration-in-windows-powershell-desired-state-configuration.aspx" TargetMode="External"/><Relationship Id="rId2" Type="http://schemas.openxmlformats.org/officeDocument/2006/relationships/hyperlink" Target="http://technet.microsoft.com/en-us/library/dn249922.aspx"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2" Type="http://schemas.openxmlformats.org/officeDocument/2006/relationships/hyperlink" Target="http://www.petri.co.il/deploy-desired-state-configuration-web-host-with-dsc.htm" TargetMode="Externa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hyperlink" Target="http://blogs.msdn.com/b/powershell/archive/2013/11/26/push-and-pull-configuration-modes.aspx" TargetMode="Externa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hyperlink" Target="http://blogs.msdn.com/b/powershell/archive/2013/12/26/holiday-gift-desired-state-configuration-dsc-resource-kit-wave-1.aspx" TargetMode="Externa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hyperlink" Target="http://blogs.msdn.com/b/powershell/archive/2014/02/07/need-more-dsc-resources-announcing-dsc-resource-kit-wave-2.aspx" TargetMode="Externa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hyperlink" Target="http://blogs.msdn.com/b/powershell/archive/2014/03/28/dsc-resource-kit-wave-3.aspx"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hyperlink" Target="http://blogs.msdn.com/b/powershell/archive/2013/11/19/resource-designer-tool-a-walkthrough-writing-a-dsc-resource.aspx" TargetMode="External"/><Relationship Id="rId2" Type="http://schemas.openxmlformats.org/officeDocument/2006/relationships/hyperlink" Target="http://technet.microsoft.com/en-us/library/dn249927.aspx" TargetMode="Externa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PowerShellOrg/DSC/tree/master/Resources" TargetMode="Externa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hyperlink" Target="http://blogs.msdn.com/b/powershell/archive/2014/01/03/using-event-logs-to-diagnose-errors-in-desired-state-configuration.aspx" TargetMode="External"/><Relationship Id="rId2" Type="http://schemas.openxmlformats.org/officeDocument/2006/relationships/hyperlink" Target="http://technet.microsoft.com/en-us/library/dn249926.aspx" TargetMode="External"/><Relationship Id="rId1" Type="http://schemas.openxmlformats.org/officeDocument/2006/relationships/slideLayout" Target="../slideLayouts/slideLayout8.xml"/><Relationship Id="rId5" Type="http://schemas.openxmlformats.org/officeDocument/2006/relationships/hyperlink" Target="http://blogs.msdn.com/b/powershell/archive/2014/04/22/debug-mode-in-desired-state-configuration.aspx" TargetMode="External"/><Relationship Id="rId4" Type="http://schemas.openxmlformats.org/officeDocument/2006/relationships/hyperlink" Target="http://blogs.msdn.com/b/powershell/archive/2014/02/11/dsc-diagnostics-module-analyze-dsc-logs-instantly-now.aspx"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blogs.msdn.com/b/powershell/archive/2014/01/09/continuous-deployment-using-dsc-with-minimal-change.aspx" TargetMode="Externa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8" Type="http://schemas.openxmlformats.org/officeDocument/2006/relationships/hyperlink" Target="http://www.netz-weise.de/weisheiten/tipps/tipp.html?tx_news_pi1%5bnews%5d=102&amp;tx_news_pi1%5bcontroller%5d=News&amp;tx_news_pi1%5baction%5d=detail&amp;cHash=5de2cbe30a1bf2580cbc9866a5685f6b" TargetMode="External"/><Relationship Id="rId3" Type="http://schemas.openxmlformats.org/officeDocument/2006/relationships/hyperlink" Target="https://3c.web.de/mail/client/dereferrer?redirectUrl=http://powershell.org/wp/tag/desired-state-configuration/" TargetMode="External"/><Relationship Id="rId7" Type="http://schemas.openxmlformats.org/officeDocument/2006/relationships/hyperlink" Target="http://www.netz-weise.de/weisheiten/tipps/tipp.html?tx_news_pi1%5bnews%5d=101&amp;tx_news_pi1%5bcontroller%5d=News&amp;tx_news_pi1%5baction%5d=detail&amp;cHash=5b56df74240c4085d7e7df8043579d8e" TargetMode="External"/><Relationship Id="rId2" Type="http://schemas.openxmlformats.org/officeDocument/2006/relationships/hyperlink" Target="http://technet.microsoft.com/en-us/library/dn249912.aspx" TargetMode="External"/><Relationship Id="rId1" Type="http://schemas.openxmlformats.org/officeDocument/2006/relationships/slideLayout" Target="../slideLayouts/slideLayout12.xml"/><Relationship Id="rId6" Type="http://schemas.openxmlformats.org/officeDocument/2006/relationships/hyperlink" Target="http://www.netz-weise.de/weisheiten/tipps/tipp.html?tx_news_pi1%5bnews%5d=100&amp;tx_news_pi1%5bcontroller%5d=News&amp;tx_news_pi1%5baction%5d=detail&amp;cHash=ccdece99717782640192d8e57dccc399" TargetMode="External"/><Relationship Id="rId5" Type="http://schemas.openxmlformats.org/officeDocument/2006/relationships/hyperlink" Target="http://www.netz-weise.de/weisheiten/tipps/tipp.html?tx_news_pi1%5bnews%5d=99&amp;tx_news_pi1%5bcontroller%5d=News&amp;tx_news_pi1%5baction%5d=detail&amp;cHash=5eb91589a387de7a17aaf39e9fa0eb33" TargetMode="External"/><Relationship Id="rId4" Type="http://schemas.openxmlformats.org/officeDocument/2006/relationships/hyperlink" Target="http://social.msdn.microsoft.com/Search/en-US?query=Desired%20State%20Configuration&amp;beta=0&amp;rn=Windows+PowerShell+Blog&amp;rq=site:blogs.msdn.com/b/powershell/&amp;ac=4" TargetMode="External"/><Relationship Id="rId9" Type="http://schemas.openxmlformats.org/officeDocument/2006/relationships/hyperlink" Target="http://www.petri.co.il/deploy-desired-state-configuration-web-host-with-dsc.htm"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dmsoftware.com/group-policy-blog/group-policy/group-policy-vs-desired-state-configuration-vs/" TargetMode="External"/><Relationship Id="rId3" Type="http://schemas.openxmlformats.org/officeDocument/2006/relationships/hyperlink" Target="http://www.verboon.info/2013/11/powershell-desire-state-configuration-my-first-experiences/" TargetMode="External"/><Relationship Id="rId7" Type="http://schemas.openxmlformats.org/officeDocument/2006/relationships/hyperlink" Target="http://blog.cosmoskey.com/uncategorized/a-look-at-the-dsc-script-resource/" TargetMode="External"/><Relationship Id="rId2" Type="http://schemas.openxmlformats.org/officeDocument/2006/relationships/hyperlink" Target="http://sdmsoftware.com/group-policy-blog/desired-state-configuration/an-in-depth-walkthrough-of-desired-state-configuration-in-powershell-windows-management-framework-v4" TargetMode="External"/><Relationship Id="rId1" Type="http://schemas.openxmlformats.org/officeDocument/2006/relationships/slideLayout" Target="../slideLayouts/slideLayout12.xml"/><Relationship Id="rId6" Type="http://schemas.openxmlformats.org/officeDocument/2006/relationships/hyperlink" Target="http://readsource.co.uk/blog/2013/10/1/configuring-powershell-dsc-pull-mode" TargetMode="External"/><Relationship Id="rId5" Type="http://schemas.openxmlformats.org/officeDocument/2006/relationships/hyperlink" Target="http://blog.cosmoskey.com/powershell/desired-state-configuration-in-pull-mode-over-smb/" TargetMode="External"/><Relationship Id="rId4" Type="http://schemas.openxmlformats.org/officeDocument/2006/relationships/hyperlink" Target="https://3c.web.de/mail/client/dereferrer?redirectUrl=http://shellyourexperience.com/2013/09/12/powershell-v4-desired-state-configuration-my-precio-ops-desired/" TargetMode="External"/><Relationship Id="rId9" Type="http://schemas.openxmlformats.org/officeDocument/2006/relationships/hyperlink" Target="http://sdmsoftware.com/group-policy-blog/group-policy/converting-group-policy-settings-to-desired-state-configuration-document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hyperlink" Target="http://borntolearn.mslearn.net/btl/b/weblog/archive/2012/02/20/what-is-windows-intune.aspx#fbid=bZkUMf2fwUJ"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www.microsoft.com/en-us/download/details.aspx?id=40855"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Desired State </a:t>
            </a:r>
            <a:r>
              <a:rPr lang="en-US" dirty="0" smtClean="0"/>
              <a:t>Configuration (DSC)</a:t>
            </a:r>
            <a:endParaRPr lang="de-DE" dirty="0"/>
          </a:p>
        </p:txBody>
      </p:sp>
      <p:sp>
        <p:nvSpPr>
          <p:cNvPr id="4" name="Untertitel 3"/>
          <p:cNvSpPr>
            <a:spLocks noGrp="1"/>
          </p:cNvSpPr>
          <p:nvPr>
            <p:ph type="subTitle" idx="1"/>
          </p:nvPr>
        </p:nvSpPr>
        <p:spPr/>
        <p:txBody>
          <a:bodyPr/>
          <a:lstStyle/>
          <a:p>
            <a:r>
              <a:rPr lang="de-DE" dirty="0" smtClean="0"/>
              <a:t>Alles überall konfigurieren!?</a:t>
            </a:r>
          </a:p>
          <a:p>
            <a:r>
              <a:rPr lang="de-DE" dirty="0" smtClean="0"/>
              <a:t>Peter Kriegel</a:t>
            </a:r>
          </a:p>
          <a:p>
            <a:r>
              <a:rPr lang="de-DE" dirty="0" smtClean="0"/>
              <a:t>http: //www.Admin-Source.de</a:t>
            </a:r>
          </a:p>
          <a:p>
            <a:r>
              <a:rPr lang="de-DE" dirty="0" smtClean="0"/>
              <a:t>http://www.PowerShell-Group.eu</a:t>
            </a:r>
            <a:endParaRPr lang="de-DE" dirty="0"/>
          </a:p>
        </p:txBody>
      </p:sp>
    </p:spTree>
    <p:extLst>
      <p:ext uri="{BB962C8B-B14F-4D97-AF65-F5344CB8AC3E}">
        <p14:creationId xmlns:p14="http://schemas.microsoft.com/office/powerpoint/2010/main" val="355011767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DSC Voraussetzungen</a:t>
            </a:r>
            <a:endParaRPr lang="de-DE" dirty="0"/>
          </a:p>
        </p:txBody>
      </p:sp>
      <p:sp>
        <p:nvSpPr>
          <p:cNvPr id="3" name="Textplatzhalter 2"/>
          <p:cNvSpPr>
            <a:spLocks noGrp="1"/>
          </p:cNvSpPr>
          <p:nvPr>
            <p:ph type="body" sz="quarter" idx="10"/>
          </p:nvPr>
        </p:nvSpPr>
        <p:spPr>
          <a:xfrm>
            <a:off x="519112" y="1268760"/>
            <a:ext cx="11149013" cy="4198072"/>
          </a:xfrm>
        </p:spPr>
        <p:txBody>
          <a:bodyPr/>
          <a:lstStyle/>
          <a:p>
            <a:r>
              <a:rPr lang="de-DE" dirty="0" smtClean="0"/>
              <a:t>DSC Benötigt PowerShell Remoting!</a:t>
            </a:r>
          </a:p>
          <a:p>
            <a:pPr lvl="1"/>
            <a:r>
              <a:rPr lang="de-DE" dirty="0" err="1" smtClean="0"/>
              <a:t>Enable-PSRemoting</a:t>
            </a:r>
            <a:endParaRPr lang="de-DE" dirty="0" smtClean="0"/>
          </a:p>
          <a:p>
            <a:r>
              <a:rPr lang="de-DE" sz="2800" dirty="0"/>
              <a:t>DSC </a:t>
            </a:r>
            <a:r>
              <a:rPr lang="de-DE" sz="2800" dirty="0" err="1"/>
              <a:t>Ressources</a:t>
            </a:r>
            <a:r>
              <a:rPr lang="de-DE" sz="2800" dirty="0"/>
              <a:t> sind Script Module Scripting </a:t>
            </a:r>
            <a:r>
              <a:rPr lang="de-DE" sz="2800" dirty="0" err="1"/>
              <a:t>muß</a:t>
            </a:r>
            <a:r>
              <a:rPr lang="de-DE" sz="2800" dirty="0"/>
              <a:t> erlaubt sein!</a:t>
            </a:r>
          </a:p>
          <a:p>
            <a:pPr lvl="1"/>
            <a:r>
              <a:rPr lang="de-DE" sz="2400" dirty="0" smtClean="0"/>
              <a:t>Set-</a:t>
            </a:r>
            <a:r>
              <a:rPr lang="de-DE" sz="2400" dirty="0" err="1" smtClean="0"/>
              <a:t>ExecutionPolicy</a:t>
            </a:r>
            <a:endParaRPr lang="de-DE" dirty="0" smtClean="0"/>
          </a:p>
          <a:p>
            <a:r>
              <a:rPr lang="de-DE" dirty="0"/>
              <a:t>DSC basiert auf der Open Management </a:t>
            </a:r>
            <a:r>
              <a:rPr lang="de-DE" dirty="0" smtClean="0"/>
              <a:t>Infrastructure (OMI</a:t>
            </a:r>
            <a:r>
              <a:rPr lang="de-DE" dirty="0"/>
              <a:t>) ein </a:t>
            </a:r>
            <a:r>
              <a:rPr lang="de-DE" dirty="0" smtClean="0"/>
              <a:t>CIM/WBEM </a:t>
            </a:r>
            <a:r>
              <a:rPr lang="de-DE" dirty="0"/>
              <a:t>Standard der Distributed Management Task Force (DMTF) </a:t>
            </a:r>
          </a:p>
          <a:p>
            <a:pPr lvl="1"/>
            <a:r>
              <a:rPr lang="de-DE" dirty="0" smtClean="0"/>
              <a:t>Namespace: Root/Microsoft/Windows/</a:t>
            </a:r>
            <a:r>
              <a:rPr lang="de-DE" dirty="0" err="1" smtClean="0"/>
              <a:t>DesiredStateConfiguration</a:t>
            </a:r>
            <a:r>
              <a:rPr lang="de-DE" dirty="0" smtClean="0"/>
              <a:t/>
            </a:r>
            <a:br>
              <a:rPr lang="de-DE" dirty="0" smtClean="0"/>
            </a:br>
            <a:r>
              <a:rPr lang="de-DE" sz="1800" dirty="0" smtClean="0">
                <a:solidFill>
                  <a:schemeClr val="tx1">
                    <a:alpha val="99000"/>
                  </a:schemeClr>
                </a:solidFill>
              </a:rPr>
              <a:t># </a:t>
            </a:r>
            <a:r>
              <a:rPr lang="de-DE" sz="1800" dirty="0">
                <a:solidFill>
                  <a:schemeClr val="tx1">
                    <a:alpha val="99000"/>
                  </a:schemeClr>
                </a:solidFill>
              </a:rPr>
              <a:t>Als Administrator </a:t>
            </a:r>
            <a:r>
              <a:rPr lang="de-DE" sz="1800" dirty="0" smtClean="0">
                <a:solidFill>
                  <a:schemeClr val="tx1">
                    <a:alpha val="99000"/>
                  </a:schemeClr>
                </a:solidFill>
              </a:rPr>
              <a:t>ausführen!</a:t>
            </a:r>
            <a:br>
              <a:rPr lang="de-DE" sz="1800" dirty="0" smtClean="0">
                <a:solidFill>
                  <a:schemeClr val="tx1">
                    <a:alpha val="99000"/>
                  </a:schemeClr>
                </a:solidFill>
              </a:rPr>
            </a:br>
            <a:r>
              <a:rPr lang="de-DE" sz="1800" dirty="0" err="1" smtClean="0">
                <a:solidFill>
                  <a:schemeClr val="tx1">
                    <a:alpha val="99000"/>
                  </a:schemeClr>
                </a:solidFill>
              </a:rPr>
              <a:t>Get-CimClass</a:t>
            </a:r>
            <a:r>
              <a:rPr lang="de-DE" sz="1800" dirty="0" smtClean="0">
                <a:solidFill>
                  <a:schemeClr val="tx1">
                    <a:alpha val="99000"/>
                  </a:schemeClr>
                </a:solidFill>
              </a:rPr>
              <a:t> </a:t>
            </a:r>
            <a:r>
              <a:rPr lang="de-DE" sz="1800" dirty="0">
                <a:solidFill>
                  <a:schemeClr val="tx1">
                    <a:alpha val="99000"/>
                  </a:schemeClr>
                </a:solidFill>
              </a:rPr>
              <a:t>-</a:t>
            </a:r>
            <a:r>
              <a:rPr lang="de-DE" sz="1800" dirty="0" err="1">
                <a:solidFill>
                  <a:schemeClr val="tx1">
                    <a:alpha val="99000"/>
                  </a:schemeClr>
                </a:solidFill>
              </a:rPr>
              <a:t>ClassName</a:t>
            </a:r>
            <a:r>
              <a:rPr lang="de-DE" sz="1800" dirty="0">
                <a:solidFill>
                  <a:schemeClr val="tx1">
                    <a:alpha val="99000"/>
                  </a:schemeClr>
                </a:solidFill>
              </a:rPr>
              <a:t> * -Namespace </a:t>
            </a:r>
            <a:r>
              <a:rPr lang="de-DE" sz="1800" dirty="0" smtClean="0">
                <a:solidFill>
                  <a:schemeClr val="tx1">
                    <a:alpha val="99000"/>
                  </a:schemeClr>
                </a:solidFill>
              </a:rPr>
              <a:t>Root/Microsoft/Windows/</a:t>
            </a:r>
            <a:r>
              <a:rPr lang="de-DE" sz="1800" dirty="0" err="1" smtClean="0">
                <a:solidFill>
                  <a:schemeClr val="tx1">
                    <a:alpha val="99000"/>
                  </a:schemeClr>
                </a:solidFill>
              </a:rPr>
              <a:t>DesiredStateConfiguration</a:t>
            </a:r>
            <a:endParaRPr lang="de-DE" dirty="0" smtClean="0"/>
          </a:p>
        </p:txBody>
      </p:sp>
      <p:sp>
        <p:nvSpPr>
          <p:cNvPr id="5" name="Textfeld 4"/>
          <p:cNvSpPr txBox="1"/>
          <p:nvPr/>
        </p:nvSpPr>
        <p:spPr>
          <a:xfrm>
            <a:off x="909836" y="5869780"/>
            <a:ext cx="9436686" cy="655564"/>
          </a:xfrm>
          <a:prstGeom prst="rect">
            <a:avLst/>
          </a:prstGeom>
          <a:noFill/>
        </p:spPr>
        <p:txBody>
          <a:bodyPr wrap="none" lIns="91440" tIns="91440" rIns="91440" bIns="91440" rtlCol="0">
            <a:spAutoFit/>
          </a:bodyPr>
          <a:lstStyle/>
          <a:p>
            <a:pPr>
              <a:lnSpc>
                <a:spcPct val="90000"/>
              </a:lnSpc>
              <a:spcBef>
                <a:spcPct val="20000"/>
              </a:spcBef>
              <a:buSzPct val="90000"/>
            </a:pPr>
            <a:r>
              <a:rPr lang="de-DE" dirty="0">
                <a:solidFill>
                  <a:schemeClr val="tx1">
                    <a:alpha val="99000"/>
                  </a:schemeClr>
                </a:solidFill>
              </a:rPr>
              <a:t>Open Management Infrastructure </a:t>
            </a:r>
            <a:r>
              <a:rPr lang="de-DE" dirty="0">
                <a:solidFill>
                  <a:schemeClr val="tx1">
                    <a:alpha val="99000"/>
                  </a:schemeClr>
                </a:solidFill>
                <a:hlinkClick r:id="rId2"/>
              </a:rPr>
              <a:t>https://collaboration.opengroup.org/omi/</a:t>
            </a:r>
            <a:r>
              <a:rPr lang="de-DE" sz="3200" dirty="0">
                <a:solidFill>
                  <a:schemeClr val="tx1">
                    <a:alpha val="99000"/>
                  </a:schemeClr>
                </a:solidFill>
                <a:hlinkClick r:id="rId2"/>
              </a:rPr>
              <a:t/>
            </a:r>
            <a:br>
              <a:rPr lang="de-DE" sz="3200" dirty="0">
                <a:solidFill>
                  <a:schemeClr val="tx1">
                    <a:alpha val="99000"/>
                  </a:schemeClr>
                </a:solidFill>
                <a:hlinkClick r:id="rId2"/>
              </a:rPr>
            </a:br>
            <a:r>
              <a:rPr lang="de-DE" sz="1600" dirty="0">
                <a:solidFill>
                  <a:schemeClr val="tx1">
                    <a:alpha val="99000"/>
                  </a:schemeClr>
                </a:solidFill>
                <a:hlinkClick r:id="rId3"/>
              </a:rPr>
              <a:t>http://blogs.technet.com/b/windowsserver/archive/2012/06/28/open-management-infrastructure.aspx</a:t>
            </a:r>
            <a:endParaRPr lang="de-DE" sz="1600" dirty="0" smtClean="0">
              <a:solidFill>
                <a:schemeClr val="tx1">
                  <a:alpha val="99000"/>
                </a:schemeClr>
              </a:solidFill>
            </a:endParaRPr>
          </a:p>
        </p:txBody>
      </p:sp>
    </p:spTree>
    <p:extLst>
      <p:ext uri="{BB962C8B-B14F-4D97-AF65-F5344CB8AC3E}">
        <p14:creationId xmlns:p14="http://schemas.microsoft.com/office/powerpoint/2010/main" val="2383411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3852" y="1268760"/>
            <a:ext cx="10081120" cy="3988784"/>
          </a:xfrm>
        </p:spPr>
        <p:txBody>
          <a:bodyPr/>
          <a:lstStyle/>
          <a:p>
            <a:pPr algn="ctr"/>
            <a:r>
              <a:rPr lang="de-DE" sz="9600" dirty="0" smtClean="0"/>
              <a:t>Imperativ</a:t>
            </a:r>
            <a:br>
              <a:rPr lang="de-DE" sz="9600" dirty="0" smtClean="0"/>
            </a:br>
            <a:r>
              <a:rPr lang="de-DE" sz="9600" dirty="0" smtClean="0"/>
              <a:t>und</a:t>
            </a:r>
            <a:br>
              <a:rPr lang="de-DE" sz="9600" dirty="0" smtClean="0"/>
            </a:br>
            <a:r>
              <a:rPr lang="de-DE" sz="9600" dirty="0" smtClean="0"/>
              <a:t>Deklarativ</a:t>
            </a:r>
            <a:endParaRPr lang="de-DE" sz="9600" dirty="0"/>
          </a:p>
        </p:txBody>
      </p:sp>
    </p:spTree>
    <p:extLst>
      <p:ext uri="{BB962C8B-B14F-4D97-AF65-F5344CB8AC3E}">
        <p14:creationId xmlns:p14="http://schemas.microsoft.com/office/powerpoint/2010/main" val="2069717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Imperativ</a:t>
            </a:r>
            <a:endParaRPr lang="de-DE" dirty="0"/>
          </a:p>
        </p:txBody>
      </p:sp>
      <p:pic>
        <p:nvPicPr>
          <p:cNvPr id="3" name="Picture 3"/>
          <p:cNvPicPr>
            <a:picLocks noChangeAspect="1"/>
          </p:cNvPicPr>
          <p:nvPr/>
        </p:nvPicPr>
        <p:blipFill>
          <a:blip r:embed="rId2"/>
          <a:stretch>
            <a:fillRect/>
          </a:stretch>
        </p:blipFill>
        <p:spPr>
          <a:xfrm>
            <a:off x="1413892" y="845802"/>
            <a:ext cx="9072352" cy="5679541"/>
          </a:xfrm>
          <a:prstGeom prst="rect">
            <a:avLst/>
          </a:prstGeom>
        </p:spPr>
      </p:pic>
    </p:spTree>
    <p:extLst>
      <p:ext uri="{BB962C8B-B14F-4D97-AF65-F5344CB8AC3E}">
        <p14:creationId xmlns:p14="http://schemas.microsoft.com/office/powerpoint/2010/main" val="80845294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Deklarativ</a:t>
            </a:r>
            <a:endParaRPr lang="de-DE" dirty="0"/>
          </a:p>
        </p:txBody>
      </p:sp>
      <p:pic>
        <p:nvPicPr>
          <p:cNvPr id="3" name="Picture 4"/>
          <p:cNvPicPr>
            <a:picLocks noChangeAspect="1"/>
          </p:cNvPicPr>
          <p:nvPr/>
        </p:nvPicPr>
        <p:blipFill>
          <a:blip r:embed="rId2"/>
          <a:stretch>
            <a:fillRect/>
          </a:stretch>
        </p:blipFill>
        <p:spPr>
          <a:xfrm>
            <a:off x="2277988" y="1196752"/>
            <a:ext cx="7403819" cy="5112568"/>
          </a:xfrm>
          <a:prstGeom prst="rect">
            <a:avLst/>
          </a:prstGeom>
        </p:spPr>
      </p:pic>
    </p:spTree>
    <p:extLst>
      <p:ext uri="{BB962C8B-B14F-4D97-AF65-F5344CB8AC3E}">
        <p14:creationId xmlns:p14="http://schemas.microsoft.com/office/powerpoint/2010/main" val="23984419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PowerShell Desired State Configuration</a:t>
            </a:r>
            <a:endParaRPr lang="de-DE" dirty="0"/>
          </a:p>
        </p:txBody>
      </p:sp>
      <p:sp>
        <p:nvSpPr>
          <p:cNvPr id="5" name="Textplatzhalter 4"/>
          <p:cNvSpPr>
            <a:spLocks noGrp="1"/>
          </p:cNvSpPr>
          <p:nvPr>
            <p:ph type="body" sz="quarter" idx="10"/>
          </p:nvPr>
        </p:nvSpPr>
        <p:spPr>
          <a:xfrm>
            <a:off x="519112" y="1447799"/>
            <a:ext cx="11149013" cy="2215991"/>
          </a:xfrm>
        </p:spPr>
        <p:txBody>
          <a:bodyPr/>
          <a:lstStyle/>
          <a:p>
            <a:r>
              <a:rPr lang="de-DE" dirty="0" smtClean="0"/>
              <a:t>DSC ist nicht wie die Group </a:t>
            </a:r>
            <a:r>
              <a:rPr lang="de-DE" dirty="0" err="1" smtClean="0"/>
              <a:t>Policies</a:t>
            </a:r>
            <a:r>
              <a:rPr lang="de-DE" dirty="0" smtClean="0"/>
              <a:t> als Sicherheitsfeature entwickelt worden. DSC </a:t>
            </a:r>
            <a:r>
              <a:rPr lang="de-DE" dirty="0"/>
              <a:t>verhindert grundsätzlich keine Systemänderungen, sondern kann einen </a:t>
            </a:r>
            <a:r>
              <a:rPr lang="de-DE" dirty="0" smtClean="0"/>
              <a:t>gewünschten </a:t>
            </a:r>
            <a:r>
              <a:rPr lang="de-DE" dirty="0"/>
              <a:t>Zustand überprüfen und bei Abweichungen wiederherstellen</a:t>
            </a:r>
            <a:r>
              <a:rPr lang="de-DE" dirty="0" smtClean="0"/>
              <a:t>.</a:t>
            </a:r>
          </a:p>
        </p:txBody>
      </p:sp>
    </p:spTree>
    <p:extLst>
      <p:ext uri="{BB962C8B-B14F-4D97-AF65-F5344CB8AC3E}">
        <p14:creationId xmlns:p14="http://schemas.microsoft.com/office/powerpoint/2010/main" val="3021443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DSC </a:t>
            </a:r>
            <a:r>
              <a:rPr lang="de-DE" dirty="0" err="1" smtClean="0"/>
              <a:t>vs</a:t>
            </a:r>
            <a:r>
              <a:rPr lang="de-DE" dirty="0" smtClean="0"/>
              <a:t> Group </a:t>
            </a:r>
            <a:r>
              <a:rPr lang="de-DE" dirty="0" err="1" smtClean="0"/>
              <a:t>Policy</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1425657087"/>
              </p:ext>
            </p:extLst>
          </p:nvPr>
        </p:nvGraphicFramePr>
        <p:xfrm>
          <a:off x="381546" y="908720"/>
          <a:ext cx="11095829" cy="5196024"/>
        </p:xfrm>
        <a:graphic>
          <a:graphicData uri="http://schemas.openxmlformats.org/drawingml/2006/table">
            <a:tbl>
              <a:tblPr firstRow="1" bandRow="1">
                <a:tableStyleId>{5C22544A-7EE6-4342-B048-85BDC9FD1C3A}</a:tableStyleId>
              </a:tblPr>
              <a:tblGrid>
                <a:gridCol w="3602513"/>
                <a:gridCol w="3805030"/>
                <a:gridCol w="3688286"/>
              </a:tblGrid>
              <a:tr h="358621">
                <a:tc>
                  <a:txBody>
                    <a:bodyPr/>
                    <a:lstStyle/>
                    <a:p>
                      <a:r>
                        <a:rPr lang="de-DE" sz="1800" dirty="0" smtClean="0"/>
                        <a:t>Feature</a:t>
                      </a:r>
                      <a:endParaRPr lang="de-DE" sz="1800" dirty="0"/>
                    </a:p>
                  </a:txBody>
                  <a:tcPr marL="89619" marR="89619" marT="44828" marB="44828"/>
                </a:tc>
                <a:tc>
                  <a:txBody>
                    <a:bodyPr/>
                    <a:lstStyle/>
                    <a:p>
                      <a:r>
                        <a:rPr lang="de-DE" sz="1800" dirty="0" smtClean="0"/>
                        <a:t>Group </a:t>
                      </a:r>
                      <a:r>
                        <a:rPr lang="de-DE" sz="1800" dirty="0" err="1" smtClean="0"/>
                        <a:t>Policy</a:t>
                      </a:r>
                      <a:endParaRPr lang="de-DE" sz="1800" dirty="0"/>
                    </a:p>
                  </a:txBody>
                  <a:tcPr marL="89619" marR="89619" marT="44828" marB="44828"/>
                </a:tc>
                <a:tc>
                  <a:txBody>
                    <a:bodyPr/>
                    <a:lstStyle/>
                    <a:p>
                      <a:r>
                        <a:rPr lang="de-DE" sz="1800" dirty="0" err="1" smtClean="0"/>
                        <a:t>Desired</a:t>
                      </a:r>
                      <a:r>
                        <a:rPr lang="de-DE" sz="1800" dirty="0" smtClean="0"/>
                        <a:t> State </a:t>
                      </a:r>
                      <a:r>
                        <a:rPr lang="de-DE" sz="1800" dirty="0" err="1" smtClean="0"/>
                        <a:t>Configuration</a:t>
                      </a:r>
                      <a:endParaRPr lang="de-DE" sz="1800" dirty="0"/>
                    </a:p>
                  </a:txBody>
                  <a:tcPr marL="89619" marR="89619" marT="44828" marB="44828"/>
                </a:tc>
              </a:tr>
              <a:tr h="358621">
                <a:tc>
                  <a:txBody>
                    <a:bodyPr/>
                    <a:lstStyle/>
                    <a:p>
                      <a:r>
                        <a:rPr lang="de-DE" sz="1800" dirty="0" smtClean="0"/>
                        <a:t>Bindung</a:t>
                      </a:r>
                      <a:r>
                        <a:rPr lang="de-DE" sz="1800" baseline="0" dirty="0" smtClean="0"/>
                        <a:t> an ein System</a:t>
                      </a:r>
                      <a:endParaRPr lang="de-DE" sz="1800" dirty="0"/>
                    </a:p>
                  </a:txBody>
                  <a:tcPr marL="89619" marR="89619" marT="44828" marB="44828"/>
                </a:tc>
                <a:tc>
                  <a:txBody>
                    <a:bodyPr/>
                    <a:lstStyle/>
                    <a:p>
                      <a:r>
                        <a:rPr lang="de-DE" sz="1800" dirty="0" err="1" smtClean="0"/>
                        <a:t>Active</a:t>
                      </a:r>
                      <a:r>
                        <a:rPr lang="de-DE" sz="1800" dirty="0" smtClean="0"/>
                        <a:t> Directory</a:t>
                      </a:r>
                      <a:endParaRPr lang="de-DE" sz="1800" dirty="0"/>
                    </a:p>
                  </a:txBody>
                  <a:tcPr marL="89619" marR="89619" marT="44828" marB="44828"/>
                </a:tc>
                <a:tc>
                  <a:txBody>
                    <a:bodyPr/>
                    <a:lstStyle/>
                    <a:p>
                      <a:r>
                        <a:rPr lang="de-DE" sz="1800" dirty="0" smtClean="0"/>
                        <a:t>nur</a:t>
                      </a:r>
                      <a:r>
                        <a:rPr lang="de-DE" sz="1800" baseline="0" dirty="0" smtClean="0"/>
                        <a:t> gebunden an </a:t>
                      </a:r>
                      <a:r>
                        <a:rPr lang="de-DE" sz="1800" dirty="0" smtClean="0"/>
                        <a:t>Netzwerk</a:t>
                      </a:r>
                      <a:endParaRPr lang="de-DE" sz="1800" dirty="0"/>
                    </a:p>
                  </a:txBody>
                  <a:tcPr marL="89619" marR="89619" marT="44828" marB="44828"/>
                </a:tc>
              </a:tr>
              <a:tr h="358621">
                <a:tc>
                  <a:txBody>
                    <a:bodyPr/>
                    <a:lstStyle/>
                    <a:p>
                      <a:r>
                        <a:rPr lang="de-DE" sz="1800" dirty="0" smtClean="0"/>
                        <a:t>Zielrichtung</a:t>
                      </a:r>
                      <a:endParaRPr lang="de-DE" sz="1800" dirty="0"/>
                    </a:p>
                  </a:txBody>
                  <a:tcPr marL="89619" marR="89619" marT="44828" marB="44828"/>
                </a:tc>
                <a:tc>
                  <a:txBody>
                    <a:bodyPr/>
                    <a:lstStyle/>
                    <a:p>
                      <a:r>
                        <a:rPr lang="de-DE" sz="1800" dirty="0" smtClean="0"/>
                        <a:t>Konfiguration + Sicherheit</a:t>
                      </a:r>
                      <a:endParaRPr lang="de-DE" sz="1800" dirty="0"/>
                    </a:p>
                  </a:txBody>
                  <a:tcPr marL="89619" marR="89619" marT="44828" marB="44828"/>
                </a:tc>
                <a:tc>
                  <a:txBody>
                    <a:bodyPr/>
                    <a:lstStyle/>
                    <a:p>
                      <a:r>
                        <a:rPr lang="de-DE" sz="1800" dirty="0" smtClean="0"/>
                        <a:t>Konfiguration</a:t>
                      </a:r>
                      <a:endParaRPr lang="de-DE" sz="1800" dirty="0"/>
                    </a:p>
                  </a:txBody>
                  <a:tcPr marL="89619" marR="89619" marT="44828" marB="44828"/>
                </a:tc>
              </a:tr>
              <a:tr h="627586">
                <a:tc>
                  <a:txBody>
                    <a:bodyPr/>
                    <a:lstStyle/>
                    <a:p>
                      <a:r>
                        <a:rPr lang="de-DE" sz="1800" dirty="0" smtClean="0"/>
                        <a:t>Konfiguration wir umgesetzt durch </a:t>
                      </a:r>
                      <a:endParaRPr lang="de-DE" sz="1800" dirty="0"/>
                    </a:p>
                  </a:txBody>
                  <a:tcPr marL="89619" marR="89619" marT="44828" marB="44828"/>
                </a:tc>
                <a:tc>
                  <a:txBody>
                    <a:bodyPr/>
                    <a:lstStyle/>
                    <a:p>
                      <a:r>
                        <a:rPr lang="de-DE" sz="1800" dirty="0" smtClean="0"/>
                        <a:t>Betriebssystem</a:t>
                      </a:r>
                      <a:r>
                        <a:rPr lang="de-DE" sz="1800" baseline="0" dirty="0" smtClean="0"/>
                        <a:t> Komponenten (DLL)</a:t>
                      </a:r>
                      <a:endParaRPr lang="de-DE" sz="1800" dirty="0"/>
                    </a:p>
                  </a:txBody>
                  <a:tcPr marL="89619" marR="89619" marT="44828" marB="44828"/>
                </a:tc>
                <a:tc>
                  <a:txBody>
                    <a:bodyPr/>
                    <a:lstStyle/>
                    <a:p>
                      <a:r>
                        <a:rPr lang="de-DE" sz="1800" dirty="0" smtClean="0"/>
                        <a:t>PowerShell</a:t>
                      </a:r>
                      <a:r>
                        <a:rPr lang="de-DE" sz="1800" baseline="0" dirty="0" smtClean="0"/>
                        <a:t> </a:t>
                      </a:r>
                      <a:r>
                        <a:rPr lang="de-DE" sz="1800" baseline="0" dirty="0" err="1" smtClean="0"/>
                        <a:t>Scriptmodule</a:t>
                      </a:r>
                      <a:r>
                        <a:rPr lang="de-DE" sz="1800" baseline="0" dirty="0" smtClean="0"/>
                        <a:t> genannt: </a:t>
                      </a:r>
                      <a:r>
                        <a:rPr lang="de-DE" sz="1800" baseline="0" dirty="0" err="1" smtClean="0"/>
                        <a:t>Rescources</a:t>
                      </a:r>
                      <a:endParaRPr lang="de-DE" sz="1800" dirty="0"/>
                    </a:p>
                  </a:txBody>
                  <a:tcPr marL="89619" marR="89619" marT="44828" marB="44828"/>
                </a:tc>
              </a:tr>
              <a:tr h="627586">
                <a:tc>
                  <a:txBody>
                    <a:bodyPr/>
                    <a:lstStyle/>
                    <a:p>
                      <a:r>
                        <a:rPr lang="de-DE" sz="1800" dirty="0" smtClean="0"/>
                        <a:t>Neue Konfigurationen erstellen</a:t>
                      </a:r>
                      <a:endParaRPr lang="de-DE" sz="1800" dirty="0"/>
                    </a:p>
                  </a:txBody>
                  <a:tcPr marL="89619" marR="89619" marT="44828" marB="44828"/>
                </a:tc>
                <a:tc>
                  <a:txBody>
                    <a:bodyPr/>
                    <a:lstStyle/>
                    <a:p>
                      <a:r>
                        <a:rPr lang="de-DE" sz="1800" dirty="0" smtClean="0"/>
                        <a:t>GP-Erweiterungen werden</a:t>
                      </a:r>
                      <a:r>
                        <a:rPr lang="de-DE" sz="1800" baseline="0" dirty="0" smtClean="0"/>
                        <a:t> in C / C++ geschrieben</a:t>
                      </a:r>
                      <a:endParaRPr lang="de-DE" sz="1800" dirty="0"/>
                    </a:p>
                  </a:txBody>
                  <a:tcPr marL="89619" marR="89619" marT="44828" marB="44828"/>
                </a:tc>
                <a:tc>
                  <a:txBody>
                    <a:bodyPr/>
                    <a:lstStyle/>
                    <a:p>
                      <a:r>
                        <a:rPr lang="de-DE" sz="1800" dirty="0" smtClean="0"/>
                        <a:t>Erstellung einer neuen DSC </a:t>
                      </a:r>
                      <a:r>
                        <a:rPr lang="de-DE" sz="1800" dirty="0" err="1" smtClean="0"/>
                        <a:t>Rescource</a:t>
                      </a:r>
                      <a:r>
                        <a:rPr lang="de-DE" sz="1800" dirty="0" smtClean="0"/>
                        <a:t> mit PowerShell</a:t>
                      </a:r>
                      <a:endParaRPr lang="de-DE" sz="1800" dirty="0"/>
                    </a:p>
                  </a:txBody>
                  <a:tcPr marL="89619" marR="89619" marT="44828" marB="44828"/>
                </a:tc>
              </a:tr>
              <a:tr h="627586">
                <a:tc>
                  <a:txBody>
                    <a:bodyPr/>
                    <a:lstStyle/>
                    <a:p>
                      <a:r>
                        <a:rPr lang="de-DE" sz="1800" dirty="0" smtClean="0"/>
                        <a:t>Primäres</a:t>
                      </a:r>
                      <a:r>
                        <a:rPr lang="de-DE" sz="1800" baseline="0" dirty="0" smtClean="0"/>
                        <a:t> Konfigurationsziel</a:t>
                      </a:r>
                      <a:endParaRPr lang="de-DE" sz="1800" dirty="0"/>
                    </a:p>
                  </a:txBody>
                  <a:tcPr marL="89619" marR="89619" marT="44828" marB="44828"/>
                </a:tc>
                <a:tc>
                  <a:txBody>
                    <a:bodyPr/>
                    <a:lstStyle/>
                    <a:p>
                      <a:r>
                        <a:rPr lang="de-DE" sz="1800" dirty="0" smtClean="0"/>
                        <a:t>Registry</a:t>
                      </a:r>
                      <a:endParaRPr lang="de-DE" sz="1800" dirty="0"/>
                    </a:p>
                  </a:txBody>
                  <a:tcPr marL="89619" marR="89619" marT="44828" marB="44828"/>
                </a:tc>
                <a:tc>
                  <a:txBody>
                    <a:bodyPr/>
                    <a:lstStyle/>
                    <a:p>
                      <a:r>
                        <a:rPr lang="de-DE" sz="1800" dirty="0" smtClean="0"/>
                        <a:t>Alles an das PowerShell herankommt</a:t>
                      </a:r>
                      <a:endParaRPr lang="de-DE" sz="1800" dirty="0"/>
                    </a:p>
                  </a:txBody>
                  <a:tcPr marL="89619" marR="89619" marT="44828" marB="44828"/>
                </a:tc>
              </a:tr>
              <a:tr h="627586">
                <a:tc>
                  <a:txBody>
                    <a:bodyPr/>
                    <a:lstStyle/>
                    <a:p>
                      <a:r>
                        <a:rPr lang="de-DE" sz="1800" dirty="0" smtClean="0"/>
                        <a:t>Beständigkeit</a:t>
                      </a:r>
                      <a:r>
                        <a:rPr lang="de-DE" sz="1800" baseline="0" dirty="0" smtClean="0"/>
                        <a:t> von Konfiguration</a:t>
                      </a:r>
                      <a:endParaRPr lang="de-DE" sz="1800" dirty="0"/>
                    </a:p>
                  </a:txBody>
                  <a:tcPr marL="89619" marR="89619" marT="44828" marB="44828"/>
                </a:tc>
                <a:tc>
                  <a:txBody>
                    <a:bodyPr/>
                    <a:lstStyle/>
                    <a:p>
                      <a:r>
                        <a:rPr lang="de-DE" sz="1800" dirty="0" smtClean="0"/>
                        <a:t>Einstellungen verschwinden und erscheinen mit GPO</a:t>
                      </a:r>
                      <a:endParaRPr lang="de-DE" sz="1800" dirty="0"/>
                    </a:p>
                  </a:txBody>
                  <a:tcPr marL="89619" marR="89619" marT="44828" marB="44828"/>
                </a:tc>
                <a:tc>
                  <a:txBody>
                    <a:bodyPr/>
                    <a:lstStyle/>
                    <a:p>
                      <a:r>
                        <a:rPr lang="de-DE" sz="1800" dirty="0" smtClean="0"/>
                        <a:t>Konfigurationen</a:t>
                      </a:r>
                      <a:r>
                        <a:rPr lang="de-DE" sz="1800" baseline="0" dirty="0" smtClean="0"/>
                        <a:t> bleiben Permanent</a:t>
                      </a:r>
                      <a:br>
                        <a:rPr lang="de-DE" sz="1800" baseline="0" dirty="0" smtClean="0"/>
                      </a:br>
                      <a:r>
                        <a:rPr lang="de-DE" sz="1800" baseline="0" dirty="0" smtClean="0"/>
                        <a:t>(kein Automatisches zurücksetzen)</a:t>
                      </a:r>
                      <a:endParaRPr lang="de-DE" sz="1800" dirty="0"/>
                    </a:p>
                  </a:txBody>
                  <a:tcPr marL="89619" marR="89619" marT="44828" marB="44828"/>
                </a:tc>
              </a:tr>
              <a:tr h="627586">
                <a:tc>
                  <a:txBody>
                    <a:bodyPr/>
                    <a:lstStyle/>
                    <a:p>
                      <a:r>
                        <a:rPr lang="de-DE" sz="1800" dirty="0" smtClean="0"/>
                        <a:t>Konfigurationen werden zugewiesen</a:t>
                      </a:r>
                      <a:r>
                        <a:rPr lang="de-DE" sz="1800" baseline="0" dirty="0" smtClean="0"/>
                        <a:t> durch</a:t>
                      </a:r>
                      <a:endParaRPr lang="de-DE" sz="1800" dirty="0"/>
                    </a:p>
                  </a:txBody>
                  <a:tcPr marL="89619" marR="89619" marT="44828" marB="44828"/>
                </a:tc>
                <a:tc>
                  <a:txBody>
                    <a:bodyPr/>
                    <a:lstStyle/>
                    <a:p>
                      <a:r>
                        <a:rPr lang="de-DE" sz="1800" dirty="0" smtClean="0"/>
                        <a:t>Einen Link auf OUs mit Filtern</a:t>
                      </a:r>
                      <a:endParaRPr lang="de-DE" sz="1800" dirty="0"/>
                    </a:p>
                  </a:txBody>
                  <a:tcPr marL="89619" marR="89619" marT="44828" marB="44828"/>
                </a:tc>
                <a:tc>
                  <a:txBody>
                    <a:bodyPr/>
                    <a:lstStyle/>
                    <a:p>
                      <a:r>
                        <a:rPr lang="de-DE" sz="1800" dirty="0" smtClean="0"/>
                        <a:t>Im Konfigurations-Script steht das Ziel</a:t>
                      </a:r>
                      <a:endParaRPr lang="de-DE" sz="1800" dirty="0"/>
                    </a:p>
                  </a:txBody>
                  <a:tcPr marL="89619" marR="89619" marT="44828" marB="44828"/>
                </a:tc>
              </a:tr>
              <a:tr h="627586">
                <a:tc>
                  <a:txBody>
                    <a:bodyPr/>
                    <a:lstStyle/>
                    <a:p>
                      <a:r>
                        <a:rPr lang="de-DE" sz="1800" dirty="0" smtClean="0"/>
                        <a:t>Anzahl</a:t>
                      </a:r>
                      <a:r>
                        <a:rPr lang="de-DE" sz="1800" baseline="0" dirty="0" smtClean="0"/>
                        <a:t> der Konfigurationen</a:t>
                      </a:r>
                      <a:endParaRPr lang="de-DE" sz="1800" dirty="0"/>
                    </a:p>
                  </a:txBody>
                  <a:tcPr marL="89619" marR="89619" marT="44828" marB="44828"/>
                </a:tc>
                <a:tc>
                  <a:txBody>
                    <a:bodyPr/>
                    <a:lstStyle/>
                    <a:p>
                      <a:r>
                        <a:rPr lang="de-DE" sz="1800" dirty="0" smtClean="0"/>
                        <a:t>Unendlich viele GPOs</a:t>
                      </a:r>
                      <a:endParaRPr lang="de-DE" sz="1800" dirty="0"/>
                    </a:p>
                  </a:txBody>
                  <a:tcPr marL="89619" marR="89619" marT="44828" marB="44828"/>
                </a:tc>
                <a:tc>
                  <a:txBody>
                    <a:bodyPr/>
                    <a:lstStyle/>
                    <a:p>
                      <a:r>
                        <a:rPr lang="de-DE" sz="1800" dirty="0" smtClean="0"/>
                        <a:t>1:1</a:t>
                      </a:r>
                      <a:r>
                        <a:rPr lang="de-DE" sz="1800" baseline="0" dirty="0" smtClean="0"/>
                        <a:t> Eine MOF Konfiguration pro </a:t>
                      </a:r>
                      <a:r>
                        <a:rPr lang="de-DE" sz="1800" baseline="0" dirty="0" err="1" smtClean="0"/>
                        <a:t>Node</a:t>
                      </a:r>
                      <a:endParaRPr lang="de-DE" sz="1800" dirty="0"/>
                    </a:p>
                  </a:txBody>
                  <a:tcPr marL="89619" marR="89619" marT="44828" marB="44828"/>
                </a:tc>
              </a:tr>
            </a:tbl>
          </a:graphicData>
        </a:graphic>
      </p:graphicFrame>
      <p:sp useBgFill="1">
        <p:nvSpPr>
          <p:cNvPr id="5" name="Rechteck 4"/>
          <p:cNvSpPr/>
          <p:nvPr/>
        </p:nvSpPr>
        <p:spPr bwMode="auto">
          <a:xfrm>
            <a:off x="164039" y="1268760"/>
            <a:ext cx="11614995" cy="32844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6" name="Rechteck 5"/>
          <p:cNvSpPr/>
          <p:nvPr/>
        </p:nvSpPr>
        <p:spPr bwMode="auto">
          <a:xfrm>
            <a:off x="164039" y="1597200"/>
            <a:ext cx="11614995" cy="39164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7" name="Rechteck 6"/>
          <p:cNvSpPr/>
          <p:nvPr/>
        </p:nvSpPr>
        <p:spPr bwMode="auto">
          <a:xfrm>
            <a:off x="200439" y="1988840"/>
            <a:ext cx="11614995" cy="6480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8" name="Rechteck 7"/>
          <p:cNvSpPr/>
          <p:nvPr/>
        </p:nvSpPr>
        <p:spPr bwMode="auto">
          <a:xfrm>
            <a:off x="200438" y="2636911"/>
            <a:ext cx="11614995" cy="660449"/>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9" name="Rechteck 8"/>
          <p:cNvSpPr/>
          <p:nvPr/>
        </p:nvSpPr>
        <p:spPr bwMode="auto">
          <a:xfrm>
            <a:off x="200437" y="3297360"/>
            <a:ext cx="11614995" cy="568113"/>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10" name="Rechteck 9"/>
          <p:cNvSpPr/>
          <p:nvPr/>
        </p:nvSpPr>
        <p:spPr bwMode="auto">
          <a:xfrm>
            <a:off x="200439" y="3865473"/>
            <a:ext cx="11614995" cy="100368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11" name="Rechteck 10"/>
          <p:cNvSpPr/>
          <p:nvPr/>
        </p:nvSpPr>
        <p:spPr bwMode="auto">
          <a:xfrm>
            <a:off x="209228" y="4869160"/>
            <a:ext cx="11614995" cy="576063"/>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12" name="Rechteck 11"/>
          <p:cNvSpPr/>
          <p:nvPr/>
        </p:nvSpPr>
        <p:spPr bwMode="auto">
          <a:xfrm>
            <a:off x="237189" y="5445224"/>
            <a:ext cx="11614995" cy="72008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feld 12"/>
          <p:cNvSpPr txBox="1"/>
          <p:nvPr/>
        </p:nvSpPr>
        <p:spPr>
          <a:xfrm>
            <a:off x="621804" y="6003993"/>
            <a:ext cx="8703855" cy="865157"/>
          </a:xfrm>
          <a:prstGeom prst="rect">
            <a:avLst/>
          </a:prstGeom>
          <a:noFill/>
        </p:spPr>
        <p:txBody>
          <a:bodyPr wrap="none" lIns="179259" tIns="143407" rIns="179259" bIns="143407" rtlCol="0">
            <a:spAutoFit/>
          </a:bodyPr>
          <a:lstStyle/>
          <a:p>
            <a:pPr>
              <a:lnSpc>
                <a:spcPct val="90000"/>
              </a:lnSpc>
              <a:spcAft>
                <a:spcPts val="588"/>
              </a:spcAft>
            </a:pPr>
            <a:r>
              <a:rPr lang="en-US" dirty="0">
                <a:gradFill>
                  <a:gsLst>
                    <a:gs pos="2917">
                      <a:schemeClr val="tx1"/>
                    </a:gs>
                    <a:gs pos="30000">
                      <a:schemeClr val="tx1"/>
                    </a:gs>
                  </a:gsLst>
                  <a:lin ang="5400000" scaled="0"/>
                </a:gradFill>
              </a:rPr>
              <a:t>Group Policy vs. Desired State Configuration vs. </a:t>
            </a:r>
            <a:r>
              <a:rPr lang="en-US" dirty="0" smtClean="0">
                <a:gradFill>
                  <a:gsLst>
                    <a:gs pos="2917">
                      <a:schemeClr val="tx1"/>
                    </a:gs>
                    <a:gs pos="30000">
                      <a:schemeClr val="tx1"/>
                    </a:gs>
                  </a:gsLst>
                  <a:lin ang="5400000" scaled="0"/>
                </a:gradFill>
              </a:rPr>
              <a:t>… by Darren Mar </a:t>
            </a:r>
            <a:r>
              <a:rPr lang="en-US" dirty="0" err="1" smtClean="0">
                <a:gradFill>
                  <a:gsLst>
                    <a:gs pos="2917">
                      <a:schemeClr val="tx1"/>
                    </a:gs>
                    <a:gs pos="30000">
                      <a:schemeClr val="tx1"/>
                    </a:gs>
                  </a:gsLst>
                  <a:lin ang="5400000" scaled="0"/>
                </a:gradFill>
              </a:rPr>
              <a:t>Elia</a:t>
            </a:r>
            <a:endParaRPr lang="de-DE" dirty="0" smtClean="0">
              <a:gradFill>
                <a:gsLst>
                  <a:gs pos="2917">
                    <a:schemeClr val="tx1"/>
                  </a:gs>
                  <a:gs pos="30000">
                    <a:schemeClr val="tx1"/>
                  </a:gs>
                </a:gsLst>
                <a:lin ang="5400000" scaled="0"/>
              </a:gradFill>
            </a:endParaRPr>
          </a:p>
          <a:p>
            <a:pPr>
              <a:lnSpc>
                <a:spcPct val="90000"/>
              </a:lnSpc>
              <a:spcAft>
                <a:spcPts val="588"/>
              </a:spcAft>
            </a:pPr>
            <a:r>
              <a:rPr lang="de-DE" dirty="0" smtClean="0">
                <a:gradFill>
                  <a:gsLst>
                    <a:gs pos="2917">
                      <a:schemeClr val="tx1"/>
                    </a:gs>
                    <a:gs pos="30000">
                      <a:schemeClr val="tx1"/>
                    </a:gs>
                  </a:gsLst>
                  <a:lin ang="5400000" scaled="0"/>
                </a:gradFill>
                <a:hlinkClick r:id="rId3"/>
              </a:rPr>
              <a:t>http</a:t>
            </a:r>
            <a:r>
              <a:rPr lang="de-DE" dirty="0">
                <a:gradFill>
                  <a:gsLst>
                    <a:gs pos="2917">
                      <a:schemeClr val="tx1"/>
                    </a:gs>
                    <a:gs pos="30000">
                      <a:schemeClr val="tx1"/>
                    </a:gs>
                  </a:gsLst>
                  <a:lin ang="5400000" scaled="0"/>
                </a:gradFill>
                <a:hlinkClick r:id="rId3"/>
              </a:rPr>
              <a:t>://sdmsoftware.com/category/group-policy-blog/desired-state-configuration/</a:t>
            </a:r>
            <a:endParaRPr lang="de-DE"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7290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Configuration Standard DMTF MOF</a:t>
            </a: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356" y="1241767"/>
            <a:ext cx="1377673" cy="1522903"/>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107" y="1241767"/>
            <a:ext cx="1375342" cy="1375895"/>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958" y="4395353"/>
            <a:ext cx="1162691" cy="2102479"/>
          </a:xfrm>
          <a:prstGeom prst="rect">
            <a:avLst/>
          </a:prstGeom>
        </p:spPr>
      </p:pic>
      <p:pic>
        <p:nvPicPr>
          <p:cNvPr id="8" name="Picture 4" descr="C:\Users\Peter\AppData\Local\Microsoft\Windows\Temporary Internet Files\Content.IE5\AFHVKRBM\MC900433834[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778" y="5287039"/>
            <a:ext cx="1792159" cy="1792880"/>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422" y="1241766"/>
            <a:ext cx="4182226" cy="2788277"/>
          </a:xfrm>
          <a:prstGeom prst="rect">
            <a:avLst/>
          </a:prstGeom>
        </p:spPr>
      </p:pic>
      <p:pic>
        <p:nvPicPr>
          <p:cNvPr id="10" name="Grafik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4474" y="2493125"/>
            <a:ext cx="1599652" cy="1600295"/>
          </a:xfrm>
          <a:prstGeom prst="rect">
            <a:avLst/>
          </a:prstGeom>
        </p:spPr>
      </p:pic>
      <p:pic>
        <p:nvPicPr>
          <p:cNvPr id="11" name="Grafik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4017" y="4278138"/>
            <a:ext cx="1786289" cy="1787007"/>
          </a:xfrm>
          <a:prstGeom prst="rect">
            <a:avLst/>
          </a:prstGeom>
        </p:spPr>
      </p:pic>
      <p:sp>
        <p:nvSpPr>
          <p:cNvPr id="12" name="Abgerundete rechteckige Legende 11"/>
          <p:cNvSpPr/>
          <p:nvPr/>
        </p:nvSpPr>
        <p:spPr bwMode="auto">
          <a:xfrm>
            <a:off x="5394895" y="2938206"/>
            <a:ext cx="1792383" cy="1242745"/>
          </a:xfrm>
          <a:prstGeom prst="wedgeRoundRectCallout">
            <a:avLst>
              <a:gd name="adj1" fmla="val -99051"/>
              <a:gd name="adj2" fmla="val 15250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bgerundete rechteckige Legende 12"/>
          <p:cNvSpPr/>
          <p:nvPr/>
        </p:nvSpPr>
        <p:spPr bwMode="auto">
          <a:xfrm>
            <a:off x="5475258" y="2955958"/>
            <a:ext cx="1792383" cy="1242745"/>
          </a:xfrm>
          <a:prstGeom prst="wedgeRoundRectCallout">
            <a:avLst>
              <a:gd name="adj1" fmla="val -106972"/>
              <a:gd name="adj2" fmla="val -7178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bgerundete rechteckige Legende 13"/>
          <p:cNvSpPr/>
          <p:nvPr/>
        </p:nvSpPr>
        <p:spPr bwMode="auto">
          <a:xfrm>
            <a:off x="5448134" y="2973711"/>
            <a:ext cx="1792383" cy="1242745"/>
          </a:xfrm>
          <a:prstGeom prst="wedgeRoundRectCallout">
            <a:avLst>
              <a:gd name="adj1" fmla="val -37170"/>
              <a:gd name="adj2" fmla="val -8107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bgerundete rechteckige Legende 14"/>
          <p:cNvSpPr/>
          <p:nvPr/>
        </p:nvSpPr>
        <p:spPr bwMode="auto">
          <a:xfrm>
            <a:off x="5475258" y="2938205"/>
            <a:ext cx="1792383" cy="1242745"/>
          </a:xfrm>
          <a:prstGeom prst="wedgeRoundRectCallout">
            <a:avLst>
              <a:gd name="adj1" fmla="val 71741"/>
              <a:gd name="adj2" fmla="val -8178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bgerundete rechteckige Legende 16"/>
          <p:cNvSpPr/>
          <p:nvPr/>
        </p:nvSpPr>
        <p:spPr bwMode="auto">
          <a:xfrm>
            <a:off x="5394895" y="2955957"/>
            <a:ext cx="1792383" cy="1242745"/>
          </a:xfrm>
          <a:prstGeom prst="wedgeRoundRectCallout">
            <a:avLst>
              <a:gd name="adj1" fmla="val 128177"/>
              <a:gd name="adj2" fmla="val -2250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bgerundete rechteckige Legende 17"/>
          <p:cNvSpPr/>
          <p:nvPr/>
        </p:nvSpPr>
        <p:spPr bwMode="auto">
          <a:xfrm>
            <a:off x="5394895" y="2938206"/>
            <a:ext cx="1792383" cy="1242745"/>
          </a:xfrm>
          <a:prstGeom prst="wedgeRoundRectCallout">
            <a:avLst>
              <a:gd name="adj1" fmla="val 116295"/>
              <a:gd name="adj2" fmla="val 10464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bgerundete rechteckige Legende 18"/>
          <p:cNvSpPr/>
          <p:nvPr/>
        </p:nvSpPr>
        <p:spPr bwMode="auto">
          <a:xfrm>
            <a:off x="5158308" y="2938204"/>
            <a:ext cx="2232248" cy="1242745"/>
          </a:xfrm>
          <a:prstGeom prst="wedgeRoundRectCallout">
            <a:avLst>
              <a:gd name="adj1" fmla="val 8374"/>
              <a:gd name="adj2" fmla="val 159643"/>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09" fontAlgn="base">
              <a:lnSpc>
                <a:spcPct val="90000"/>
              </a:lnSpc>
              <a:spcBef>
                <a:spcPct val="0"/>
              </a:spcBef>
              <a:spcAft>
                <a:spcPct val="0"/>
              </a:spcAft>
            </a:pPr>
            <a:r>
              <a:rPr lang="de-DE" sz="4700" dirty="0" smtClean="0">
                <a:gradFill>
                  <a:gsLst>
                    <a:gs pos="0">
                      <a:srgbClr val="FFFFFF"/>
                    </a:gs>
                    <a:gs pos="100000">
                      <a:srgbClr val="FFFFFF"/>
                    </a:gs>
                  </a:gsLst>
                  <a:lin ang="5400000" scaled="0"/>
                </a:gradFill>
                <a:ea typeface="Segoe UI" pitchFamily="34" charset="0"/>
                <a:cs typeface="Segoe UI" pitchFamily="34" charset="0"/>
              </a:rPr>
              <a:t>DMTF MOF</a:t>
            </a:r>
            <a:endParaRPr lang="de-DE" sz="47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xtfeld 19"/>
          <p:cNvSpPr txBox="1"/>
          <p:nvPr/>
        </p:nvSpPr>
        <p:spPr>
          <a:xfrm>
            <a:off x="7811591" y="1118471"/>
            <a:ext cx="2248754"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Puppet / Chef</a:t>
            </a:r>
          </a:p>
        </p:txBody>
      </p:sp>
      <p:sp>
        <p:nvSpPr>
          <p:cNvPr id="21" name="Textfeld 20"/>
          <p:cNvSpPr txBox="1"/>
          <p:nvPr/>
        </p:nvSpPr>
        <p:spPr>
          <a:xfrm>
            <a:off x="6195008" y="1118471"/>
            <a:ext cx="932688"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DSC</a:t>
            </a:r>
          </a:p>
        </p:txBody>
      </p:sp>
      <p:sp>
        <p:nvSpPr>
          <p:cNvPr id="22" name="Textfeld 21"/>
          <p:cNvSpPr txBox="1"/>
          <p:nvPr/>
        </p:nvSpPr>
        <p:spPr>
          <a:xfrm>
            <a:off x="2825541" y="2192304"/>
            <a:ext cx="1713107" cy="887201"/>
          </a:xfrm>
          <a:prstGeom prst="rect">
            <a:avLst/>
          </a:prstGeom>
          <a:solidFill>
            <a:schemeClr val="accent1"/>
          </a:solidFill>
        </p:spPr>
        <p:txBody>
          <a:bodyPr wrap="none" lIns="179259" tIns="143407" rIns="179259" bIns="143407" rtlCol="0">
            <a:spAutoFit/>
          </a:bodyPr>
          <a:lstStyle/>
          <a:p>
            <a:pPr>
              <a:lnSpc>
                <a:spcPct val="90000"/>
              </a:lnSpc>
              <a:spcAft>
                <a:spcPts val="588"/>
              </a:spcAft>
            </a:pPr>
            <a:r>
              <a:rPr lang="de-DE" sz="4300" dirty="0" err="1">
                <a:gradFill>
                  <a:gsLst>
                    <a:gs pos="2917">
                      <a:schemeClr val="tx1"/>
                    </a:gs>
                    <a:gs pos="30000">
                      <a:schemeClr val="tx1"/>
                    </a:gs>
                  </a:gsLst>
                  <a:lin ang="5400000" scaled="0"/>
                </a:gradFill>
              </a:rPr>
              <a:t>Node</a:t>
            </a:r>
            <a:endParaRPr lang="de-DE" sz="4300" dirty="0">
              <a:gradFill>
                <a:gsLst>
                  <a:gs pos="2917">
                    <a:schemeClr val="tx1"/>
                  </a:gs>
                  <a:gs pos="30000">
                    <a:schemeClr val="tx1"/>
                  </a:gs>
                </a:gsLst>
                <a:lin ang="5400000" scaled="0"/>
              </a:gradFill>
            </a:endParaRPr>
          </a:p>
        </p:txBody>
      </p:sp>
      <p:sp>
        <p:nvSpPr>
          <p:cNvPr id="23" name="Textfeld 22"/>
          <p:cNvSpPr txBox="1"/>
          <p:nvPr/>
        </p:nvSpPr>
        <p:spPr>
          <a:xfrm>
            <a:off x="4912644" y="1730461"/>
            <a:ext cx="1713107" cy="887201"/>
          </a:xfrm>
          <a:prstGeom prst="rect">
            <a:avLst/>
          </a:prstGeom>
          <a:solidFill>
            <a:schemeClr val="accent1"/>
          </a:solidFill>
        </p:spPr>
        <p:txBody>
          <a:bodyPr wrap="none" lIns="179259" tIns="143407" rIns="179259" bIns="143407" rtlCol="0">
            <a:spAutoFit/>
          </a:bodyPr>
          <a:lstStyle/>
          <a:p>
            <a:pPr>
              <a:lnSpc>
                <a:spcPct val="90000"/>
              </a:lnSpc>
              <a:spcAft>
                <a:spcPts val="588"/>
              </a:spcAft>
            </a:pPr>
            <a:r>
              <a:rPr lang="de-DE" sz="4300" dirty="0" err="1">
                <a:gradFill>
                  <a:gsLst>
                    <a:gs pos="2917">
                      <a:schemeClr val="tx1"/>
                    </a:gs>
                    <a:gs pos="30000">
                      <a:schemeClr val="tx1"/>
                    </a:gs>
                  </a:gsLst>
                  <a:lin ang="5400000" scaled="0"/>
                </a:gradFill>
              </a:rPr>
              <a:t>Node</a:t>
            </a:r>
            <a:endParaRPr lang="de-DE" sz="4300" dirty="0">
              <a:gradFill>
                <a:gsLst>
                  <a:gs pos="2917">
                    <a:schemeClr val="tx1"/>
                  </a:gs>
                  <a:gs pos="30000">
                    <a:schemeClr val="tx1"/>
                  </a:gs>
                </a:gsLst>
                <a:lin ang="5400000" scaled="0"/>
              </a:gradFill>
            </a:endParaRPr>
          </a:p>
        </p:txBody>
      </p:sp>
      <p:sp>
        <p:nvSpPr>
          <p:cNvPr id="24" name="Textfeld 23"/>
          <p:cNvSpPr txBox="1"/>
          <p:nvPr/>
        </p:nvSpPr>
        <p:spPr>
          <a:xfrm>
            <a:off x="6955037" y="1730462"/>
            <a:ext cx="1713107" cy="887201"/>
          </a:xfrm>
          <a:prstGeom prst="rect">
            <a:avLst/>
          </a:prstGeom>
          <a:solidFill>
            <a:schemeClr val="accent1"/>
          </a:solidFill>
        </p:spPr>
        <p:txBody>
          <a:bodyPr wrap="none" lIns="179259" tIns="143407" rIns="179259" bIns="143407" rtlCol="0">
            <a:spAutoFit/>
          </a:bodyPr>
          <a:lstStyle/>
          <a:p>
            <a:pPr>
              <a:lnSpc>
                <a:spcPct val="90000"/>
              </a:lnSpc>
              <a:spcAft>
                <a:spcPts val="588"/>
              </a:spcAft>
            </a:pPr>
            <a:r>
              <a:rPr lang="de-DE" sz="4300" dirty="0" err="1">
                <a:gradFill>
                  <a:gsLst>
                    <a:gs pos="2917">
                      <a:schemeClr val="tx1"/>
                    </a:gs>
                    <a:gs pos="30000">
                      <a:schemeClr val="tx1"/>
                    </a:gs>
                  </a:gsLst>
                  <a:lin ang="5400000" scaled="0"/>
                </a:gradFill>
              </a:rPr>
              <a:t>Node</a:t>
            </a:r>
            <a:endParaRPr lang="de-DE" sz="4300" dirty="0">
              <a:gradFill>
                <a:gsLst>
                  <a:gs pos="2917">
                    <a:schemeClr val="tx1"/>
                  </a:gs>
                  <a:gs pos="30000">
                    <a:schemeClr val="tx1"/>
                  </a:gs>
                </a:gsLst>
                <a:lin ang="5400000" scaled="0"/>
              </a:gradFill>
            </a:endParaRPr>
          </a:p>
        </p:txBody>
      </p:sp>
      <p:sp>
        <p:nvSpPr>
          <p:cNvPr id="25" name="Textfeld 24"/>
          <p:cNvSpPr txBox="1"/>
          <p:nvPr/>
        </p:nvSpPr>
        <p:spPr>
          <a:xfrm>
            <a:off x="8578829" y="3008979"/>
            <a:ext cx="1713107" cy="887201"/>
          </a:xfrm>
          <a:prstGeom prst="rect">
            <a:avLst/>
          </a:prstGeom>
          <a:solidFill>
            <a:schemeClr val="accent1"/>
          </a:solidFill>
        </p:spPr>
        <p:txBody>
          <a:bodyPr wrap="none" lIns="179259" tIns="143407" rIns="179259" bIns="143407" rtlCol="0">
            <a:spAutoFit/>
          </a:bodyPr>
          <a:lstStyle/>
          <a:p>
            <a:pPr>
              <a:lnSpc>
                <a:spcPct val="90000"/>
              </a:lnSpc>
              <a:spcAft>
                <a:spcPts val="588"/>
              </a:spcAft>
            </a:pPr>
            <a:r>
              <a:rPr lang="de-DE" sz="4300" dirty="0" err="1">
                <a:gradFill>
                  <a:gsLst>
                    <a:gs pos="2917">
                      <a:schemeClr val="tx1"/>
                    </a:gs>
                    <a:gs pos="30000">
                      <a:schemeClr val="tx1"/>
                    </a:gs>
                  </a:gsLst>
                  <a:lin ang="5400000" scaled="0"/>
                </a:gradFill>
              </a:rPr>
              <a:t>Node</a:t>
            </a:r>
            <a:endParaRPr lang="de-DE" sz="4300" dirty="0">
              <a:gradFill>
                <a:gsLst>
                  <a:gs pos="2917">
                    <a:schemeClr val="tx1"/>
                  </a:gs>
                  <a:gs pos="30000">
                    <a:schemeClr val="tx1"/>
                  </a:gs>
                </a:gsLst>
                <a:lin ang="5400000" scaled="0"/>
              </a:gradFill>
            </a:endParaRPr>
          </a:p>
        </p:txBody>
      </p:sp>
      <p:sp>
        <p:nvSpPr>
          <p:cNvPr id="26" name="Textfeld 25"/>
          <p:cNvSpPr txBox="1"/>
          <p:nvPr/>
        </p:nvSpPr>
        <p:spPr>
          <a:xfrm>
            <a:off x="8309625" y="4728041"/>
            <a:ext cx="1713107" cy="887201"/>
          </a:xfrm>
          <a:prstGeom prst="rect">
            <a:avLst/>
          </a:prstGeom>
          <a:solidFill>
            <a:schemeClr val="accent1"/>
          </a:solidFill>
        </p:spPr>
        <p:txBody>
          <a:bodyPr wrap="none" lIns="179259" tIns="143407" rIns="179259" bIns="143407" rtlCol="0">
            <a:spAutoFit/>
          </a:bodyPr>
          <a:lstStyle/>
          <a:p>
            <a:pPr>
              <a:lnSpc>
                <a:spcPct val="90000"/>
              </a:lnSpc>
              <a:spcAft>
                <a:spcPts val="588"/>
              </a:spcAft>
            </a:pPr>
            <a:r>
              <a:rPr lang="de-DE" sz="4300" dirty="0" err="1">
                <a:gradFill>
                  <a:gsLst>
                    <a:gs pos="2917">
                      <a:schemeClr val="tx1"/>
                    </a:gs>
                    <a:gs pos="30000">
                      <a:schemeClr val="tx1"/>
                    </a:gs>
                  </a:gsLst>
                  <a:lin ang="5400000" scaled="0"/>
                </a:gradFill>
              </a:rPr>
              <a:t>Node</a:t>
            </a:r>
            <a:endParaRPr lang="de-DE" sz="4300" dirty="0">
              <a:gradFill>
                <a:gsLst>
                  <a:gs pos="2917">
                    <a:schemeClr val="tx1"/>
                  </a:gs>
                  <a:gs pos="30000">
                    <a:schemeClr val="tx1"/>
                  </a:gs>
                </a:gsLst>
                <a:lin ang="5400000" scaled="0"/>
              </a:gradFill>
            </a:endParaRPr>
          </a:p>
        </p:txBody>
      </p:sp>
      <p:sp>
        <p:nvSpPr>
          <p:cNvPr id="27" name="Textfeld 26"/>
          <p:cNvSpPr txBox="1"/>
          <p:nvPr/>
        </p:nvSpPr>
        <p:spPr>
          <a:xfrm>
            <a:off x="6098484" y="5478357"/>
            <a:ext cx="1713107" cy="887201"/>
          </a:xfrm>
          <a:prstGeom prst="rect">
            <a:avLst/>
          </a:prstGeom>
          <a:solidFill>
            <a:schemeClr val="accent1"/>
          </a:solidFill>
        </p:spPr>
        <p:txBody>
          <a:bodyPr wrap="none" lIns="179259" tIns="143407" rIns="179259" bIns="143407" rtlCol="0">
            <a:spAutoFit/>
          </a:bodyPr>
          <a:lstStyle/>
          <a:p>
            <a:pPr>
              <a:lnSpc>
                <a:spcPct val="90000"/>
              </a:lnSpc>
              <a:spcAft>
                <a:spcPts val="588"/>
              </a:spcAft>
            </a:pPr>
            <a:r>
              <a:rPr lang="de-DE" sz="4300" dirty="0" err="1">
                <a:gradFill>
                  <a:gsLst>
                    <a:gs pos="2917">
                      <a:schemeClr val="tx1"/>
                    </a:gs>
                    <a:gs pos="30000">
                      <a:schemeClr val="tx1"/>
                    </a:gs>
                  </a:gsLst>
                  <a:lin ang="5400000" scaled="0"/>
                </a:gradFill>
              </a:rPr>
              <a:t>Node</a:t>
            </a:r>
            <a:endParaRPr lang="de-DE" sz="4300" dirty="0">
              <a:gradFill>
                <a:gsLst>
                  <a:gs pos="2917">
                    <a:schemeClr val="tx1"/>
                  </a:gs>
                  <a:gs pos="30000">
                    <a:schemeClr val="tx1"/>
                  </a:gs>
                </a:gsLst>
                <a:lin ang="5400000" scaled="0"/>
              </a:gradFill>
            </a:endParaRPr>
          </a:p>
        </p:txBody>
      </p:sp>
      <p:sp>
        <p:nvSpPr>
          <p:cNvPr id="28" name="Textfeld 27"/>
          <p:cNvSpPr txBox="1"/>
          <p:nvPr/>
        </p:nvSpPr>
        <p:spPr>
          <a:xfrm>
            <a:off x="3587374" y="5287039"/>
            <a:ext cx="1713107" cy="887201"/>
          </a:xfrm>
          <a:prstGeom prst="rect">
            <a:avLst/>
          </a:prstGeom>
          <a:solidFill>
            <a:schemeClr val="accent1"/>
          </a:solidFill>
        </p:spPr>
        <p:txBody>
          <a:bodyPr wrap="none" lIns="179259" tIns="143407" rIns="179259" bIns="143407" rtlCol="0">
            <a:spAutoFit/>
          </a:bodyPr>
          <a:lstStyle/>
          <a:p>
            <a:pPr>
              <a:lnSpc>
                <a:spcPct val="90000"/>
              </a:lnSpc>
              <a:spcAft>
                <a:spcPts val="588"/>
              </a:spcAft>
            </a:pPr>
            <a:r>
              <a:rPr lang="de-DE" sz="4300" dirty="0" err="1">
                <a:gradFill>
                  <a:gsLst>
                    <a:gs pos="2917">
                      <a:schemeClr val="tx1"/>
                    </a:gs>
                    <a:gs pos="30000">
                      <a:schemeClr val="tx1"/>
                    </a:gs>
                  </a:gsLst>
                  <a:lin ang="5400000" scaled="0"/>
                </a:gradFill>
              </a:rPr>
              <a:t>Node</a:t>
            </a:r>
            <a:endParaRPr lang="de-DE" sz="43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33878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p:bldP spid="21" grpId="0"/>
      <p:bldP spid="22" grpId="0" animBg="1"/>
      <p:bldP spid="23" grpId="0" animBg="1"/>
      <p:bldP spid="24" grpId="0" animBg="1"/>
      <p:bldP spid="25" grpId="0" animBg="1"/>
      <p:bldP spid="2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PowerShell </a:t>
            </a:r>
            <a:r>
              <a:rPr lang="en-US" dirty="0" smtClean="0"/>
              <a:t>DSC </a:t>
            </a:r>
            <a:r>
              <a:rPr lang="en-US" dirty="0" err="1" smtClean="0"/>
              <a:t>Bausteine</a:t>
            </a:r>
            <a:endParaRPr lang="de-DE" dirty="0"/>
          </a:p>
        </p:txBody>
      </p:sp>
      <p:sp>
        <p:nvSpPr>
          <p:cNvPr id="51" name="Rectangle 20"/>
          <p:cNvSpPr/>
          <p:nvPr/>
        </p:nvSpPr>
        <p:spPr>
          <a:xfrm>
            <a:off x="7291735" y="4244076"/>
            <a:ext cx="3311257" cy="1810571"/>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629" tIns="44815" rIns="89629" bIns="44815" rtlCol="0" anchor="t"/>
          <a:lstStyle/>
          <a:p>
            <a:pPr algn="ctr" defTabSz="914009" fontAlgn="base">
              <a:lnSpc>
                <a:spcPct val="90000"/>
              </a:lnSpc>
              <a:spcBef>
                <a:spcPct val="0"/>
              </a:spcBef>
              <a:spcAft>
                <a:spcPct val="0"/>
              </a:spcAft>
            </a:pPr>
            <a:endParaRPr lang="en-US" sz="2000" dirty="0">
              <a:solidFill>
                <a:schemeClr val="bg1"/>
              </a:solidFill>
            </a:endParaRPr>
          </a:p>
          <a:p>
            <a:pPr algn="ctr" defTabSz="914009" fontAlgn="base">
              <a:lnSpc>
                <a:spcPct val="90000"/>
              </a:lnSpc>
              <a:spcBef>
                <a:spcPct val="0"/>
              </a:spcBef>
              <a:spcAft>
                <a:spcPct val="0"/>
              </a:spcAft>
            </a:pPr>
            <a:r>
              <a:rPr lang="en-US" sz="2000" b="1" dirty="0">
                <a:solidFill>
                  <a:schemeClr val="bg1"/>
                </a:solidFill>
              </a:rPr>
              <a:t>    Local Configuration Manager</a:t>
            </a:r>
          </a:p>
          <a:p>
            <a:pPr algn="ctr" defTabSz="914009" fontAlgn="base">
              <a:lnSpc>
                <a:spcPct val="90000"/>
              </a:lnSpc>
              <a:spcBef>
                <a:spcPct val="0"/>
              </a:spcBef>
              <a:spcAft>
                <a:spcPct val="0"/>
              </a:spcAft>
            </a:pPr>
            <a:r>
              <a:rPr lang="en-US" sz="2400" dirty="0">
                <a:solidFill>
                  <a:schemeClr val="bg1"/>
                </a:solidFill>
              </a:rPr>
              <a:t>(LCM)</a:t>
            </a:r>
            <a:br>
              <a:rPr lang="en-US" sz="2400" dirty="0">
                <a:solidFill>
                  <a:schemeClr val="bg1"/>
                </a:solidFill>
              </a:rPr>
            </a:br>
            <a:r>
              <a:rPr lang="en-US" sz="1200" dirty="0">
                <a:solidFill>
                  <a:schemeClr val="bg1"/>
                </a:solidFill>
              </a:rPr>
              <a:t> </a:t>
            </a:r>
            <a:br>
              <a:rPr lang="en-US" sz="1200" dirty="0">
                <a:solidFill>
                  <a:schemeClr val="bg1"/>
                </a:solidFill>
              </a:rPr>
            </a:br>
            <a:r>
              <a:rPr lang="en-US" dirty="0" smtClean="0">
                <a:solidFill>
                  <a:schemeClr val="bg1"/>
                </a:solidFill>
              </a:rPr>
              <a:t>Windows Scheduled Task(s)</a:t>
            </a:r>
            <a:endParaRPr lang="en-US" sz="2400" dirty="0">
              <a:solidFill>
                <a:schemeClr val="bg1"/>
              </a:solidFill>
            </a:endParaRPr>
          </a:p>
          <a:p>
            <a:pPr algn="ctr" defTabSz="914009" fontAlgn="base">
              <a:lnSpc>
                <a:spcPct val="90000"/>
              </a:lnSpc>
              <a:spcBef>
                <a:spcPct val="0"/>
              </a:spcBef>
              <a:spcAft>
                <a:spcPct val="0"/>
              </a:spcAft>
            </a:pPr>
            <a:endParaRPr lang="en-US" sz="2400" dirty="0">
              <a:solidFill>
                <a:schemeClr val="bg1"/>
              </a:solidFill>
            </a:endParaRPr>
          </a:p>
          <a:p>
            <a:pPr algn="ctr" defTabSz="91400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uppieren 53"/>
          <p:cNvGrpSpPr/>
          <p:nvPr/>
        </p:nvGrpSpPr>
        <p:grpSpPr>
          <a:xfrm>
            <a:off x="3113390" y="3691008"/>
            <a:ext cx="4731190" cy="2363637"/>
            <a:chOff x="3176647" y="3764486"/>
            <a:chExt cx="4827317" cy="2410691"/>
          </a:xfrm>
          <a:solidFill>
            <a:schemeClr val="accent2"/>
          </a:solidFill>
        </p:grpSpPr>
        <p:sp>
          <p:nvSpPr>
            <p:cNvPr id="33" name="Rechteck 32"/>
            <p:cNvSpPr/>
            <p:nvPr/>
          </p:nvSpPr>
          <p:spPr bwMode="auto">
            <a:xfrm>
              <a:off x="3176647" y="3764486"/>
              <a:ext cx="4263241" cy="241069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r>
                <a:rPr lang="de-DE" sz="2400" dirty="0">
                  <a:gradFill>
                    <a:gsLst>
                      <a:gs pos="0">
                        <a:srgbClr val="FFFFFF"/>
                      </a:gs>
                      <a:gs pos="100000">
                        <a:srgbClr val="FFFFFF"/>
                      </a:gs>
                    </a:gsLst>
                    <a:lin ang="5400000" scaled="0"/>
                  </a:gradFill>
                  <a:ea typeface="Segoe UI" pitchFamily="34" charset="0"/>
                  <a:cs typeface="Segoe UI" pitchFamily="34" charset="0"/>
                </a:rPr>
                <a:t>Repository</a:t>
              </a:r>
              <a:br>
                <a:rPr lang="de-DE" sz="2400" dirty="0">
                  <a:gradFill>
                    <a:gsLst>
                      <a:gs pos="0">
                        <a:srgbClr val="FFFFFF"/>
                      </a:gs>
                      <a:gs pos="100000">
                        <a:srgbClr val="FFFFFF"/>
                      </a:gs>
                    </a:gsLst>
                    <a:lin ang="5400000" scaled="0"/>
                  </a:gradFill>
                  <a:ea typeface="Segoe UI" pitchFamily="34" charset="0"/>
                  <a:cs typeface="Segoe UI" pitchFamily="34" charset="0"/>
                </a:rPr>
              </a:br>
              <a:endParaRPr lang="de-DE" sz="2400"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r>
                <a:rPr lang="de-DE" dirty="0" smtClean="0">
                  <a:gradFill>
                    <a:gsLst>
                      <a:gs pos="0">
                        <a:srgbClr val="FFFFFF"/>
                      </a:gs>
                      <a:gs pos="100000">
                        <a:srgbClr val="FFFFFF"/>
                      </a:gs>
                    </a:gsLst>
                    <a:lin ang="5400000" scaled="0"/>
                  </a:gradFill>
                  <a:ea typeface="Segoe UI" pitchFamily="34" charset="0"/>
                  <a:cs typeface="Segoe UI" pitchFamily="34" charset="0"/>
                </a:rPr>
                <a:t>Lokale Festplatte</a:t>
              </a:r>
            </a:p>
            <a:p>
              <a:pPr algn="ctr" defTabSz="914009" fontAlgn="base">
                <a:lnSpc>
                  <a:spcPct val="90000"/>
                </a:lnSpc>
                <a:spcBef>
                  <a:spcPct val="0"/>
                </a:spcBef>
                <a:spcAft>
                  <a:spcPct val="0"/>
                </a:spcAft>
              </a:pPr>
              <a:r>
                <a:rPr lang="de-DE" dirty="0" smtClean="0">
                  <a:gradFill>
                    <a:gsLst>
                      <a:gs pos="0">
                        <a:srgbClr val="FFFFFF"/>
                      </a:gs>
                      <a:gs pos="100000">
                        <a:srgbClr val="FFFFFF"/>
                      </a:gs>
                    </a:gsLst>
                    <a:lin ang="5400000" scaled="0"/>
                  </a:gradFill>
                  <a:ea typeface="Segoe UI" pitchFamily="34" charset="0"/>
                  <a:cs typeface="Segoe UI" pitchFamily="34" charset="0"/>
                </a:rPr>
                <a:t>Server Share /</a:t>
              </a:r>
              <a:br>
                <a:rPr lang="de-DE" dirty="0" smtClean="0">
                  <a:gradFill>
                    <a:gsLst>
                      <a:gs pos="0">
                        <a:srgbClr val="FFFFFF"/>
                      </a:gs>
                      <a:gs pos="100000">
                        <a:srgbClr val="FFFFFF"/>
                      </a:gs>
                    </a:gsLst>
                    <a:lin ang="5400000" scaled="0"/>
                  </a:gradFill>
                  <a:ea typeface="Segoe UI" pitchFamily="34" charset="0"/>
                  <a:cs typeface="Segoe UI" pitchFamily="34" charset="0"/>
                </a:rPr>
              </a:br>
              <a:r>
                <a:rPr lang="de-DE" dirty="0" smtClean="0">
                  <a:gradFill>
                    <a:gsLst>
                      <a:gs pos="0">
                        <a:srgbClr val="FFFFFF"/>
                      </a:gs>
                      <a:gs pos="100000">
                        <a:srgbClr val="FFFFFF"/>
                      </a:gs>
                    </a:gsLst>
                    <a:lin ang="5400000" scaled="0"/>
                  </a:gradFill>
                  <a:ea typeface="Segoe UI" pitchFamily="34" charset="0"/>
                  <a:cs typeface="Segoe UI" pitchFamily="34" charset="0"/>
                </a:rPr>
                <a:t>DSC Webservice</a:t>
              </a:r>
            </a:p>
          </p:txBody>
        </p:sp>
        <p:sp>
          <p:nvSpPr>
            <p:cNvPr id="53" name="Rechteck 52"/>
            <p:cNvSpPr/>
            <p:nvPr/>
          </p:nvSpPr>
          <p:spPr bwMode="auto">
            <a:xfrm rot="10800000">
              <a:off x="6875811" y="4937175"/>
              <a:ext cx="1128153" cy="6293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uppieren 58"/>
          <p:cNvGrpSpPr/>
          <p:nvPr/>
        </p:nvGrpSpPr>
        <p:grpSpPr>
          <a:xfrm>
            <a:off x="5202564" y="1327371"/>
            <a:ext cx="4178346" cy="2916702"/>
            <a:chOff x="5308268" y="1353796"/>
            <a:chExt cx="4263241" cy="2974766"/>
          </a:xfrm>
        </p:grpSpPr>
        <p:sp>
          <p:nvSpPr>
            <p:cNvPr id="37" name="Rechteck 36"/>
            <p:cNvSpPr/>
            <p:nvPr/>
          </p:nvSpPr>
          <p:spPr bwMode="auto">
            <a:xfrm rot="5400000">
              <a:off x="5931723" y="3449790"/>
              <a:ext cx="1128153" cy="62939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hteck 33"/>
            <p:cNvSpPr/>
            <p:nvPr/>
          </p:nvSpPr>
          <p:spPr bwMode="auto">
            <a:xfrm>
              <a:off x="5308268" y="1353796"/>
              <a:ext cx="4263241" cy="241069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solidFill>
                  <a:srgbClr val="FFC000"/>
                </a:solidFill>
                <a:ea typeface="Segoe UI" pitchFamily="34" charset="0"/>
                <a:cs typeface="Segoe UI" pitchFamily="34" charset="0"/>
              </a:endParaRPr>
            </a:p>
            <a:p>
              <a:pPr algn="ctr" defTabSz="914009" fontAlgn="base">
                <a:lnSpc>
                  <a:spcPct val="90000"/>
                </a:lnSpc>
                <a:spcBef>
                  <a:spcPct val="0"/>
                </a:spcBef>
                <a:spcAft>
                  <a:spcPct val="0"/>
                </a:spcAft>
              </a:pPr>
              <a:r>
                <a:rPr lang="de-DE" sz="2400" b="1" dirty="0" err="1">
                  <a:solidFill>
                    <a:srgbClr val="FFC000"/>
                  </a:solidFill>
                  <a:ea typeface="Segoe UI" pitchFamily="34" charset="0"/>
                  <a:cs typeface="Segoe UI" pitchFamily="34" charset="0"/>
                </a:rPr>
                <a:t>Configuration</a:t>
              </a:r>
              <a:endParaRPr lang="de-DE" sz="2400" b="1" dirty="0">
                <a:solidFill>
                  <a:srgbClr val="FFC000"/>
                </a:solidFill>
                <a:ea typeface="Segoe UI" pitchFamily="34" charset="0"/>
                <a:cs typeface="Segoe UI" pitchFamily="34" charset="0"/>
              </a:endParaRPr>
            </a:p>
            <a:p>
              <a:pPr algn="ctr" defTabSz="914009" fontAlgn="base">
                <a:lnSpc>
                  <a:spcPct val="90000"/>
                </a:lnSpc>
                <a:spcBef>
                  <a:spcPct val="0"/>
                </a:spcBef>
                <a:spcAft>
                  <a:spcPct val="0"/>
                </a:spcAft>
              </a:pPr>
              <a:endParaRPr lang="de-DE" sz="2400" dirty="0">
                <a:solidFill>
                  <a:srgbClr val="FFC000"/>
                </a:solidFill>
                <a:ea typeface="Segoe UI" pitchFamily="34" charset="0"/>
                <a:cs typeface="Segoe UI" pitchFamily="34" charset="0"/>
              </a:endParaRPr>
            </a:p>
            <a:p>
              <a:pPr algn="ctr" defTabSz="914009" fontAlgn="base">
                <a:lnSpc>
                  <a:spcPct val="90000"/>
                </a:lnSpc>
                <a:spcBef>
                  <a:spcPct val="0"/>
                </a:spcBef>
                <a:spcAft>
                  <a:spcPct val="0"/>
                </a:spcAft>
              </a:pPr>
              <a:endParaRPr lang="de-DE" sz="2400" dirty="0">
                <a:solidFill>
                  <a:srgbClr val="FFC000"/>
                </a:solidFill>
                <a:ea typeface="Segoe UI" pitchFamily="34" charset="0"/>
                <a:cs typeface="Segoe UI" pitchFamily="34" charset="0"/>
              </a:endParaRPr>
            </a:p>
            <a:p>
              <a:pPr algn="ctr" defTabSz="914009" fontAlgn="base">
                <a:lnSpc>
                  <a:spcPct val="90000"/>
                </a:lnSpc>
                <a:spcBef>
                  <a:spcPct val="0"/>
                </a:spcBef>
                <a:spcAft>
                  <a:spcPct val="0"/>
                </a:spcAft>
              </a:pPr>
              <a:r>
                <a:rPr lang="de-DE" sz="2200" b="1" dirty="0" err="1"/>
                <a:t>Managed</a:t>
              </a:r>
              <a:r>
                <a:rPr lang="de-DE" sz="2200" b="1" dirty="0"/>
                <a:t> </a:t>
              </a:r>
              <a:r>
                <a:rPr lang="de-DE" sz="2200" b="1" dirty="0" err="1"/>
                <a:t>Object</a:t>
              </a:r>
              <a:r>
                <a:rPr lang="de-DE" sz="2200" b="1" dirty="0"/>
                <a:t> Format</a:t>
              </a:r>
            </a:p>
            <a:p>
              <a:pPr algn="ctr" defTabSz="914009" fontAlgn="base">
                <a:lnSpc>
                  <a:spcPct val="90000"/>
                </a:lnSpc>
                <a:spcBef>
                  <a:spcPct val="0"/>
                </a:spcBef>
                <a:spcAft>
                  <a:spcPct val="0"/>
                </a:spcAft>
              </a:pPr>
              <a:r>
                <a:rPr lang="de-DE" sz="2200" b="1" dirty="0"/>
                <a:t>(MOF)</a:t>
              </a:r>
              <a:r>
                <a:rPr lang="de-DE" sz="2200" dirty="0"/>
                <a:t/>
              </a:r>
              <a:br>
                <a:rPr lang="de-DE" sz="2200" dirty="0"/>
              </a:br>
              <a:r>
                <a:rPr lang="de-DE" dirty="0" smtClean="0"/>
                <a:t>DMTF Standard CIM (OMI)</a:t>
              </a:r>
              <a:endParaRPr lang="de-DE" dirty="0">
                <a:gradFill>
                  <a:gsLst>
                    <a:gs pos="2917">
                      <a:schemeClr val="tx1"/>
                    </a:gs>
                    <a:gs pos="30000">
                      <a:schemeClr val="tx1"/>
                    </a:gs>
                  </a:gsLst>
                  <a:lin ang="5400000" scaled="0"/>
                </a:gradFill>
              </a:endParaRPr>
            </a:p>
          </p:txBody>
        </p:sp>
      </p:grpSp>
      <p:grpSp>
        <p:nvGrpSpPr>
          <p:cNvPr id="39" name="Gruppieren 38"/>
          <p:cNvGrpSpPr/>
          <p:nvPr/>
        </p:nvGrpSpPr>
        <p:grpSpPr>
          <a:xfrm>
            <a:off x="1024217" y="1327370"/>
            <a:ext cx="4731189" cy="2916704"/>
            <a:chOff x="1092529" y="1318161"/>
            <a:chExt cx="4827316" cy="2974768"/>
          </a:xfrm>
          <a:solidFill>
            <a:schemeClr val="tx2"/>
          </a:solidFill>
        </p:grpSpPr>
        <p:sp>
          <p:nvSpPr>
            <p:cNvPr id="32" name="Rechteck 31"/>
            <p:cNvSpPr/>
            <p:nvPr/>
          </p:nvSpPr>
          <p:spPr bwMode="auto">
            <a:xfrm>
              <a:off x="1092529" y="1318161"/>
              <a:ext cx="4263241" cy="241069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r>
                <a:rPr lang="de-DE" sz="2400" b="1" dirty="0">
                  <a:solidFill>
                    <a:schemeClr val="tx1"/>
                  </a:solidFill>
                  <a:ea typeface="Segoe UI" pitchFamily="34" charset="0"/>
                  <a:cs typeface="Segoe UI" pitchFamily="34" charset="0"/>
                </a:rPr>
                <a:t>Resources</a:t>
              </a:r>
              <a:r>
                <a:rPr lang="de-DE" sz="2400" b="1" dirty="0">
                  <a:gradFill>
                    <a:gsLst>
                      <a:gs pos="0">
                        <a:srgbClr val="FFFFFF"/>
                      </a:gs>
                      <a:gs pos="100000">
                        <a:srgbClr val="FFFFFF"/>
                      </a:gs>
                    </a:gsLst>
                    <a:lin ang="5400000" scaled="0"/>
                  </a:gradFill>
                  <a:ea typeface="Segoe UI" pitchFamily="34" charset="0"/>
                  <a:cs typeface="Segoe UI" pitchFamily="34" charset="0"/>
                </a:rPr>
                <a:t> </a:t>
              </a:r>
              <a:r>
                <a:rPr lang="de-DE" sz="2400" dirty="0">
                  <a:gradFill>
                    <a:gsLst>
                      <a:gs pos="0">
                        <a:srgbClr val="FFFFFF"/>
                      </a:gs>
                      <a:gs pos="100000">
                        <a:srgbClr val="FFFFFF"/>
                      </a:gs>
                    </a:gsLst>
                    <a:lin ang="5400000" scaled="0"/>
                  </a:gradFill>
                  <a:ea typeface="Segoe UI" pitchFamily="34" charset="0"/>
                  <a:cs typeface="Segoe UI" pitchFamily="34" charset="0"/>
                </a:rPr>
                <a:t>(Module)</a:t>
              </a:r>
            </a:p>
            <a:p>
              <a:pPr algn="ctr" defTabSz="914009" fontAlgn="base">
                <a:lnSpc>
                  <a:spcPct val="90000"/>
                </a:lnSpc>
                <a:spcBef>
                  <a:spcPct val="0"/>
                </a:spcBef>
                <a:spcAft>
                  <a:spcPct val="0"/>
                </a:spcAft>
              </a:pPr>
              <a:r>
                <a:rPr lang="de-DE" sz="2400" dirty="0">
                  <a:gradFill>
                    <a:gsLst>
                      <a:gs pos="0">
                        <a:srgbClr val="FFFFFF"/>
                      </a:gs>
                      <a:gs pos="100000">
                        <a:srgbClr val="FFFFFF"/>
                      </a:gs>
                    </a:gsLst>
                    <a:lin ang="5400000" scaled="0"/>
                  </a:gradFill>
                  <a:ea typeface="Segoe UI" pitchFamily="34" charset="0"/>
                  <a:cs typeface="Segoe UI" pitchFamily="34" charset="0"/>
                </a:rPr>
                <a:t>(Provider)</a:t>
              </a:r>
            </a:p>
          </p:txBody>
        </p:sp>
        <p:sp>
          <p:nvSpPr>
            <p:cNvPr id="35" name="Rechteck 34"/>
            <p:cNvSpPr/>
            <p:nvPr/>
          </p:nvSpPr>
          <p:spPr bwMode="auto">
            <a:xfrm>
              <a:off x="4791692" y="2208810"/>
              <a:ext cx="1128153" cy="6293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hteck 37"/>
            <p:cNvSpPr/>
            <p:nvPr/>
          </p:nvSpPr>
          <p:spPr bwMode="auto">
            <a:xfrm rot="5400000">
              <a:off x="3616036" y="3414157"/>
              <a:ext cx="1128153" cy="6293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7" name="Pfeil nach unten 56"/>
          <p:cNvSpPr/>
          <p:nvPr/>
        </p:nvSpPr>
        <p:spPr bwMode="auto">
          <a:xfrm>
            <a:off x="6884375" y="2142416"/>
            <a:ext cx="814720" cy="617107"/>
          </a:xfrm>
          <a:prstGeom prst="down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solidFill>
                <a:srgbClr val="FFC000"/>
              </a:solidFill>
              <a:ea typeface="Segoe UI" pitchFamily="34" charset="0"/>
              <a:cs typeface="Segoe UI" pitchFamily="34" charset="0"/>
            </a:endParaRPr>
          </a:p>
        </p:txBody>
      </p:sp>
      <p:sp>
        <p:nvSpPr>
          <p:cNvPr id="60" name="Textfeld 59"/>
          <p:cNvSpPr txBox="1"/>
          <p:nvPr/>
        </p:nvSpPr>
        <p:spPr>
          <a:xfrm>
            <a:off x="2723365" y="5989448"/>
            <a:ext cx="6343144" cy="865157"/>
          </a:xfrm>
          <a:prstGeom prst="rect">
            <a:avLst/>
          </a:prstGeom>
          <a:noFill/>
        </p:spPr>
        <p:txBody>
          <a:bodyPr wrap="none" lIns="179259" tIns="143407" rIns="179259" bIns="143407" rtlCol="0">
            <a:spAutoFit/>
          </a:bodyPr>
          <a:lstStyle/>
          <a:p>
            <a:pPr>
              <a:lnSpc>
                <a:spcPct val="90000"/>
              </a:lnSpc>
              <a:spcAft>
                <a:spcPts val="588"/>
              </a:spcAft>
            </a:pPr>
            <a:r>
              <a:rPr lang="en-US" dirty="0">
                <a:gradFill>
                  <a:gsLst>
                    <a:gs pos="2917">
                      <a:schemeClr val="tx1"/>
                    </a:gs>
                    <a:gs pos="30000">
                      <a:schemeClr val="tx1"/>
                    </a:gs>
                  </a:gsLst>
                  <a:lin ang="5400000" scaled="0"/>
                </a:gradFill>
              </a:rPr>
              <a:t>Windows PowerShell Desired State Configuration </a:t>
            </a:r>
            <a:r>
              <a:rPr lang="en-US" dirty="0" smtClean="0">
                <a:gradFill>
                  <a:gsLst>
                    <a:gs pos="2917">
                      <a:schemeClr val="tx1"/>
                    </a:gs>
                    <a:gs pos="30000">
                      <a:schemeClr val="tx1"/>
                    </a:gs>
                  </a:gsLst>
                  <a:lin ang="5400000" scaled="0"/>
                </a:gradFill>
              </a:rPr>
              <a:t>Overview</a:t>
            </a:r>
          </a:p>
          <a:p>
            <a:pPr>
              <a:lnSpc>
                <a:spcPct val="90000"/>
              </a:lnSpc>
              <a:spcAft>
                <a:spcPts val="588"/>
              </a:spcAft>
            </a:pPr>
            <a:r>
              <a:rPr lang="de-DE" dirty="0">
                <a:gradFill>
                  <a:gsLst>
                    <a:gs pos="2917">
                      <a:schemeClr val="tx1"/>
                    </a:gs>
                    <a:gs pos="30000">
                      <a:schemeClr val="tx1"/>
                    </a:gs>
                  </a:gsLst>
                  <a:lin ang="5400000" scaled="0"/>
                </a:gradFill>
                <a:hlinkClick r:id="rId3"/>
              </a:rPr>
              <a:t>http://technet.microsoft.com/en-us/library/dn249912.aspx</a:t>
            </a:r>
            <a:endParaRPr lang="de-DE" dirty="0" smtClean="0">
              <a:gradFill>
                <a:gsLst>
                  <a:gs pos="2917">
                    <a:schemeClr val="tx1"/>
                  </a:gs>
                  <a:gs pos="30000">
                    <a:schemeClr val="tx1"/>
                  </a:gs>
                </a:gsLst>
                <a:lin ang="5400000" scaled="0"/>
              </a:gradFill>
            </a:endParaRPr>
          </a:p>
        </p:txBody>
      </p:sp>
      <p:sp>
        <p:nvSpPr>
          <p:cNvPr id="61" name="Ellipse 60"/>
          <p:cNvSpPr/>
          <p:nvPr/>
        </p:nvSpPr>
        <p:spPr bwMode="auto">
          <a:xfrm>
            <a:off x="5481898" y="2450970"/>
            <a:ext cx="3744790" cy="1315718"/>
          </a:xfrm>
          <a:prstGeom prst="ellipse">
            <a:avLst/>
          </a:prstGeom>
          <a:noFill/>
          <a:ln w="635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Textfeld 61"/>
          <p:cNvSpPr txBox="1"/>
          <p:nvPr/>
        </p:nvSpPr>
        <p:spPr>
          <a:xfrm>
            <a:off x="9951215" y="3108829"/>
            <a:ext cx="1790295" cy="954412"/>
          </a:xfrm>
          <a:prstGeom prst="rect">
            <a:avLst/>
          </a:prstGeom>
          <a:noFill/>
          <a:ln w="63500">
            <a:solidFill>
              <a:schemeClr val="accent3"/>
            </a:solidFill>
          </a:ln>
        </p:spPr>
        <p:txBody>
          <a:bodyPr wrap="none" lIns="179259" tIns="143407" rIns="179259" bIns="143407" rtlCol="0">
            <a:spAutoFit/>
          </a:bodyPr>
          <a:lstStyle/>
          <a:p>
            <a:pPr>
              <a:lnSpc>
                <a:spcPct val="90000"/>
              </a:lnSpc>
              <a:spcAft>
                <a:spcPts val="588"/>
              </a:spcAft>
            </a:pPr>
            <a:r>
              <a:rPr lang="de-DE" sz="2400" dirty="0" smtClean="0">
                <a:gradFill>
                  <a:gsLst>
                    <a:gs pos="2917">
                      <a:schemeClr val="tx1"/>
                    </a:gs>
                    <a:gs pos="30000">
                      <a:schemeClr val="tx1"/>
                    </a:gs>
                  </a:gsLst>
                  <a:lin ang="5400000" scaled="0"/>
                </a:gradFill>
              </a:rPr>
              <a:t>OMI / </a:t>
            </a:r>
            <a:r>
              <a:rPr lang="de-DE" sz="2400" dirty="0">
                <a:gradFill>
                  <a:gsLst>
                    <a:gs pos="2917">
                      <a:schemeClr val="tx1"/>
                    </a:gs>
                    <a:gs pos="30000">
                      <a:schemeClr val="tx1"/>
                    </a:gs>
                  </a:gsLst>
                  <a:lin ang="5400000" scaled="0"/>
                </a:gradFill>
              </a:rPr>
              <a:t>CIM</a:t>
            </a:r>
            <a:br>
              <a:rPr lang="de-DE" sz="2400" dirty="0">
                <a:gradFill>
                  <a:gsLst>
                    <a:gs pos="2917">
                      <a:schemeClr val="tx1"/>
                    </a:gs>
                    <a:gs pos="30000">
                      <a:schemeClr val="tx1"/>
                    </a:gs>
                  </a:gsLst>
                  <a:lin ang="5400000" scaled="0"/>
                </a:gradFill>
              </a:rPr>
            </a:br>
            <a:r>
              <a:rPr lang="de-DE" sz="2400" dirty="0">
                <a:gradFill>
                  <a:gsLst>
                    <a:gs pos="2917">
                      <a:schemeClr val="tx1"/>
                    </a:gs>
                    <a:gs pos="30000">
                      <a:schemeClr val="tx1"/>
                    </a:gs>
                  </a:gsLst>
                  <a:lin ang="5400000" scaled="0"/>
                </a:gradFill>
              </a:rPr>
              <a:t>Technik !</a:t>
            </a:r>
          </a:p>
        </p:txBody>
      </p:sp>
      <p:cxnSp>
        <p:nvCxnSpPr>
          <p:cNvPr id="67" name="Gerade Verbindung 66"/>
          <p:cNvCxnSpPr>
            <a:stCxn id="62" idx="1"/>
            <a:endCxn id="61" idx="6"/>
          </p:cNvCxnSpPr>
          <p:nvPr/>
        </p:nvCxnSpPr>
        <p:spPr>
          <a:xfrm flipH="1" flipV="1">
            <a:off x="9226688" y="3108829"/>
            <a:ext cx="724527" cy="477206"/>
          </a:xfrm>
          <a:prstGeom prst="line">
            <a:avLst/>
          </a:prstGeom>
          <a:ln w="635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Ellipse 72"/>
          <p:cNvSpPr/>
          <p:nvPr/>
        </p:nvSpPr>
        <p:spPr bwMode="auto">
          <a:xfrm>
            <a:off x="5970730" y="1536947"/>
            <a:ext cx="2676935" cy="663689"/>
          </a:xfrm>
          <a:prstGeom prst="ellipse">
            <a:avLst/>
          </a:prstGeom>
          <a:noFill/>
          <a:ln w="635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75" name="Textfeld 74"/>
          <p:cNvSpPr txBox="1"/>
          <p:nvPr/>
        </p:nvSpPr>
        <p:spPr>
          <a:xfrm>
            <a:off x="488831" y="3845282"/>
            <a:ext cx="1843130" cy="954412"/>
          </a:xfrm>
          <a:prstGeom prst="rect">
            <a:avLst/>
          </a:prstGeom>
          <a:noFill/>
          <a:ln w="63500">
            <a:solidFill>
              <a:srgbClr val="FFFF00"/>
            </a:solidFill>
          </a:ln>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PowerShell</a:t>
            </a:r>
            <a:br>
              <a:rPr lang="de-DE" sz="2400" dirty="0">
                <a:gradFill>
                  <a:gsLst>
                    <a:gs pos="2917">
                      <a:schemeClr val="tx1"/>
                    </a:gs>
                    <a:gs pos="30000">
                      <a:schemeClr val="tx1"/>
                    </a:gs>
                  </a:gsLst>
                  <a:lin ang="5400000" scaled="0"/>
                </a:gradFill>
              </a:rPr>
            </a:br>
            <a:r>
              <a:rPr lang="de-DE" sz="2400" dirty="0">
                <a:gradFill>
                  <a:gsLst>
                    <a:gs pos="2917">
                      <a:schemeClr val="tx1"/>
                    </a:gs>
                    <a:gs pos="30000">
                      <a:schemeClr val="tx1"/>
                    </a:gs>
                  </a:gsLst>
                  <a:lin ang="5400000" scaled="0"/>
                </a:gradFill>
              </a:rPr>
              <a:t>Scripts !</a:t>
            </a:r>
          </a:p>
        </p:txBody>
      </p:sp>
      <p:sp>
        <p:nvSpPr>
          <p:cNvPr id="36" name="Textfeld 35"/>
          <p:cNvSpPr txBox="1"/>
          <p:nvPr/>
        </p:nvSpPr>
        <p:spPr>
          <a:xfrm>
            <a:off x="5831276" y="1384286"/>
            <a:ext cx="3245989" cy="865157"/>
          </a:xfrm>
          <a:prstGeom prst="rect">
            <a:avLst/>
          </a:prstGeom>
          <a:solidFill>
            <a:schemeClr val="accent5"/>
          </a:solidFill>
          <a:ln w="63500">
            <a:solidFill>
              <a:schemeClr val="accent3"/>
            </a:solidFill>
          </a:ln>
        </p:spPr>
        <p:txBody>
          <a:bodyPr wrap="square" lIns="179259" tIns="143407" rIns="179259" bIns="143407" rtlCol="0">
            <a:spAutoFit/>
          </a:bodyPr>
          <a:lstStyle/>
          <a:p>
            <a:pPr>
              <a:lnSpc>
                <a:spcPct val="90000"/>
              </a:lnSpc>
              <a:spcAft>
                <a:spcPts val="588"/>
              </a:spcAft>
            </a:pPr>
            <a:r>
              <a:rPr lang="de-DE" b="1" dirty="0" smtClean="0">
                <a:gradFill>
                  <a:gsLst>
                    <a:gs pos="2917">
                      <a:schemeClr val="tx1"/>
                    </a:gs>
                    <a:gs pos="30000">
                      <a:schemeClr val="tx1"/>
                    </a:gs>
                  </a:gsLst>
                  <a:lin ang="5400000" scaled="0"/>
                </a:gradFill>
              </a:rPr>
              <a:t>3th Party </a:t>
            </a:r>
            <a:r>
              <a:rPr lang="de-DE" b="1" dirty="0" err="1" smtClean="0">
                <a:gradFill>
                  <a:gsLst>
                    <a:gs pos="2917">
                      <a:schemeClr val="tx1"/>
                    </a:gs>
                    <a:gs pos="30000">
                      <a:schemeClr val="tx1"/>
                    </a:gs>
                  </a:gsLst>
                  <a:lin ang="5400000" scaled="0"/>
                </a:gradFill>
              </a:rPr>
              <a:t>Configuration</a:t>
            </a:r>
            <a:endParaRPr lang="de-DE" b="1" dirty="0" smtClean="0">
              <a:gradFill>
                <a:gsLst>
                  <a:gs pos="2917">
                    <a:schemeClr val="tx1"/>
                  </a:gs>
                  <a:gs pos="30000">
                    <a:schemeClr val="tx1"/>
                  </a:gs>
                </a:gsLst>
                <a:lin ang="5400000" scaled="0"/>
              </a:gradFill>
            </a:endParaRPr>
          </a:p>
          <a:p>
            <a:pPr algn="ctr">
              <a:lnSpc>
                <a:spcPct val="90000"/>
              </a:lnSpc>
              <a:spcAft>
                <a:spcPts val="588"/>
              </a:spcAft>
            </a:pPr>
            <a:r>
              <a:rPr lang="de-DE" b="1" dirty="0" smtClean="0">
                <a:gradFill>
                  <a:gsLst>
                    <a:gs pos="2917">
                      <a:schemeClr val="tx1"/>
                    </a:gs>
                    <a:gs pos="30000">
                      <a:schemeClr val="tx1"/>
                    </a:gs>
                  </a:gsLst>
                  <a:lin ang="5400000" scaled="0"/>
                </a:gradFill>
              </a:rPr>
              <a:t>z.B. Puppet / Chef</a:t>
            </a:r>
          </a:p>
        </p:txBody>
      </p:sp>
      <p:sp>
        <p:nvSpPr>
          <p:cNvPr id="29" name="Zylinder 28"/>
          <p:cNvSpPr/>
          <p:nvPr/>
        </p:nvSpPr>
        <p:spPr bwMode="auto">
          <a:xfrm>
            <a:off x="3360571" y="4443837"/>
            <a:ext cx="930794" cy="1405943"/>
          </a:xfrm>
          <a:prstGeom prst="can">
            <a:avLst/>
          </a:prstGeom>
          <a:solidFill>
            <a:srgbClr val="7030A0"/>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Flussdiagramm: Mehrere Dokumente 30"/>
          <p:cNvSpPr/>
          <p:nvPr/>
        </p:nvSpPr>
        <p:spPr bwMode="auto">
          <a:xfrm>
            <a:off x="2511073" y="2745298"/>
            <a:ext cx="1204634" cy="931485"/>
          </a:xfrm>
          <a:prstGeom prst="flowChartMultidocumen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r>
              <a:rPr lang="de-DE" sz="700" dirty="0">
                <a:solidFill>
                  <a:schemeClr val="bg1"/>
                </a:solidFill>
                <a:latin typeface="Lucida Console" panose="020B0609040504020204" pitchFamily="49" charset="0"/>
                <a:ea typeface="Segoe UI" pitchFamily="34" charset="0"/>
                <a:cs typeface="Segoe UI" pitchFamily="34" charset="0"/>
              </a:rPr>
              <a:t>/*@</a:t>
            </a:r>
            <a:r>
              <a:rPr lang="de-DE" sz="700" dirty="0" err="1">
                <a:solidFill>
                  <a:schemeClr val="bg1"/>
                </a:solidFill>
                <a:latin typeface="Lucida Console" panose="020B0609040504020204" pitchFamily="49" charset="0"/>
                <a:ea typeface="Segoe UI" pitchFamily="34" charset="0"/>
                <a:cs typeface="Segoe UI" pitchFamily="34" charset="0"/>
              </a:rPr>
              <a:t>TargetNode</a:t>
            </a:r>
            <a:r>
              <a:rPr lang="de-DE" sz="700" dirty="0">
                <a:solidFill>
                  <a:schemeClr val="bg1"/>
                </a:solidFill>
                <a:latin typeface="Lucida Console" panose="020B0609040504020204" pitchFamily="49" charset="0"/>
                <a:ea typeface="Segoe UI" pitchFamily="34" charset="0"/>
                <a:cs typeface="Segoe UI" pitchFamily="34" charset="0"/>
              </a:rPr>
              <a:t>='8c7bfb1</a:t>
            </a:r>
            <a:r>
              <a:rPr lang="de-DE" sz="700" b="1" dirty="0">
                <a:solidFill>
                  <a:schemeClr val="bg1"/>
                </a:solidFill>
                <a:latin typeface="Lucida Console" panose="020B0609040504020204" pitchFamily="49" charset="0"/>
                <a:ea typeface="Segoe UI" pitchFamily="34" charset="0"/>
                <a:cs typeface="Segoe UI" pitchFamily="34" charset="0"/>
              </a:rPr>
              <a:t>0-8</a:t>
            </a:r>
            <a:r>
              <a:rPr lang="de-DE" sz="700" dirty="0">
                <a:solidFill>
                  <a:schemeClr val="bg1"/>
                </a:solidFill>
                <a:latin typeface="Lucida Console" panose="020B0609040504020204" pitchFamily="49" charset="0"/>
                <a:ea typeface="Segoe UI" pitchFamily="34" charset="0"/>
                <a:cs typeface="Segoe UI" pitchFamily="34" charset="0"/>
              </a:rPr>
              <a:t>540-4a89-904c-5e6759de6d</a:t>
            </a:r>
          </a:p>
        </p:txBody>
      </p:sp>
      <p:sp>
        <p:nvSpPr>
          <p:cNvPr id="74" name="Ellipse 73"/>
          <p:cNvSpPr/>
          <p:nvPr/>
        </p:nvSpPr>
        <p:spPr bwMode="auto">
          <a:xfrm>
            <a:off x="1547967" y="1874619"/>
            <a:ext cx="3101751" cy="902374"/>
          </a:xfrm>
          <a:prstGeom prst="ellipse">
            <a:avLst/>
          </a:prstGeom>
          <a:noFill/>
          <a:ln w="635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6" name="Gerade Verbindung 75"/>
          <p:cNvCxnSpPr>
            <a:stCxn id="75" idx="0"/>
            <a:endCxn id="74" idx="4"/>
          </p:cNvCxnSpPr>
          <p:nvPr/>
        </p:nvCxnSpPr>
        <p:spPr>
          <a:xfrm flipV="1">
            <a:off x="1410396" y="2776993"/>
            <a:ext cx="1688447" cy="1068289"/>
          </a:xfrm>
          <a:prstGeom prst="line">
            <a:avLst/>
          </a:prstGeom>
          <a:ln w="63500">
            <a:solidFill>
              <a:srgbClr val="FFFF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Gerade Verbindung 78"/>
          <p:cNvCxnSpPr>
            <a:stCxn id="75" idx="3"/>
            <a:endCxn id="73" idx="2"/>
          </p:cNvCxnSpPr>
          <p:nvPr/>
        </p:nvCxnSpPr>
        <p:spPr>
          <a:xfrm flipV="1">
            <a:off x="2331961" y="1868792"/>
            <a:ext cx="3638769" cy="2453696"/>
          </a:xfrm>
          <a:prstGeom prst="line">
            <a:avLst/>
          </a:prstGeom>
          <a:ln w="63500">
            <a:solidFill>
              <a:srgbClr val="FFFF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8286469" y="3848315"/>
            <a:ext cx="1367102" cy="732813"/>
          </a:xfrm>
          <a:prstGeom prst="rect">
            <a:avLst/>
          </a:prstGeom>
          <a:solidFill>
            <a:schemeClr val="bg1">
              <a:lumMod val="50000"/>
              <a:lumOff val="50000"/>
            </a:schemeClr>
          </a:solidFill>
        </p:spPr>
        <p:txBody>
          <a:bodyPr wrap="none" lIns="179259" tIns="143407" rIns="179259" bIns="143407" rtlCol="0">
            <a:spAutoFit/>
          </a:bodyPr>
          <a:lstStyle/>
          <a:p>
            <a:pPr>
              <a:lnSpc>
                <a:spcPct val="90000"/>
              </a:lnSpc>
              <a:spcAft>
                <a:spcPts val="588"/>
              </a:spcAft>
            </a:pPr>
            <a:r>
              <a:rPr lang="de-DE" sz="3200" dirty="0" err="1">
                <a:gradFill>
                  <a:gsLst>
                    <a:gs pos="2917">
                      <a:schemeClr val="tx1"/>
                    </a:gs>
                    <a:gs pos="30000">
                      <a:schemeClr val="tx1"/>
                    </a:gs>
                  </a:gsLst>
                  <a:lin ang="5400000" scaled="0"/>
                </a:gradFill>
              </a:rPr>
              <a:t>Node</a:t>
            </a:r>
            <a:endParaRPr lang="de-DE" sz="3200" dirty="0">
              <a:gradFill>
                <a:gsLst>
                  <a:gs pos="2917">
                    <a:schemeClr val="tx1"/>
                  </a:gs>
                  <a:gs pos="30000">
                    <a:schemeClr val="tx1"/>
                  </a:gs>
                </a:gsLst>
                <a:lin ang="5400000" scaled="0"/>
              </a:gradFill>
            </a:endParaRPr>
          </a:p>
        </p:txBody>
      </p:sp>
      <p:pic>
        <p:nvPicPr>
          <p:cNvPr id="27" name="Picture 3" descr="C:\Users\Peter\AppData\Local\Microsoft\Windows\Temporary Internet Files\Content.IE5\TXZZ2X4K\MC900239745[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0685" y="4814275"/>
            <a:ext cx="1066120" cy="784890"/>
          </a:xfrm>
          <a:prstGeom prst="rect">
            <a:avLst/>
          </a:prstGeom>
          <a:noFill/>
          <a:extLst>
            <a:ext uri="{909E8E84-426E-40DD-AFC4-6F175D3DCCD1}">
              <a14:hiddenFill xmlns:a14="http://schemas.microsoft.com/office/drawing/2010/main">
                <a:solidFill>
                  <a:srgbClr val="FFFFFF"/>
                </a:solidFill>
              </a14:hiddenFill>
            </a:ext>
          </a:extLst>
        </p:spPr>
      </p:pic>
      <p:sp>
        <p:nvSpPr>
          <p:cNvPr id="64" name="Ellipse 63"/>
          <p:cNvSpPr/>
          <p:nvPr/>
        </p:nvSpPr>
        <p:spPr bwMode="auto">
          <a:xfrm>
            <a:off x="7291734" y="4440473"/>
            <a:ext cx="3744790" cy="983613"/>
          </a:xfrm>
          <a:prstGeom prst="ellipse">
            <a:avLst/>
          </a:prstGeom>
          <a:noFill/>
          <a:ln w="635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0" name="Gerade Verbindung 69"/>
          <p:cNvCxnSpPr>
            <a:stCxn id="64" idx="0"/>
            <a:endCxn id="62" idx="2"/>
          </p:cNvCxnSpPr>
          <p:nvPr/>
        </p:nvCxnSpPr>
        <p:spPr>
          <a:xfrm flipV="1">
            <a:off x="9164129" y="4063241"/>
            <a:ext cx="1682234" cy="377232"/>
          </a:xfrm>
          <a:prstGeom prst="line">
            <a:avLst/>
          </a:prstGeom>
          <a:ln w="635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392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7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79"/>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60" grpId="0"/>
      <p:bldP spid="61" grpId="0" animBg="1"/>
      <p:bldP spid="62" grpId="0" animBg="1"/>
      <p:bldP spid="73" grpId="0" animBg="1"/>
      <p:bldP spid="73" grpId="1" animBg="1"/>
      <p:bldP spid="75" grpId="0" animBg="1"/>
      <p:bldP spid="36" grpId="0" animBg="1"/>
      <p:bldP spid="29" grpId="0" animBg="1"/>
      <p:bldP spid="31" grpId="0" animBg="1"/>
      <p:bldP spid="74" grpId="0" animBg="1"/>
      <p:bldP spid="40" grpId="0" animBg="1"/>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89956" y="2852936"/>
            <a:ext cx="7632848" cy="1512168"/>
          </a:xfrm>
        </p:spPr>
        <p:txBody>
          <a:bodyPr/>
          <a:lstStyle/>
          <a:p>
            <a:r>
              <a:rPr lang="de-DE" sz="9600" dirty="0" err="1" smtClean="0"/>
              <a:t>Configuration</a:t>
            </a:r>
            <a:endParaRPr lang="de-DE" sz="9600" dirty="0"/>
          </a:p>
        </p:txBody>
      </p:sp>
    </p:spTree>
    <p:extLst>
      <p:ext uri="{BB962C8B-B14F-4D97-AF65-F5344CB8AC3E}">
        <p14:creationId xmlns:p14="http://schemas.microsoft.com/office/powerpoint/2010/main" val="7571986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Windows PowerShell </a:t>
            </a:r>
            <a:r>
              <a:rPr lang="de-DE" dirty="0" err="1" smtClean="0"/>
              <a:t>Configuration</a:t>
            </a:r>
            <a:endParaRPr lang="de-DE" dirty="0"/>
          </a:p>
        </p:txBody>
      </p:sp>
      <p:sp>
        <p:nvSpPr>
          <p:cNvPr id="3" name="Textplatzhalter 2"/>
          <p:cNvSpPr>
            <a:spLocks noGrp="1"/>
          </p:cNvSpPr>
          <p:nvPr>
            <p:ph type="body" sz="quarter" idx="10"/>
          </p:nvPr>
        </p:nvSpPr>
        <p:spPr>
          <a:xfrm>
            <a:off x="477788" y="908720"/>
            <a:ext cx="11149013" cy="5441490"/>
          </a:xfrm>
        </p:spPr>
        <p:txBody>
          <a:bodyPr/>
          <a:lstStyle/>
          <a:p>
            <a:r>
              <a:rPr lang="de-DE" dirty="0" smtClean="0"/>
              <a:t>PowerShell führt ein neues Schlüsselwort ein</a:t>
            </a:r>
          </a:p>
          <a:p>
            <a:pPr lvl="1"/>
            <a:r>
              <a:rPr lang="de-DE" b="1" dirty="0" err="1" smtClean="0">
                <a:solidFill>
                  <a:schemeClr val="tx2"/>
                </a:solidFill>
              </a:rPr>
              <a:t>Configuration</a:t>
            </a:r>
            <a:endParaRPr lang="de-DE" b="1" dirty="0" smtClean="0">
              <a:solidFill>
                <a:schemeClr val="tx2"/>
              </a:solidFill>
            </a:endParaRPr>
          </a:p>
          <a:p>
            <a:r>
              <a:rPr lang="de-DE" dirty="0" err="1" smtClean="0"/>
              <a:t>Configuration</a:t>
            </a:r>
            <a:r>
              <a:rPr lang="de-DE" dirty="0" smtClean="0"/>
              <a:t> sind den PowerShell </a:t>
            </a:r>
            <a:r>
              <a:rPr lang="de-DE" dirty="0" err="1" smtClean="0"/>
              <a:t>Functions</a:t>
            </a:r>
            <a:r>
              <a:rPr lang="de-DE" dirty="0" smtClean="0"/>
              <a:t> sehr ähnlich</a:t>
            </a:r>
          </a:p>
          <a:p>
            <a:pPr lvl="1"/>
            <a:r>
              <a:rPr lang="de-DE" dirty="0" smtClean="0"/>
              <a:t> </a:t>
            </a:r>
            <a:r>
              <a:rPr lang="de-DE" dirty="0" err="1" smtClean="0"/>
              <a:t>Configuration</a:t>
            </a:r>
            <a:r>
              <a:rPr lang="de-DE" dirty="0" smtClean="0"/>
              <a:t> können einen Parameterblock </a:t>
            </a:r>
            <a:r>
              <a:rPr lang="de-DE" dirty="0" err="1" smtClean="0"/>
              <a:t>param</a:t>
            </a:r>
            <a:r>
              <a:rPr lang="de-DE" dirty="0" smtClean="0"/>
              <a:t>() haben</a:t>
            </a:r>
          </a:p>
          <a:p>
            <a:pPr lvl="1"/>
            <a:r>
              <a:rPr lang="de-DE" dirty="0" err="1" smtClean="0"/>
              <a:t>Configuration</a:t>
            </a:r>
            <a:r>
              <a:rPr lang="de-DE" dirty="0" smtClean="0"/>
              <a:t> haben 2 Automatische </a:t>
            </a:r>
            <a:r>
              <a:rPr lang="de-DE" dirty="0" smtClean="0"/>
              <a:t>‚versteckte‘ </a:t>
            </a:r>
            <a:r>
              <a:rPr lang="de-DE" dirty="0" smtClean="0"/>
              <a:t>Parameter</a:t>
            </a:r>
          </a:p>
          <a:p>
            <a:pPr lvl="2"/>
            <a:r>
              <a:rPr lang="de-DE" b="1" dirty="0">
                <a:solidFill>
                  <a:schemeClr val="tx2"/>
                </a:solidFill>
              </a:rPr>
              <a:t>-</a:t>
            </a:r>
            <a:r>
              <a:rPr lang="de-DE" b="1" dirty="0" err="1">
                <a:solidFill>
                  <a:schemeClr val="tx2"/>
                </a:solidFill>
              </a:rPr>
              <a:t>OutputPath</a:t>
            </a:r>
            <a:r>
              <a:rPr lang="de-DE" b="1" dirty="0">
                <a:solidFill>
                  <a:schemeClr val="tx2"/>
                </a:solidFill>
              </a:rPr>
              <a:t> </a:t>
            </a:r>
            <a:r>
              <a:rPr lang="de-DE" dirty="0" smtClean="0"/>
              <a:t>kann </a:t>
            </a:r>
            <a:r>
              <a:rPr lang="de-DE" dirty="0"/>
              <a:t>dazu </a:t>
            </a:r>
            <a:r>
              <a:rPr lang="de-DE" dirty="0" smtClean="0"/>
              <a:t>benutz werden </a:t>
            </a:r>
            <a:r>
              <a:rPr lang="de-DE" dirty="0"/>
              <a:t>den Ort der .</a:t>
            </a:r>
            <a:r>
              <a:rPr lang="de-DE" dirty="0" err="1"/>
              <a:t>mof</a:t>
            </a:r>
            <a:r>
              <a:rPr lang="de-DE" dirty="0"/>
              <a:t> Datei zu </a:t>
            </a:r>
            <a:r>
              <a:rPr lang="de-DE" dirty="0" smtClean="0"/>
              <a:t>bestimmen</a:t>
            </a:r>
          </a:p>
          <a:p>
            <a:pPr lvl="2"/>
            <a:r>
              <a:rPr lang="de-DE" b="1" dirty="0" smtClean="0">
                <a:solidFill>
                  <a:schemeClr val="tx2"/>
                </a:solidFill>
              </a:rPr>
              <a:t>–</a:t>
            </a:r>
            <a:r>
              <a:rPr lang="de-DE" b="1" dirty="0" err="1" smtClean="0">
                <a:solidFill>
                  <a:schemeClr val="tx2"/>
                </a:solidFill>
              </a:rPr>
              <a:t>ConfigurationData</a:t>
            </a:r>
            <a:r>
              <a:rPr lang="de-DE" b="1" dirty="0" smtClean="0">
                <a:solidFill>
                  <a:schemeClr val="tx2"/>
                </a:solidFill>
              </a:rPr>
              <a:t> </a:t>
            </a:r>
            <a:r>
              <a:rPr lang="de-DE" dirty="0" smtClean="0"/>
              <a:t>kann Einstellungen </a:t>
            </a:r>
            <a:r>
              <a:rPr lang="de-DE" dirty="0"/>
              <a:t>für die </a:t>
            </a:r>
            <a:r>
              <a:rPr lang="de-DE" dirty="0" err="1"/>
              <a:t>Configuration</a:t>
            </a:r>
            <a:r>
              <a:rPr lang="de-DE" dirty="0"/>
              <a:t> und </a:t>
            </a:r>
            <a:r>
              <a:rPr lang="de-DE" dirty="0" err="1" smtClean="0"/>
              <a:t>Node</a:t>
            </a:r>
            <a:r>
              <a:rPr lang="de-DE" dirty="0" smtClean="0"/>
              <a:t>-Daten übergeben.</a:t>
            </a:r>
          </a:p>
          <a:p>
            <a:r>
              <a:rPr lang="de-DE" dirty="0" smtClean="0"/>
              <a:t>Innerhalb der </a:t>
            </a:r>
            <a:r>
              <a:rPr lang="de-DE" dirty="0" err="1" smtClean="0"/>
              <a:t>Configuration</a:t>
            </a:r>
            <a:r>
              <a:rPr lang="de-DE" dirty="0" smtClean="0"/>
              <a:t> werden </a:t>
            </a:r>
            <a:r>
              <a:rPr lang="de-DE" b="1" dirty="0" smtClean="0">
                <a:solidFill>
                  <a:schemeClr val="tx2"/>
                </a:solidFill>
              </a:rPr>
              <a:t>Nodes</a:t>
            </a:r>
            <a:r>
              <a:rPr lang="de-DE" dirty="0" smtClean="0"/>
              <a:t> Adressiert</a:t>
            </a:r>
          </a:p>
          <a:p>
            <a:pPr lvl="1"/>
            <a:r>
              <a:rPr lang="de-DE" b="1" dirty="0" smtClean="0">
                <a:solidFill>
                  <a:schemeClr val="accent3"/>
                </a:solidFill>
              </a:rPr>
              <a:t>Für jeden </a:t>
            </a:r>
            <a:r>
              <a:rPr lang="de-DE" b="1" dirty="0" err="1" smtClean="0">
                <a:solidFill>
                  <a:schemeClr val="accent3"/>
                </a:solidFill>
              </a:rPr>
              <a:t>Node</a:t>
            </a:r>
            <a:r>
              <a:rPr lang="de-DE" b="1" dirty="0" smtClean="0">
                <a:solidFill>
                  <a:schemeClr val="accent3"/>
                </a:solidFill>
              </a:rPr>
              <a:t> wird eine .</a:t>
            </a:r>
            <a:r>
              <a:rPr lang="de-DE" b="1" dirty="0" err="1" smtClean="0">
                <a:solidFill>
                  <a:schemeClr val="accent3"/>
                </a:solidFill>
              </a:rPr>
              <a:t>mof</a:t>
            </a:r>
            <a:r>
              <a:rPr lang="de-DE" b="1" dirty="0" smtClean="0">
                <a:solidFill>
                  <a:schemeClr val="accent3"/>
                </a:solidFill>
              </a:rPr>
              <a:t> </a:t>
            </a:r>
            <a:r>
              <a:rPr lang="de-DE" b="1" dirty="0" err="1" smtClean="0">
                <a:solidFill>
                  <a:schemeClr val="accent3"/>
                </a:solidFill>
              </a:rPr>
              <a:t>Configuration</a:t>
            </a:r>
            <a:r>
              <a:rPr lang="de-DE" b="1" dirty="0" smtClean="0">
                <a:solidFill>
                  <a:schemeClr val="accent3"/>
                </a:solidFill>
              </a:rPr>
              <a:t> erzeugt</a:t>
            </a:r>
          </a:p>
          <a:p>
            <a:r>
              <a:rPr lang="de-DE" dirty="0"/>
              <a:t>Innerhalb der </a:t>
            </a:r>
            <a:r>
              <a:rPr lang="de-DE" dirty="0" err="1" smtClean="0"/>
              <a:t>Configuration</a:t>
            </a:r>
            <a:r>
              <a:rPr lang="de-DE" dirty="0" smtClean="0"/>
              <a:t> nutzt man die </a:t>
            </a:r>
            <a:r>
              <a:rPr lang="de-DE" b="1" dirty="0" smtClean="0">
                <a:solidFill>
                  <a:schemeClr val="tx2"/>
                </a:solidFill>
              </a:rPr>
              <a:t>Resources</a:t>
            </a:r>
            <a:endParaRPr lang="de-DE" b="1" dirty="0">
              <a:solidFill>
                <a:schemeClr val="tx2"/>
              </a:solidFill>
            </a:endParaRPr>
          </a:p>
        </p:txBody>
      </p:sp>
    </p:spTree>
    <p:extLst>
      <p:ext uri="{BB962C8B-B14F-4D97-AF65-F5344CB8AC3E}">
        <p14:creationId xmlns:p14="http://schemas.microsoft.com/office/powerpoint/2010/main" val="640322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PowerShell Desired State Configuration</a:t>
            </a:r>
            <a:endParaRPr lang="de-DE" dirty="0"/>
          </a:p>
        </p:txBody>
      </p:sp>
      <p:sp>
        <p:nvSpPr>
          <p:cNvPr id="8" name="Textplatzhalter 7"/>
          <p:cNvSpPr>
            <a:spLocks noGrp="1"/>
          </p:cNvSpPr>
          <p:nvPr>
            <p:ph type="body" sz="quarter" idx="10"/>
          </p:nvPr>
        </p:nvSpPr>
        <p:spPr/>
        <p:txBody>
          <a:bodyPr/>
          <a:lstStyle/>
          <a:p>
            <a:r>
              <a:rPr lang="de-DE" dirty="0" smtClean="0"/>
              <a:t>Was ist PowerShell </a:t>
            </a:r>
            <a:r>
              <a:rPr lang="de-DE" dirty="0" err="1" smtClean="0"/>
              <a:t>Desired</a:t>
            </a:r>
            <a:r>
              <a:rPr lang="de-DE" dirty="0" smtClean="0"/>
              <a:t> State </a:t>
            </a:r>
            <a:r>
              <a:rPr lang="de-DE" dirty="0" err="1" smtClean="0"/>
              <a:t>Configuration</a:t>
            </a:r>
            <a:r>
              <a:rPr lang="de-DE" dirty="0" smtClean="0"/>
              <a:t>?</a:t>
            </a:r>
          </a:p>
          <a:p>
            <a:r>
              <a:rPr lang="de-DE" dirty="0" smtClean="0"/>
              <a:t>Warum </a:t>
            </a:r>
            <a:r>
              <a:rPr lang="de-DE" dirty="0"/>
              <a:t>PowerShell </a:t>
            </a:r>
            <a:r>
              <a:rPr lang="de-DE" dirty="0" err="1"/>
              <a:t>Desired</a:t>
            </a:r>
            <a:r>
              <a:rPr lang="de-DE" dirty="0"/>
              <a:t> State </a:t>
            </a:r>
            <a:r>
              <a:rPr lang="de-DE" dirty="0" err="1" smtClean="0"/>
              <a:t>Configuration</a:t>
            </a:r>
            <a:r>
              <a:rPr lang="de-DE" dirty="0" smtClean="0"/>
              <a:t>?</a:t>
            </a:r>
            <a:br>
              <a:rPr lang="de-DE" dirty="0" smtClean="0"/>
            </a:br>
            <a:r>
              <a:rPr lang="de-DE" dirty="0" smtClean="0"/>
              <a:t>(Vergleich zu anderen Konfigurationstechniken)</a:t>
            </a:r>
            <a:endParaRPr lang="de-DE" dirty="0"/>
          </a:p>
          <a:p>
            <a:r>
              <a:rPr lang="de-DE" dirty="0" smtClean="0"/>
              <a:t>Lohnt es sich, </a:t>
            </a:r>
            <a:r>
              <a:rPr lang="de-DE" dirty="0" err="1" smtClean="0"/>
              <a:t>Desired</a:t>
            </a:r>
            <a:r>
              <a:rPr lang="de-DE" dirty="0" smtClean="0"/>
              <a:t> </a:t>
            </a:r>
            <a:r>
              <a:rPr lang="de-DE" dirty="0"/>
              <a:t>State </a:t>
            </a:r>
            <a:r>
              <a:rPr lang="de-DE" dirty="0" err="1" smtClean="0"/>
              <a:t>Configuration</a:t>
            </a:r>
            <a:r>
              <a:rPr lang="de-DE" dirty="0" smtClean="0"/>
              <a:t> zu lernen?</a:t>
            </a:r>
            <a:endParaRPr lang="de-DE" dirty="0"/>
          </a:p>
        </p:txBody>
      </p:sp>
    </p:spTree>
    <p:extLst>
      <p:ext uri="{BB962C8B-B14F-4D97-AF65-F5344CB8AC3E}">
        <p14:creationId xmlns:p14="http://schemas.microsoft.com/office/powerpoint/2010/main" val="47873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Windows PowerShell </a:t>
            </a:r>
            <a:r>
              <a:rPr lang="de-DE" dirty="0" err="1"/>
              <a:t>Configuration</a:t>
            </a:r>
            <a:endParaRPr lang="de-DE" dirty="0"/>
          </a:p>
        </p:txBody>
      </p:sp>
      <p:sp>
        <p:nvSpPr>
          <p:cNvPr id="4" name="Textfeld 3"/>
          <p:cNvSpPr txBox="1"/>
          <p:nvPr/>
        </p:nvSpPr>
        <p:spPr>
          <a:xfrm>
            <a:off x="333772" y="1196752"/>
            <a:ext cx="11617476" cy="5029069"/>
          </a:xfrm>
          <a:prstGeom prst="rect">
            <a:avLst/>
          </a:prstGeom>
          <a:noFill/>
        </p:spPr>
        <p:txBody>
          <a:bodyPr wrap="none" lIns="91440" tIns="91440" rIns="91440" bIns="91440" rtlCol="0">
            <a:spAutoFit/>
          </a:bodyPr>
          <a:lstStyle/>
          <a:p>
            <a:pPr>
              <a:lnSpc>
                <a:spcPct val="90000"/>
              </a:lnSpc>
              <a:spcBef>
                <a:spcPct val="20000"/>
              </a:spcBef>
              <a:buSzPct val="90000"/>
            </a:pPr>
            <a:r>
              <a:rPr lang="de-DE" sz="3200" dirty="0" smtClean="0">
                <a:solidFill>
                  <a:schemeClr val="tx1">
                    <a:alpha val="99000"/>
                  </a:schemeClr>
                </a:solidFill>
              </a:rPr>
              <a:t>Stolperfalle!</a:t>
            </a:r>
          </a:p>
          <a:p>
            <a:pPr>
              <a:lnSpc>
                <a:spcPct val="90000"/>
              </a:lnSpc>
              <a:spcBef>
                <a:spcPct val="20000"/>
              </a:spcBef>
              <a:buSzPct val="90000"/>
            </a:pPr>
            <a:endParaRPr lang="de-DE" sz="3200" dirty="0" smtClean="0">
              <a:solidFill>
                <a:schemeClr val="tx1">
                  <a:alpha val="99000"/>
                </a:schemeClr>
              </a:solidFill>
            </a:endParaRPr>
          </a:p>
          <a:p>
            <a:pPr>
              <a:lnSpc>
                <a:spcPct val="90000"/>
              </a:lnSpc>
              <a:spcBef>
                <a:spcPct val="20000"/>
              </a:spcBef>
              <a:buSzPct val="90000"/>
            </a:pPr>
            <a:r>
              <a:rPr lang="de-DE" sz="3200" dirty="0" smtClean="0">
                <a:solidFill>
                  <a:schemeClr val="tx1">
                    <a:alpha val="99000"/>
                  </a:schemeClr>
                </a:solidFill>
              </a:rPr>
              <a:t>Beim Kompilieren zu einer .</a:t>
            </a:r>
            <a:r>
              <a:rPr lang="de-DE" sz="3200" dirty="0" err="1" smtClean="0">
                <a:solidFill>
                  <a:schemeClr val="tx1">
                    <a:alpha val="99000"/>
                  </a:schemeClr>
                </a:solidFill>
              </a:rPr>
              <a:t>mof</a:t>
            </a:r>
            <a:r>
              <a:rPr lang="de-DE" sz="3200" dirty="0" smtClean="0">
                <a:solidFill>
                  <a:schemeClr val="tx1">
                    <a:alpha val="99000"/>
                  </a:schemeClr>
                </a:solidFill>
              </a:rPr>
              <a:t> Datei werden </a:t>
            </a:r>
            <a:r>
              <a:rPr lang="de-DE" sz="3200" dirty="0">
                <a:solidFill>
                  <a:schemeClr val="tx1">
                    <a:alpha val="99000"/>
                  </a:schemeClr>
                </a:solidFill>
              </a:rPr>
              <a:t>alle </a:t>
            </a:r>
            <a:r>
              <a:rPr lang="de-DE" sz="3200" dirty="0" smtClean="0">
                <a:solidFill>
                  <a:schemeClr val="tx1">
                    <a:alpha val="99000"/>
                  </a:schemeClr>
                </a:solidFill>
              </a:rPr>
              <a:t>Variablen</a:t>
            </a:r>
          </a:p>
          <a:p>
            <a:pPr>
              <a:lnSpc>
                <a:spcPct val="90000"/>
              </a:lnSpc>
              <a:spcBef>
                <a:spcPct val="20000"/>
              </a:spcBef>
              <a:buSzPct val="90000"/>
            </a:pPr>
            <a:r>
              <a:rPr lang="de-DE" sz="3200" dirty="0" smtClean="0">
                <a:solidFill>
                  <a:schemeClr val="tx1">
                    <a:alpha val="99000"/>
                  </a:schemeClr>
                </a:solidFill>
              </a:rPr>
              <a:t>durch </a:t>
            </a:r>
            <a:r>
              <a:rPr lang="de-DE" sz="3200" dirty="0">
                <a:solidFill>
                  <a:schemeClr val="tx1">
                    <a:alpha val="99000"/>
                  </a:schemeClr>
                </a:solidFill>
              </a:rPr>
              <a:t>Ihren Inhalt ersetzt!</a:t>
            </a:r>
          </a:p>
          <a:p>
            <a:pPr>
              <a:lnSpc>
                <a:spcPct val="90000"/>
              </a:lnSpc>
              <a:spcBef>
                <a:spcPct val="20000"/>
              </a:spcBef>
              <a:buSzPct val="90000"/>
            </a:pPr>
            <a:r>
              <a:rPr lang="de-DE" sz="3200" dirty="0" smtClean="0">
                <a:solidFill>
                  <a:schemeClr val="tx1">
                    <a:alpha val="99000"/>
                  </a:schemeClr>
                </a:solidFill>
              </a:rPr>
              <a:t>Die resultierenden MOF Konfigurationen sind Statisch!</a:t>
            </a:r>
          </a:p>
          <a:p>
            <a:pPr>
              <a:lnSpc>
                <a:spcPct val="90000"/>
              </a:lnSpc>
              <a:spcBef>
                <a:spcPct val="20000"/>
              </a:spcBef>
              <a:buSzPct val="90000"/>
            </a:pPr>
            <a:endParaRPr lang="de-DE" sz="2000" dirty="0" smtClean="0">
              <a:solidFill>
                <a:schemeClr val="tx1">
                  <a:alpha val="99000"/>
                </a:schemeClr>
              </a:solidFill>
            </a:endParaRPr>
          </a:p>
          <a:p>
            <a:pPr>
              <a:lnSpc>
                <a:spcPct val="90000"/>
              </a:lnSpc>
              <a:spcBef>
                <a:spcPct val="20000"/>
              </a:spcBef>
              <a:buSzPct val="90000"/>
            </a:pPr>
            <a:r>
              <a:rPr lang="de-DE" sz="2000" dirty="0" smtClean="0">
                <a:solidFill>
                  <a:schemeClr val="tx1">
                    <a:alpha val="99000"/>
                  </a:schemeClr>
                </a:solidFill>
              </a:rPr>
              <a:t>z.B. Dynamische Pfade in </a:t>
            </a:r>
            <a:r>
              <a:rPr lang="de-DE" sz="2000" dirty="0" err="1" smtClean="0">
                <a:solidFill>
                  <a:schemeClr val="tx1">
                    <a:alpha val="99000"/>
                  </a:schemeClr>
                </a:solidFill>
              </a:rPr>
              <a:t>Configurationen</a:t>
            </a:r>
            <a:r>
              <a:rPr lang="de-DE" sz="2000" dirty="0" smtClean="0">
                <a:solidFill>
                  <a:schemeClr val="tx1">
                    <a:alpha val="99000"/>
                  </a:schemeClr>
                </a:solidFill>
              </a:rPr>
              <a:t> werden in Statische Pfade Umgewandelt. Basierend von</a:t>
            </a:r>
          </a:p>
          <a:p>
            <a:pPr>
              <a:lnSpc>
                <a:spcPct val="90000"/>
              </a:lnSpc>
              <a:spcBef>
                <a:spcPct val="20000"/>
              </a:spcBef>
              <a:buSzPct val="90000"/>
            </a:pPr>
            <a:r>
              <a:rPr lang="de-DE" sz="2000" dirty="0" smtClean="0">
                <a:solidFill>
                  <a:schemeClr val="tx1">
                    <a:alpha val="99000"/>
                  </a:schemeClr>
                </a:solidFill>
              </a:rPr>
              <a:t>dem Computer, auf dem die MOF Datei Kompiliert wird!</a:t>
            </a:r>
          </a:p>
          <a:p>
            <a:pPr>
              <a:lnSpc>
                <a:spcPct val="90000"/>
              </a:lnSpc>
              <a:spcBef>
                <a:spcPct val="20000"/>
              </a:spcBef>
              <a:buSzPct val="90000"/>
            </a:pPr>
            <a:endParaRPr lang="de-DE" sz="2000" dirty="0">
              <a:solidFill>
                <a:schemeClr val="tx1">
                  <a:alpha val="99000"/>
                </a:schemeClr>
              </a:solidFill>
            </a:endParaRPr>
          </a:p>
          <a:p>
            <a:pPr>
              <a:lnSpc>
                <a:spcPct val="90000"/>
              </a:lnSpc>
              <a:spcBef>
                <a:spcPct val="20000"/>
              </a:spcBef>
              <a:buSzPct val="90000"/>
            </a:pPr>
            <a:endParaRPr lang="de-DE" sz="2000" dirty="0" smtClean="0">
              <a:solidFill>
                <a:schemeClr val="tx1">
                  <a:alpha val="99000"/>
                </a:schemeClr>
              </a:solidFill>
            </a:endParaRPr>
          </a:p>
          <a:p>
            <a:pPr algn="ctr">
              <a:lnSpc>
                <a:spcPct val="90000"/>
              </a:lnSpc>
              <a:spcBef>
                <a:spcPct val="20000"/>
              </a:spcBef>
              <a:buSzPct val="90000"/>
            </a:pPr>
            <a:r>
              <a:rPr lang="de-DE" sz="3200" dirty="0" smtClean="0">
                <a:solidFill>
                  <a:schemeClr val="tx1">
                    <a:alpha val="99000"/>
                  </a:schemeClr>
                </a:solidFill>
              </a:rPr>
              <a:t>$</a:t>
            </a:r>
            <a:r>
              <a:rPr lang="de-DE" sz="3200" dirty="0" err="1" smtClean="0">
                <a:solidFill>
                  <a:schemeClr val="tx1">
                    <a:alpha val="99000"/>
                  </a:schemeClr>
                </a:solidFill>
              </a:rPr>
              <a:t>env:systemroot</a:t>
            </a:r>
            <a:r>
              <a:rPr lang="de-DE" sz="3200" dirty="0" smtClean="0">
                <a:solidFill>
                  <a:schemeClr val="tx1">
                    <a:alpha val="99000"/>
                  </a:schemeClr>
                </a:solidFill>
              </a:rPr>
              <a:t>  wird zu C:\Windows</a:t>
            </a:r>
          </a:p>
        </p:txBody>
      </p:sp>
    </p:spTree>
    <p:extLst>
      <p:ext uri="{BB962C8B-B14F-4D97-AF65-F5344CB8AC3E}">
        <p14:creationId xmlns:p14="http://schemas.microsoft.com/office/powerpoint/2010/main" val="117073964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smtClean="0"/>
              <a:t>Configuration</a:t>
            </a:r>
            <a:endParaRPr lang="de-DE" dirty="0"/>
          </a:p>
        </p:txBody>
      </p:sp>
      <p:sp>
        <p:nvSpPr>
          <p:cNvPr id="5" name="Textfeld 4"/>
          <p:cNvSpPr txBox="1"/>
          <p:nvPr/>
        </p:nvSpPr>
        <p:spPr>
          <a:xfrm>
            <a:off x="261764" y="1344368"/>
            <a:ext cx="11678966" cy="4533549"/>
          </a:xfrm>
          <a:prstGeom prst="rect">
            <a:avLst/>
          </a:prstGeom>
          <a:noFill/>
        </p:spPr>
        <p:txBody>
          <a:bodyPr wrap="none" lIns="91440" tIns="91440" rIns="91440" bIns="91440" rtlCol="0">
            <a:spAutoFit/>
          </a:bodyPr>
          <a:lstStyle/>
          <a:p>
            <a:pPr>
              <a:lnSpc>
                <a:spcPct val="90000"/>
              </a:lnSpc>
              <a:spcBef>
                <a:spcPct val="20000"/>
              </a:spcBef>
              <a:buSzPct val="90000"/>
            </a:pPr>
            <a:r>
              <a:rPr lang="en-US" sz="2800" dirty="0">
                <a:solidFill>
                  <a:schemeClr val="tx1">
                    <a:alpha val="99000"/>
                  </a:schemeClr>
                </a:solidFill>
              </a:rPr>
              <a:t>Get Started with Windows PowerShell Desired State </a:t>
            </a:r>
            <a:r>
              <a:rPr lang="en-US" sz="2800" dirty="0" smtClean="0">
                <a:solidFill>
                  <a:schemeClr val="tx1">
                    <a:alpha val="99000"/>
                  </a:schemeClr>
                </a:solidFill>
              </a:rPr>
              <a:t>Configuration</a:t>
            </a:r>
          </a:p>
          <a:p>
            <a:pPr>
              <a:lnSpc>
                <a:spcPct val="90000"/>
              </a:lnSpc>
              <a:spcBef>
                <a:spcPct val="20000"/>
              </a:spcBef>
              <a:buSzPct val="90000"/>
            </a:pPr>
            <a:r>
              <a:rPr lang="en-US" sz="2800" dirty="0">
                <a:solidFill>
                  <a:schemeClr val="tx1">
                    <a:alpha val="99000"/>
                  </a:schemeClr>
                </a:solidFill>
                <a:hlinkClick r:id="rId2"/>
              </a:rPr>
              <a:t>http://technet.microsoft.com/en-us/library/dn249918.aspx</a:t>
            </a:r>
            <a:endParaRPr lang="en-US" sz="2800" dirty="0">
              <a:solidFill>
                <a:schemeClr val="tx1">
                  <a:alpha val="99000"/>
                </a:schemeClr>
              </a:solidFill>
            </a:endParaRPr>
          </a:p>
          <a:p>
            <a:pPr>
              <a:lnSpc>
                <a:spcPct val="90000"/>
              </a:lnSpc>
              <a:spcBef>
                <a:spcPct val="20000"/>
              </a:spcBef>
              <a:buSzPct val="90000"/>
            </a:pPr>
            <a:endParaRPr lang="en-US" sz="2800" dirty="0">
              <a:solidFill>
                <a:schemeClr val="tx1">
                  <a:alpha val="99000"/>
                </a:schemeClr>
              </a:solidFill>
            </a:endParaRPr>
          </a:p>
          <a:p>
            <a:pPr>
              <a:lnSpc>
                <a:spcPct val="90000"/>
              </a:lnSpc>
              <a:spcBef>
                <a:spcPct val="20000"/>
              </a:spcBef>
              <a:buSzPct val="90000"/>
            </a:pPr>
            <a:r>
              <a:rPr lang="en-US" sz="2800" dirty="0" smtClean="0">
                <a:solidFill>
                  <a:schemeClr val="tx1">
                    <a:alpha val="99000"/>
                  </a:schemeClr>
                </a:solidFill>
              </a:rPr>
              <a:t>Understanding </a:t>
            </a:r>
            <a:r>
              <a:rPr lang="en-US" sz="2800" dirty="0">
                <a:solidFill>
                  <a:schemeClr val="tx1">
                    <a:alpha val="99000"/>
                  </a:schemeClr>
                </a:solidFill>
              </a:rPr>
              <a:t>CONFIGURATION keyword in Desired State </a:t>
            </a:r>
            <a:r>
              <a:rPr lang="en-US" sz="2800" dirty="0" smtClean="0">
                <a:solidFill>
                  <a:schemeClr val="tx1">
                    <a:alpha val="99000"/>
                  </a:schemeClr>
                </a:solidFill>
              </a:rPr>
              <a:t>Configuration</a:t>
            </a:r>
          </a:p>
          <a:p>
            <a:pPr>
              <a:lnSpc>
                <a:spcPct val="90000"/>
              </a:lnSpc>
              <a:spcBef>
                <a:spcPct val="20000"/>
              </a:spcBef>
              <a:buSzPct val="90000"/>
            </a:pPr>
            <a:r>
              <a:rPr lang="de-DE" sz="1400" dirty="0">
                <a:solidFill>
                  <a:schemeClr val="tx1">
                    <a:alpha val="99000"/>
                  </a:schemeClr>
                </a:solidFill>
                <a:hlinkClick r:id="rId3"/>
              </a:rPr>
              <a:t>http://</a:t>
            </a:r>
            <a:r>
              <a:rPr lang="de-DE" sz="1400" dirty="0" smtClean="0">
                <a:solidFill>
                  <a:schemeClr val="tx1">
                    <a:alpha val="99000"/>
                  </a:schemeClr>
                </a:solidFill>
                <a:hlinkClick r:id="rId3"/>
              </a:rPr>
              <a:t>blogs.msdn.com/b/powershell/archive/2013/11/05/understanding-configuration-keyword-in-desired-state-configuration.aspx</a:t>
            </a:r>
            <a:endParaRPr lang="de-DE" sz="1400" dirty="0" smtClean="0">
              <a:solidFill>
                <a:schemeClr val="tx1">
                  <a:alpha val="99000"/>
                </a:schemeClr>
              </a:solidFill>
            </a:endParaRPr>
          </a:p>
          <a:p>
            <a:pPr>
              <a:lnSpc>
                <a:spcPct val="90000"/>
              </a:lnSpc>
              <a:spcBef>
                <a:spcPct val="20000"/>
              </a:spcBef>
              <a:buSzPct val="90000"/>
            </a:pPr>
            <a:endParaRPr lang="de-DE" sz="1400" dirty="0">
              <a:solidFill>
                <a:schemeClr val="tx1">
                  <a:alpha val="99000"/>
                </a:schemeClr>
              </a:solidFill>
            </a:endParaRPr>
          </a:p>
          <a:p>
            <a:pPr>
              <a:lnSpc>
                <a:spcPct val="90000"/>
              </a:lnSpc>
              <a:spcBef>
                <a:spcPct val="20000"/>
              </a:spcBef>
              <a:buSzPct val="90000"/>
            </a:pPr>
            <a:r>
              <a:rPr lang="en-US" sz="2800" dirty="0">
                <a:solidFill>
                  <a:schemeClr val="tx1">
                    <a:alpha val="99000"/>
                  </a:schemeClr>
                </a:solidFill>
              </a:rPr>
              <a:t>Windows PowerShell Desired State Configuration </a:t>
            </a:r>
            <a:r>
              <a:rPr lang="en-US" sz="2800" dirty="0" smtClean="0">
                <a:solidFill>
                  <a:schemeClr val="tx1">
                    <a:alpha val="99000"/>
                  </a:schemeClr>
                </a:solidFill>
              </a:rPr>
              <a:t>Data</a:t>
            </a:r>
          </a:p>
          <a:p>
            <a:pPr>
              <a:lnSpc>
                <a:spcPct val="90000"/>
              </a:lnSpc>
              <a:spcBef>
                <a:spcPct val="20000"/>
              </a:spcBef>
              <a:buSzPct val="90000"/>
            </a:pPr>
            <a:r>
              <a:rPr lang="de-DE" sz="2800" dirty="0">
                <a:solidFill>
                  <a:schemeClr val="tx1">
                    <a:alpha val="99000"/>
                  </a:schemeClr>
                </a:solidFill>
                <a:hlinkClick r:id="rId4"/>
              </a:rPr>
              <a:t>http://</a:t>
            </a:r>
            <a:r>
              <a:rPr lang="de-DE" sz="2800" dirty="0" smtClean="0">
                <a:solidFill>
                  <a:schemeClr val="tx1">
                    <a:alpha val="99000"/>
                  </a:schemeClr>
                </a:solidFill>
                <a:hlinkClick r:id="rId4"/>
              </a:rPr>
              <a:t>technet.microsoft.com/en-us/library/dn249925.aspx</a:t>
            </a:r>
            <a:endParaRPr lang="de-DE" sz="2800" dirty="0" smtClean="0">
              <a:solidFill>
                <a:schemeClr val="tx1">
                  <a:alpha val="99000"/>
                </a:schemeClr>
              </a:solidFill>
            </a:endParaRPr>
          </a:p>
          <a:p>
            <a:pPr>
              <a:lnSpc>
                <a:spcPct val="90000"/>
              </a:lnSpc>
              <a:spcBef>
                <a:spcPct val="20000"/>
              </a:spcBef>
              <a:buSzPct val="90000"/>
            </a:pPr>
            <a:endParaRPr lang="de-DE" sz="2800" dirty="0">
              <a:solidFill>
                <a:schemeClr val="tx1">
                  <a:alpha val="99000"/>
                </a:schemeClr>
              </a:solidFill>
            </a:endParaRPr>
          </a:p>
          <a:p>
            <a:pPr>
              <a:lnSpc>
                <a:spcPct val="90000"/>
              </a:lnSpc>
              <a:spcBef>
                <a:spcPct val="20000"/>
              </a:spcBef>
              <a:buSzPct val="90000"/>
            </a:pPr>
            <a:r>
              <a:rPr lang="en-US" sz="2400" dirty="0">
                <a:solidFill>
                  <a:schemeClr val="tx1">
                    <a:alpha val="99000"/>
                  </a:schemeClr>
                </a:solidFill>
              </a:rPr>
              <a:t>Reusing Existing Configuration Scripts in PowerShell Desired State </a:t>
            </a:r>
            <a:r>
              <a:rPr lang="en-US" sz="2400" dirty="0" smtClean="0">
                <a:solidFill>
                  <a:schemeClr val="tx1">
                    <a:alpha val="99000"/>
                  </a:schemeClr>
                </a:solidFill>
              </a:rPr>
              <a:t>Configuration</a:t>
            </a:r>
          </a:p>
          <a:p>
            <a:pPr>
              <a:lnSpc>
                <a:spcPct val="90000"/>
              </a:lnSpc>
              <a:spcBef>
                <a:spcPct val="20000"/>
              </a:spcBef>
              <a:buSzPct val="90000"/>
            </a:pPr>
            <a:r>
              <a:rPr lang="de-DE" sz="1400" dirty="0">
                <a:solidFill>
                  <a:schemeClr val="tx1">
                    <a:alpha val="99000"/>
                  </a:schemeClr>
                </a:solidFill>
                <a:hlinkClick r:id="rId5"/>
              </a:rPr>
              <a:t>http://blogs.msdn.com/b/powershell/archive/2014/02/25/reusing-existing-configuration-scripts-in-powershell-desired-state-configuration.aspx</a:t>
            </a:r>
            <a:endParaRPr lang="de-DE" sz="1400" dirty="0">
              <a:solidFill>
                <a:schemeClr val="tx1">
                  <a:alpha val="99000"/>
                </a:schemeClr>
              </a:solidFill>
            </a:endParaRPr>
          </a:p>
        </p:txBody>
      </p:sp>
    </p:spTree>
    <p:extLst>
      <p:ext uri="{BB962C8B-B14F-4D97-AF65-F5344CB8AC3E}">
        <p14:creationId xmlns:p14="http://schemas.microsoft.com/office/powerpoint/2010/main" val="32798094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Windows PowerShell </a:t>
            </a:r>
            <a:r>
              <a:rPr lang="de-DE" dirty="0" err="1"/>
              <a:t>Configuration</a:t>
            </a:r>
            <a:endParaRPr lang="de-DE" dirty="0"/>
          </a:p>
        </p:txBody>
      </p:sp>
      <p:sp>
        <p:nvSpPr>
          <p:cNvPr id="3" name="Textplatzhalter 2"/>
          <p:cNvSpPr>
            <a:spLocks noGrp="1"/>
          </p:cNvSpPr>
          <p:nvPr>
            <p:ph type="body" sz="quarter" idx="10"/>
          </p:nvPr>
        </p:nvSpPr>
        <p:spPr>
          <a:xfrm>
            <a:off x="519112" y="1447799"/>
            <a:ext cx="11149013" cy="5213735"/>
          </a:xfrm>
        </p:spPr>
        <p:txBody>
          <a:bodyPr/>
          <a:lstStyle/>
          <a:p>
            <a:r>
              <a:rPr lang="de-DE" dirty="0" smtClean="0"/>
              <a:t>Man kann </a:t>
            </a:r>
            <a:r>
              <a:rPr lang="de-DE" dirty="0" err="1" smtClean="0"/>
              <a:t>Nodeless</a:t>
            </a:r>
            <a:r>
              <a:rPr lang="de-DE" dirty="0" smtClean="0"/>
              <a:t> </a:t>
            </a:r>
            <a:r>
              <a:rPr lang="de-DE" dirty="0" err="1" smtClean="0"/>
              <a:t>Configurations</a:t>
            </a:r>
            <a:r>
              <a:rPr lang="de-DE" dirty="0" smtClean="0"/>
              <a:t> erstellen, die in anderen </a:t>
            </a:r>
            <a:r>
              <a:rPr lang="de-DE" dirty="0" err="1" smtClean="0"/>
              <a:t>Configurations</a:t>
            </a:r>
            <a:r>
              <a:rPr lang="de-DE" dirty="0" smtClean="0"/>
              <a:t> benutzt werden können (</a:t>
            </a:r>
            <a:r>
              <a:rPr lang="de-DE" dirty="0" err="1" smtClean="0"/>
              <a:t>composite</a:t>
            </a:r>
            <a:r>
              <a:rPr lang="de-DE" dirty="0" smtClean="0"/>
              <a:t> </a:t>
            </a:r>
            <a:r>
              <a:rPr lang="de-DE" dirty="0" err="1"/>
              <a:t>resource</a:t>
            </a:r>
            <a:r>
              <a:rPr lang="de-DE" dirty="0" smtClean="0"/>
              <a:t>).</a:t>
            </a:r>
          </a:p>
          <a:p>
            <a:pPr lvl="1"/>
            <a:r>
              <a:rPr lang="de-DE" dirty="0" smtClean="0"/>
              <a:t>Das geht auf 2 Wegen:</a:t>
            </a:r>
          </a:p>
          <a:p>
            <a:pPr lvl="2"/>
            <a:r>
              <a:rPr lang="de-DE" dirty="0" err="1" smtClean="0"/>
              <a:t>Configuration</a:t>
            </a:r>
            <a:r>
              <a:rPr lang="de-DE" dirty="0" smtClean="0"/>
              <a:t> ruft </a:t>
            </a:r>
            <a:r>
              <a:rPr lang="de-DE" dirty="0" err="1" smtClean="0"/>
              <a:t>Configuration</a:t>
            </a:r>
            <a:endParaRPr lang="de-DE" dirty="0" smtClean="0"/>
          </a:p>
          <a:p>
            <a:pPr lvl="2"/>
            <a:r>
              <a:rPr lang="de-DE" dirty="0" smtClean="0"/>
              <a:t>Nutzung von Import-</a:t>
            </a:r>
            <a:r>
              <a:rPr lang="de-DE" dirty="0" err="1" smtClean="0"/>
              <a:t>DscResource</a:t>
            </a:r>
            <a:endParaRPr lang="de-DE" dirty="0"/>
          </a:p>
          <a:p>
            <a:pPr marL="855663" lvl="2" indent="0">
              <a:buNone/>
            </a:pPr>
            <a:endParaRPr lang="de-DE" dirty="0"/>
          </a:p>
          <a:p>
            <a:r>
              <a:rPr lang="en-US" dirty="0"/>
              <a:t>Reusing Existing Configuration Scripts in PowerShell Desired State Configuration</a:t>
            </a:r>
            <a:br>
              <a:rPr lang="en-US" dirty="0"/>
            </a:br>
            <a:r>
              <a:rPr lang="en-US" sz="2400" dirty="0">
                <a:hlinkClick r:id="rId2"/>
              </a:rPr>
              <a:t>http://blogs.msdn.com/b/powershell/archive/2014/02/25/reusing-existing-configuration-scripts-in-powershell-desired-state-configuration.aspx</a:t>
            </a:r>
            <a:endParaRPr lang="de-DE" sz="2400" dirty="0" smtClean="0"/>
          </a:p>
          <a:p>
            <a:endParaRPr lang="de-DE" dirty="0"/>
          </a:p>
        </p:txBody>
      </p:sp>
    </p:spTree>
    <p:extLst>
      <p:ext uri="{BB962C8B-B14F-4D97-AF65-F5344CB8AC3E}">
        <p14:creationId xmlns:p14="http://schemas.microsoft.com/office/powerpoint/2010/main" val="1261127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3th Party </a:t>
            </a:r>
            <a:r>
              <a:rPr lang="de-DE" dirty="0" err="1" smtClean="0"/>
              <a:t>Configurations</a:t>
            </a:r>
            <a:endParaRPr lang="de-DE" dirty="0"/>
          </a:p>
        </p:txBody>
      </p:sp>
      <p:sp>
        <p:nvSpPr>
          <p:cNvPr id="4" name="Textplatzhalter 3"/>
          <p:cNvSpPr>
            <a:spLocks noGrp="1"/>
          </p:cNvSpPr>
          <p:nvPr>
            <p:ph type="body" sz="quarter" idx="10"/>
          </p:nvPr>
        </p:nvSpPr>
        <p:spPr>
          <a:xfrm>
            <a:off x="519112" y="1447799"/>
            <a:ext cx="11149013" cy="4074962"/>
          </a:xfrm>
        </p:spPr>
        <p:txBody>
          <a:bodyPr/>
          <a:lstStyle/>
          <a:p>
            <a:r>
              <a:rPr lang="de-DE" dirty="0" err="1" smtClean="0"/>
              <a:t>Configurations</a:t>
            </a:r>
            <a:r>
              <a:rPr lang="de-DE" dirty="0" smtClean="0"/>
              <a:t> sind </a:t>
            </a:r>
            <a:r>
              <a:rPr lang="de-DE" b="1" dirty="0" smtClean="0">
                <a:solidFill>
                  <a:srgbClr val="FFC000"/>
                </a:solidFill>
              </a:rPr>
              <a:t>MOF</a:t>
            </a:r>
            <a:r>
              <a:rPr lang="de-DE" dirty="0" smtClean="0"/>
              <a:t> Dateien mit dem</a:t>
            </a:r>
            <a:br>
              <a:rPr lang="de-DE" dirty="0" smtClean="0"/>
            </a:br>
            <a:r>
              <a:rPr lang="de-DE" b="1" dirty="0" smtClean="0">
                <a:solidFill>
                  <a:srgbClr val="FFC000"/>
                </a:solidFill>
              </a:rPr>
              <a:t>DMTF Standard</a:t>
            </a:r>
            <a:r>
              <a:rPr lang="de-DE" dirty="0" smtClean="0"/>
              <a:t>, deshalb können auch dritt-Anbieter Tools Konfigurationen erstellen.</a:t>
            </a:r>
          </a:p>
          <a:p>
            <a:r>
              <a:rPr lang="de-DE" dirty="0" smtClean="0"/>
              <a:t>Beispiele für </a:t>
            </a:r>
            <a:r>
              <a:rPr lang="de-DE" dirty="0"/>
              <a:t>dritt-Anbieter Tools </a:t>
            </a:r>
            <a:r>
              <a:rPr lang="de-DE" dirty="0" smtClean="0"/>
              <a:t> die mit DSC zusammen Arbeiten:</a:t>
            </a:r>
          </a:p>
          <a:p>
            <a:pPr lvl="2"/>
            <a:r>
              <a:rPr lang="de-DE" dirty="0" smtClean="0"/>
              <a:t>puppet : </a:t>
            </a:r>
            <a:r>
              <a:rPr lang="de-DE" dirty="0">
                <a:hlinkClick r:id="rId2"/>
              </a:rPr>
              <a:t>http://puppetlabs.com/solutions/configuration-management</a:t>
            </a:r>
            <a:endParaRPr lang="de-DE" dirty="0"/>
          </a:p>
          <a:p>
            <a:pPr lvl="2"/>
            <a:r>
              <a:rPr lang="de-DE" dirty="0"/>
              <a:t>Chef: </a:t>
            </a:r>
            <a:r>
              <a:rPr lang="de-DE" dirty="0">
                <a:hlinkClick r:id="rId3"/>
              </a:rPr>
              <a:t>http://www.getchef.com/solutions/configuration-management</a:t>
            </a:r>
            <a:r>
              <a:rPr lang="de-DE" dirty="0" smtClean="0">
                <a:hlinkClick r:id="rId3"/>
              </a:rPr>
              <a:t>/</a:t>
            </a:r>
            <a:endParaRPr lang="de-DE" dirty="0" smtClean="0"/>
          </a:p>
          <a:p>
            <a:pPr lvl="2"/>
            <a:r>
              <a:rPr lang="de-DE" dirty="0" err="1" smtClean="0"/>
              <a:t>CFEngine</a:t>
            </a:r>
            <a:r>
              <a:rPr lang="de-DE" dirty="0"/>
              <a:t> </a:t>
            </a:r>
            <a:r>
              <a:rPr lang="de-DE" dirty="0">
                <a:hlinkClick r:id="rId4"/>
              </a:rPr>
              <a:t>http://cfengine.com/</a:t>
            </a:r>
            <a:endParaRPr lang="de-DE" dirty="0" smtClean="0"/>
          </a:p>
          <a:p>
            <a:r>
              <a:rPr lang="de-DE" dirty="0" smtClean="0"/>
              <a:t>Chef und puppet kommen aus dem Linux/Unix Bereich!</a:t>
            </a:r>
          </a:p>
        </p:txBody>
      </p:sp>
    </p:spTree>
    <p:extLst>
      <p:ext uri="{BB962C8B-B14F-4D97-AF65-F5344CB8AC3E}">
        <p14:creationId xmlns:p14="http://schemas.microsoft.com/office/powerpoint/2010/main" val="4203323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854052" y="2708920"/>
            <a:ext cx="6048672" cy="1329595"/>
          </a:xfrm>
        </p:spPr>
        <p:txBody>
          <a:bodyPr/>
          <a:lstStyle/>
          <a:p>
            <a:r>
              <a:rPr lang="de-DE" sz="9600" dirty="0" err="1" smtClean="0"/>
              <a:t>Rescources</a:t>
            </a:r>
            <a:endParaRPr lang="de-DE" sz="9600" dirty="0"/>
          </a:p>
        </p:txBody>
      </p:sp>
    </p:spTree>
    <p:extLst>
      <p:ext uri="{BB962C8B-B14F-4D97-AF65-F5344CB8AC3E}">
        <p14:creationId xmlns:p14="http://schemas.microsoft.com/office/powerpoint/2010/main" val="11162035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DSC </a:t>
            </a:r>
            <a:r>
              <a:rPr lang="de-DE" dirty="0" err="1" smtClean="0"/>
              <a:t>Rescources</a:t>
            </a:r>
            <a:endParaRPr lang="de-DE" dirty="0"/>
          </a:p>
        </p:txBody>
      </p:sp>
      <p:sp>
        <p:nvSpPr>
          <p:cNvPr id="5" name="Textplatzhalter 4"/>
          <p:cNvSpPr>
            <a:spLocks noGrp="1"/>
          </p:cNvSpPr>
          <p:nvPr>
            <p:ph type="body" sz="quarter" idx="10"/>
          </p:nvPr>
        </p:nvSpPr>
        <p:spPr>
          <a:xfrm>
            <a:off x="519112" y="1052736"/>
            <a:ext cx="11149013" cy="1071062"/>
          </a:xfrm>
        </p:spPr>
        <p:txBody>
          <a:bodyPr/>
          <a:lstStyle/>
          <a:p>
            <a:r>
              <a:rPr lang="de-DE" sz="2400" dirty="0" smtClean="0"/>
              <a:t>DSC Resources sind „Komplexe“ PowerShell Script-Module</a:t>
            </a:r>
          </a:p>
          <a:p>
            <a:r>
              <a:rPr lang="de-DE" sz="2400" dirty="0" smtClean="0"/>
              <a:t>Die </a:t>
            </a:r>
            <a:r>
              <a:rPr lang="de-DE" sz="2400" dirty="0" err="1"/>
              <a:t>Resource</a:t>
            </a:r>
            <a:r>
              <a:rPr lang="de-DE" sz="2400" dirty="0"/>
              <a:t> stellt die Logik bereit, die festlegt, was an einer Komponente konfiguriert werden kann.</a:t>
            </a:r>
          </a:p>
        </p:txBody>
      </p:sp>
      <p:graphicFrame>
        <p:nvGraphicFramePr>
          <p:cNvPr id="3" name="Tabelle 2"/>
          <p:cNvGraphicFramePr>
            <a:graphicFrameLocks noGrp="1"/>
          </p:cNvGraphicFramePr>
          <p:nvPr>
            <p:extLst>
              <p:ext uri="{D42A27DB-BD31-4B8C-83A1-F6EECF244321}">
                <p14:modId xmlns:p14="http://schemas.microsoft.com/office/powerpoint/2010/main" val="1388142787"/>
              </p:ext>
            </p:extLst>
          </p:nvPr>
        </p:nvGraphicFramePr>
        <p:xfrm>
          <a:off x="547027" y="2131292"/>
          <a:ext cx="10963796" cy="4101084"/>
        </p:xfrm>
        <a:graphic>
          <a:graphicData uri="http://schemas.openxmlformats.org/drawingml/2006/table">
            <a:tbl>
              <a:tblPr firstRow="1" firstCol="1" bandRow="1">
                <a:tableStyleId>{5C22544A-7EE6-4342-B048-85BDC9FD1C3A}</a:tableStyleId>
              </a:tblPr>
              <a:tblGrid>
                <a:gridCol w="2491016"/>
                <a:gridCol w="8472780"/>
              </a:tblGrid>
              <a:tr h="310751">
                <a:tc>
                  <a:txBody>
                    <a:bodyPr/>
                    <a:lstStyle/>
                    <a:p>
                      <a:pPr>
                        <a:lnSpc>
                          <a:spcPct val="115000"/>
                        </a:lnSpc>
                        <a:spcAft>
                          <a:spcPts val="0"/>
                        </a:spcAft>
                      </a:pPr>
                      <a:r>
                        <a:rPr lang="de-DE" sz="1800" b="1" dirty="0" err="1">
                          <a:effectLst/>
                        </a:rPr>
                        <a:t>Resource</a:t>
                      </a:r>
                      <a:endParaRPr lang="de-DE" sz="1800" b="1" dirty="0">
                        <a:effectLst/>
                        <a:latin typeface="Calibri"/>
                        <a:ea typeface="Calibri"/>
                        <a:cs typeface="Times New Roman"/>
                      </a:endParaRPr>
                    </a:p>
                  </a:txBody>
                  <a:tcPr marL="59775" marR="59775" marT="0" marB="0"/>
                </a:tc>
                <a:tc>
                  <a:txBody>
                    <a:bodyPr/>
                    <a:lstStyle/>
                    <a:p>
                      <a:pPr>
                        <a:lnSpc>
                          <a:spcPct val="115000"/>
                        </a:lnSpc>
                        <a:spcAft>
                          <a:spcPts val="0"/>
                        </a:spcAft>
                      </a:pPr>
                      <a:r>
                        <a:rPr lang="de-DE" sz="1800" b="1" dirty="0">
                          <a:effectLst/>
                        </a:rPr>
                        <a:t>Konfiguriert</a:t>
                      </a:r>
                      <a:endParaRPr lang="de-DE" sz="1800" b="1"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dirty="0" err="1">
                          <a:effectLst/>
                        </a:rPr>
                        <a:t>WindowsFeature</a:t>
                      </a:r>
                      <a:endParaRPr lang="de-DE" sz="1800" b="0" dirty="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a:effectLst/>
                        </a:rPr>
                        <a:t>Windows Features hinzufügen / löschen</a:t>
                      </a:r>
                      <a:endParaRPr lang="de-DE" sz="1800" b="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dirty="0">
                          <a:effectLst/>
                        </a:rPr>
                        <a:t>Registry</a:t>
                      </a:r>
                      <a:endParaRPr lang="de-DE" sz="1800" b="0" dirty="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a:effectLst/>
                        </a:rPr>
                        <a:t>RegKeys setzen / löschen</a:t>
                      </a:r>
                      <a:endParaRPr lang="de-DE" sz="1800" b="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dirty="0">
                          <a:effectLst/>
                        </a:rPr>
                        <a:t>Script</a:t>
                      </a:r>
                      <a:endParaRPr lang="de-DE" sz="1800" b="0" dirty="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Führt </a:t>
                      </a:r>
                      <a:r>
                        <a:rPr lang="de-DE" sz="1800" b="0" dirty="0" err="1">
                          <a:effectLst/>
                        </a:rPr>
                        <a:t>Powershell</a:t>
                      </a:r>
                      <a:r>
                        <a:rPr lang="de-DE" sz="1800" b="0" dirty="0">
                          <a:effectLst/>
                        </a:rPr>
                        <a:t> Skriptblöcke aus</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dirty="0">
                          <a:effectLst/>
                        </a:rPr>
                        <a:t>Archive</a:t>
                      </a:r>
                      <a:endParaRPr lang="de-DE" sz="1800" b="0" dirty="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smtClean="0">
                          <a:effectLst/>
                        </a:rPr>
                        <a:t>Entpackt </a:t>
                      </a:r>
                      <a:r>
                        <a:rPr lang="de-DE" sz="1800" b="0" dirty="0">
                          <a:effectLst/>
                        </a:rPr>
                        <a:t>Zip Files</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dirty="0">
                          <a:effectLst/>
                        </a:rPr>
                        <a:t>File </a:t>
                      </a:r>
                      <a:endParaRPr lang="de-DE" sz="1800" b="0" dirty="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Datei Operationen, kopiert Files und Ordner oder löscht sie</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dirty="0">
                          <a:effectLst/>
                        </a:rPr>
                        <a:t>Package</a:t>
                      </a:r>
                      <a:endParaRPr lang="de-DE" sz="1800" b="0" dirty="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Paketdateien (wie MSI oder EXE) können ausgeführt werden</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a:effectLst/>
                        </a:rPr>
                        <a:t>Environment</a:t>
                      </a:r>
                      <a:endParaRPr lang="de-DE" sz="1800" b="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Umgebungsvariablen setzen / löschen</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a:effectLst/>
                        </a:rPr>
                        <a:t>Group </a:t>
                      </a:r>
                      <a:endParaRPr lang="de-DE" sz="1800" b="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Lokale Gruppen erstellen / löschen</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a:effectLst/>
                        </a:rPr>
                        <a:t>User </a:t>
                      </a:r>
                      <a:endParaRPr lang="de-DE" sz="1800" b="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Lokale User erstellen / löschen</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a:effectLst/>
                        </a:rPr>
                        <a:t>Log</a:t>
                      </a:r>
                      <a:endParaRPr lang="de-DE" sz="1800" b="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Schreibt Konfigurationsmeldungen ins Log</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a:effectLst/>
                        </a:rPr>
                        <a:t>Service </a:t>
                      </a:r>
                      <a:endParaRPr lang="de-DE" sz="1800" b="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Verwaltet Dienste</a:t>
                      </a:r>
                      <a:endParaRPr lang="de-DE" sz="1800" b="0" dirty="0">
                        <a:effectLst/>
                        <a:latin typeface="Calibri"/>
                        <a:ea typeface="Calibri"/>
                        <a:cs typeface="Times New Roman"/>
                      </a:endParaRPr>
                    </a:p>
                  </a:txBody>
                  <a:tcPr marL="59775" marR="59775" marT="0" marB="0"/>
                </a:tc>
              </a:tr>
              <a:tr h="310751">
                <a:tc>
                  <a:txBody>
                    <a:bodyPr/>
                    <a:lstStyle/>
                    <a:p>
                      <a:pPr>
                        <a:lnSpc>
                          <a:spcPct val="115000"/>
                        </a:lnSpc>
                        <a:spcAft>
                          <a:spcPts val="0"/>
                        </a:spcAft>
                      </a:pPr>
                      <a:r>
                        <a:rPr lang="de-DE" sz="1800" b="0">
                          <a:effectLst/>
                        </a:rPr>
                        <a:t>WindowsProcess</a:t>
                      </a:r>
                      <a:endParaRPr lang="de-DE" sz="1800" b="0">
                        <a:effectLst/>
                        <a:latin typeface="Calibri"/>
                        <a:ea typeface="Calibri"/>
                        <a:cs typeface="Times New Roman"/>
                      </a:endParaRPr>
                    </a:p>
                  </a:txBody>
                  <a:tcPr marL="59775" marR="59775" marT="0" marB="0"/>
                </a:tc>
                <a:tc>
                  <a:txBody>
                    <a:bodyPr/>
                    <a:lstStyle/>
                    <a:p>
                      <a:pPr>
                        <a:lnSpc>
                          <a:spcPct val="115000"/>
                        </a:lnSpc>
                        <a:spcAft>
                          <a:spcPts val="0"/>
                        </a:spcAft>
                      </a:pPr>
                      <a:r>
                        <a:rPr lang="de-DE" sz="1800" b="0" dirty="0">
                          <a:effectLst/>
                        </a:rPr>
                        <a:t>Konfiguriert Prozesse</a:t>
                      </a:r>
                      <a:endParaRPr lang="de-DE" sz="1800" b="0" dirty="0">
                        <a:effectLst/>
                        <a:latin typeface="Calibri"/>
                        <a:ea typeface="Calibri"/>
                        <a:cs typeface="Times New Roman"/>
                      </a:endParaRPr>
                    </a:p>
                  </a:txBody>
                  <a:tcPr marL="59775" marR="59775" marT="0" marB="0"/>
                </a:tc>
              </a:tr>
            </a:tbl>
          </a:graphicData>
        </a:graphic>
      </p:graphicFrame>
      <p:sp>
        <p:nvSpPr>
          <p:cNvPr id="6" name="Textfeld 5"/>
          <p:cNvSpPr txBox="1"/>
          <p:nvPr/>
        </p:nvSpPr>
        <p:spPr>
          <a:xfrm>
            <a:off x="3899013" y="6162347"/>
            <a:ext cx="3949733"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Cmdlet: </a:t>
            </a:r>
            <a:r>
              <a:rPr lang="de-DE" sz="2400" dirty="0" err="1">
                <a:gradFill>
                  <a:gsLst>
                    <a:gs pos="2917">
                      <a:schemeClr val="tx1"/>
                    </a:gs>
                    <a:gs pos="30000">
                      <a:schemeClr val="tx1"/>
                    </a:gs>
                  </a:gsLst>
                  <a:lin ang="5400000" scaled="0"/>
                </a:gradFill>
              </a:rPr>
              <a:t>Get-DscRescource</a:t>
            </a:r>
            <a:endParaRPr lang="de-D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84156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DSC </a:t>
            </a:r>
            <a:r>
              <a:rPr lang="de-DE" dirty="0" err="1" smtClean="0"/>
              <a:t>Rescources</a:t>
            </a:r>
            <a:endParaRPr lang="de-DE" dirty="0"/>
          </a:p>
        </p:txBody>
      </p:sp>
      <p:sp>
        <p:nvSpPr>
          <p:cNvPr id="3" name="Textplatzhalter 2"/>
          <p:cNvSpPr>
            <a:spLocks noGrp="1"/>
          </p:cNvSpPr>
          <p:nvPr>
            <p:ph type="body" sz="quarter" idx="10"/>
          </p:nvPr>
        </p:nvSpPr>
        <p:spPr>
          <a:xfrm>
            <a:off x="519112" y="1447799"/>
            <a:ext cx="11149013" cy="2237536"/>
          </a:xfrm>
        </p:spPr>
        <p:txBody>
          <a:bodyPr/>
          <a:lstStyle/>
          <a:p>
            <a:r>
              <a:rPr lang="de-DE" dirty="0" smtClean="0"/>
              <a:t>Empfohlene Lokale Pfade für Ressourcen:</a:t>
            </a:r>
          </a:p>
          <a:p>
            <a:pPr lvl="1"/>
            <a:r>
              <a:rPr lang="de-DE" dirty="0" smtClean="0"/>
              <a:t>$</a:t>
            </a:r>
            <a:r>
              <a:rPr lang="de-DE" dirty="0" err="1"/>
              <a:t>env:systemRoot</a:t>
            </a:r>
            <a:r>
              <a:rPr lang="de-DE" dirty="0"/>
              <a:t>\system32\</a:t>
            </a:r>
            <a:r>
              <a:rPr lang="de-DE" dirty="0" err="1"/>
              <a:t>configuration</a:t>
            </a:r>
            <a:endParaRPr lang="de-DE" dirty="0"/>
          </a:p>
          <a:p>
            <a:pPr lvl="1"/>
            <a:r>
              <a:rPr lang="de-DE" dirty="0"/>
              <a:t>$</a:t>
            </a:r>
            <a:r>
              <a:rPr lang="de-DE" dirty="0" err="1"/>
              <a:t>pshome</a:t>
            </a:r>
            <a:r>
              <a:rPr lang="de-DE" dirty="0"/>
              <a:t>\</a:t>
            </a:r>
            <a:r>
              <a:rPr lang="de-DE" dirty="0" err="1"/>
              <a:t>modules</a:t>
            </a:r>
            <a:endParaRPr lang="de-DE" dirty="0"/>
          </a:p>
          <a:p>
            <a:r>
              <a:rPr lang="de-DE" dirty="0"/>
              <a:t>Custom </a:t>
            </a:r>
            <a:r>
              <a:rPr lang="de-DE" dirty="0" err="1"/>
              <a:t>rescources</a:t>
            </a:r>
            <a:r>
              <a:rPr lang="de-DE" dirty="0"/>
              <a:t> ablegen unter:</a:t>
            </a:r>
          </a:p>
          <a:p>
            <a:pPr lvl="1"/>
            <a:r>
              <a:rPr lang="en-US" sz="1800" dirty="0" smtClean="0"/>
              <a:t>$</a:t>
            </a:r>
            <a:r>
              <a:rPr lang="en-US" sz="1800" dirty="0" err="1"/>
              <a:t>env:ProgramFiles</a:t>
            </a:r>
            <a:r>
              <a:rPr lang="en-US" sz="1800" dirty="0"/>
              <a:t>\</a:t>
            </a:r>
            <a:r>
              <a:rPr lang="en-US" sz="1800" dirty="0" err="1"/>
              <a:t>WindowsPowerShell</a:t>
            </a:r>
            <a:r>
              <a:rPr lang="en-US" sz="1800" dirty="0"/>
              <a:t>\Modules\&lt;Module Name&gt;\</a:t>
            </a:r>
            <a:r>
              <a:rPr lang="en-US" sz="1800" dirty="0" err="1"/>
              <a:t>DSCResources</a:t>
            </a:r>
            <a:r>
              <a:rPr lang="en-US" sz="1800" dirty="0"/>
              <a:t>\&lt;Resource Name&gt;</a:t>
            </a:r>
            <a:endParaRPr lang="de-DE" sz="1800" dirty="0" smtClean="0"/>
          </a:p>
        </p:txBody>
      </p:sp>
    </p:spTree>
    <p:extLst>
      <p:ext uri="{BB962C8B-B14F-4D97-AF65-F5344CB8AC3E}">
        <p14:creationId xmlns:p14="http://schemas.microsoft.com/office/powerpoint/2010/main" val="357088878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DSC </a:t>
            </a:r>
            <a:r>
              <a:rPr lang="de-DE" dirty="0" err="1"/>
              <a:t>Rescources</a:t>
            </a:r>
            <a:endParaRPr lang="de-DE" dirty="0"/>
          </a:p>
        </p:txBody>
      </p:sp>
      <p:sp>
        <p:nvSpPr>
          <p:cNvPr id="3" name="Textplatzhalter 2"/>
          <p:cNvSpPr>
            <a:spLocks noGrp="1"/>
          </p:cNvSpPr>
          <p:nvPr>
            <p:ph type="body" sz="quarter" idx="10"/>
          </p:nvPr>
        </p:nvSpPr>
        <p:spPr>
          <a:xfrm>
            <a:off x="519112" y="1124744"/>
            <a:ext cx="11149013" cy="5256824"/>
          </a:xfrm>
        </p:spPr>
        <p:txBody>
          <a:bodyPr/>
          <a:lstStyle/>
          <a:p>
            <a:r>
              <a:rPr lang="de-DE" dirty="0" smtClean="0"/>
              <a:t>DSC-</a:t>
            </a:r>
            <a:r>
              <a:rPr lang="de-DE" dirty="0" err="1" smtClean="0"/>
              <a:t>Rescources</a:t>
            </a:r>
            <a:r>
              <a:rPr lang="de-DE" dirty="0" smtClean="0"/>
              <a:t> bestehen aus </a:t>
            </a:r>
          </a:p>
          <a:p>
            <a:pPr lvl="1"/>
            <a:r>
              <a:rPr lang="de-DE" dirty="0" smtClean="0"/>
              <a:t>Einer Modulmanifest-Datei .psd1 (optional)</a:t>
            </a:r>
          </a:p>
          <a:p>
            <a:pPr lvl="1"/>
            <a:r>
              <a:rPr lang="de-DE" dirty="0" smtClean="0"/>
              <a:t>einem </a:t>
            </a:r>
            <a:r>
              <a:rPr lang="de-DE" b="1" dirty="0" err="1" smtClean="0">
                <a:solidFill>
                  <a:schemeClr val="tx2"/>
                </a:solidFill>
              </a:rPr>
              <a:t>Scriptmodul</a:t>
            </a:r>
            <a:r>
              <a:rPr lang="de-DE" dirty="0" smtClean="0"/>
              <a:t> .psm1 </a:t>
            </a:r>
          </a:p>
          <a:p>
            <a:pPr lvl="1"/>
            <a:r>
              <a:rPr lang="de-DE" dirty="0" smtClean="0"/>
              <a:t>einer </a:t>
            </a:r>
            <a:r>
              <a:rPr lang="de-DE" b="1" dirty="0" smtClean="0">
                <a:solidFill>
                  <a:schemeClr val="tx2"/>
                </a:solidFill>
              </a:rPr>
              <a:t>MOF Schema Datei .</a:t>
            </a:r>
            <a:r>
              <a:rPr lang="de-DE" b="1" dirty="0" err="1" smtClean="0">
                <a:solidFill>
                  <a:schemeClr val="tx2"/>
                </a:solidFill>
              </a:rPr>
              <a:t>schema.mof</a:t>
            </a:r>
            <a:endParaRPr lang="de-DE" b="1" dirty="0" smtClean="0">
              <a:solidFill>
                <a:schemeClr val="tx2"/>
              </a:solidFill>
            </a:endParaRPr>
          </a:p>
          <a:p>
            <a:r>
              <a:rPr lang="de-DE" dirty="0" smtClean="0"/>
              <a:t>Innerhalb des </a:t>
            </a:r>
            <a:r>
              <a:rPr lang="de-DE" dirty="0" err="1" smtClean="0"/>
              <a:t>Scriptmoduls</a:t>
            </a:r>
            <a:r>
              <a:rPr lang="de-DE" dirty="0" smtClean="0"/>
              <a:t> müssen 3 Funktionen definiert werden</a:t>
            </a:r>
          </a:p>
          <a:p>
            <a:pPr lvl="1"/>
            <a:r>
              <a:rPr lang="de-DE" dirty="0"/>
              <a:t> </a:t>
            </a:r>
            <a:r>
              <a:rPr lang="de-DE" dirty="0" err="1" smtClean="0"/>
              <a:t>Get-TargetResource</a:t>
            </a:r>
            <a:endParaRPr lang="de-DE" dirty="0"/>
          </a:p>
          <a:p>
            <a:pPr lvl="1"/>
            <a:r>
              <a:rPr lang="de-DE" dirty="0"/>
              <a:t> </a:t>
            </a:r>
            <a:r>
              <a:rPr lang="de-DE" dirty="0" smtClean="0"/>
              <a:t>Set-</a:t>
            </a:r>
            <a:r>
              <a:rPr lang="de-DE" dirty="0" err="1" smtClean="0"/>
              <a:t>TargetResource</a:t>
            </a:r>
            <a:endParaRPr lang="de-DE" dirty="0"/>
          </a:p>
          <a:p>
            <a:pPr lvl="1"/>
            <a:r>
              <a:rPr lang="de-DE" dirty="0"/>
              <a:t> </a:t>
            </a:r>
            <a:r>
              <a:rPr lang="de-DE" dirty="0" smtClean="0"/>
              <a:t>Test-</a:t>
            </a:r>
            <a:r>
              <a:rPr lang="de-DE" dirty="0" err="1" smtClean="0"/>
              <a:t>TargetResource</a:t>
            </a:r>
            <a:endParaRPr lang="de-DE" dirty="0" smtClean="0"/>
          </a:p>
          <a:p>
            <a:r>
              <a:rPr lang="de-DE" dirty="0" smtClean="0"/>
              <a:t>Die Parameter dieser Funktionen bilden das Schema der Ressource  (.</a:t>
            </a:r>
            <a:r>
              <a:rPr lang="de-DE" dirty="0" err="1" smtClean="0"/>
              <a:t>schema.mof</a:t>
            </a:r>
            <a:r>
              <a:rPr lang="de-DE" dirty="0" smtClean="0"/>
              <a:t>)</a:t>
            </a:r>
            <a:endParaRPr lang="de-DE" dirty="0"/>
          </a:p>
        </p:txBody>
      </p:sp>
    </p:spTree>
    <p:extLst>
      <p:ext uri="{BB962C8B-B14F-4D97-AF65-F5344CB8AC3E}">
        <p14:creationId xmlns:p14="http://schemas.microsoft.com/office/powerpoint/2010/main" val="861697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DSC </a:t>
            </a:r>
            <a:r>
              <a:rPr lang="de-DE" dirty="0" err="1"/>
              <a:t>Rescources</a:t>
            </a:r>
            <a:r>
              <a:rPr lang="de-DE" dirty="0"/>
              <a:t>: Hierarchie </a:t>
            </a:r>
          </a:p>
        </p:txBody>
      </p:sp>
      <p:sp>
        <p:nvSpPr>
          <p:cNvPr id="3" name="Textfeld 2"/>
          <p:cNvSpPr txBox="1"/>
          <p:nvPr/>
        </p:nvSpPr>
        <p:spPr>
          <a:xfrm>
            <a:off x="477788" y="1914505"/>
            <a:ext cx="11233248" cy="3360920"/>
          </a:xfrm>
          <a:prstGeom prst="rect">
            <a:avLst/>
          </a:prstGeom>
          <a:noFill/>
        </p:spPr>
        <p:txBody>
          <a:bodyPr wrap="square" lIns="91440" tIns="91440" rIns="91440" bIns="91440" rtlCol="0">
            <a:spAutoFit/>
          </a:bodyPr>
          <a:lstStyle/>
          <a:p>
            <a:pPr>
              <a:lnSpc>
                <a:spcPct val="90000"/>
              </a:lnSpc>
              <a:spcBef>
                <a:spcPct val="20000"/>
              </a:spcBef>
              <a:buSzPct val="90000"/>
            </a:pPr>
            <a:r>
              <a:rPr lang="de-DE" sz="2400" dirty="0"/>
              <a:t>$</a:t>
            </a:r>
            <a:r>
              <a:rPr lang="de-DE" sz="2400" dirty="0" err="1" smtClean="0"/>
              <a:t>env:psmodulepath</a:t>
            </a:r>
            <a:r>
              <a:rPr lang="de-DE" sz="2400" dirty="0" smtClean="0"/>
              <a:t> </a:t>
            </a:r>
            <a:r>
              <a:rPr lang="de-DE" sz="2400" dirty="0"/>
              <a:t>(</a:t>
            </a:r>
            <a:r>
              <a:rPr lang="de-DE" sz="2400" dirty="0" err="1"/>
              <a:t>folder</a:t>
            </a:r>
            <a:r>
              <a:rPr lang="de-DE" sz="2400" dirty="0" smtClean="0"/>
              <a:t>)</a:t>
            </a:r>
          </a:p>
          <a:p>
            <a:pPr>
              <a:lnSpc>
                <a:spcPct val="90000"/>
              </a:lnSpc>
              <a:spcBef>
                <a:spcPct val="20000"/>
              </a:spcBef>
              <a:buSzPct val="90000"/>
            </a:pPr>
            <a:r>
              <a:rPr lang="de-DE" sz="2400" dirty="0"/>
              <a:t>	</a:t>
            </a:r>
            <a:r>
              <a:rPr lang="de-DE" sz="2400" dirty="0" smtClean="0"/>
              <a:t>|- </a:t>
            </a:r>
            <a:r>
              <a:rPr lang="de-DE" sz="2400" dirty="0"/>
              <a:t>&lt;</a:t>
            </a:r>
            <a:r>
              <a:rPr lang="de-DE" sz="2400" dirty="0" err="1"/>
              <a:t>ModuleName</a:t>
            </a:r>
            <a:r>
              <a:rPr lang="de-DE" sz="2400" dirty="0"/>
              <a:t>&gt; (</a:t>
            </a:r>
            <a:r>
              <a:rPr lang="de-DE" sz="2400" dirty="0" err="1" smtClean="0"/>
              <a:t>folder</a:t>
            </a:r>
            <a:r>
              <a:rPr lang="de-DE" sz="2400" dirty="0" smtClean="0"/>
              <a:t>)</a:t>
            </a:r>
          </a:p>
          <a:p>
            <a:pPr>
              <a:lnSpc>
                <a:spcPct val="90000"/>
              </a:lnSpc>
              <a:spcBef>
                <a:spcPct val="20000"/>
              </a:spcBef>
              <a:buSzPct val="90000"/>
            </a:pPr>
            <a:r>
              <a:rPr lang="de-DE" sz="2400" dirty="0" smtClean="0"/>
              <a:t>	</a:t>
            </a:r>
            <a:r>
              <a:rPr lang="de-DE" sz="2400" dirty="0"/>
              <a:t>	|- &lt;</a:t>
            </a:r>
            <a:r>
              <a:rPr lang="de-DE" sz="2400" dirty="0" err="1"/>
              <a:t>ModuleName</a:t>
            </a:r>
            <a:r>
              <a:rPr lang="de-DE" sz="2400" dirty="0" smtClean="0"/>
              <a:t>&gt;.psd1 (</a:t>
            </a:r>
            <a:r>
              <a:rPr lang="de-DE" sz="2400" dirty="0" err="1" smtClean="0"/>
              <a:t>file</a:t>
            </a:r>
            <a:r>
              <a:rPr lang="de-DE" sz="2400" dirty="0" smtClean="0"/>
              <a:t>)</a:t>
            </a:r>
            <a:endParaRPr lang="de-DE" sz="2400" dirty="0"/>
          </a:p>
          <a:p>
            <a:pPr>
              <a:lnSpc>
                <a:spcPct val="90000"/>
              </a:lnSpc>
              <a:spcBef>
                <a:spcPct val="20000"/>
              </a:spcBef>
              <a:buSzPct val="90000"/>
            </a:pPr>
            <a:r>
              <a:rPr lang="de-DE" sz="2400" dirty="0"/>
              <a:t>	</a:t>
            </a:r>
            <a:r>
              <a:rPr lang="de-DE" sz="2400" dirty="0" smtClean="0"/>
              <a:t>	|- </a:t>
            </a:r>
            <a:r>
              <a:rPr lang="de-DE" sz="2400" b="1" dirty="0">
                <a:solidFill>
                  <a:schemeClr val="accent6"/>
                </a:solidFill>
              </a:rPr>
              <a:t>DSC Resources </a:t>
            </a:r>
            <a:r>
              <a:rPr lang="de-DE" sz="2400" dirty="0"/>
              <a:t>(</a:t>
            </a:r>
            <a:r>
              <a:rPr lang="de-DE" sz="2400" dirty="0" err="1"/>
              <a:t>folder</a:t>
            </a:r>
            <a:r>
              <a:rPr lang="de-DE" sz="2400" dirty="0" smtClean="0"/>
              <a:t>)</a:t>
            </a:r>
          </a:p>
          <a:p>
            <a:pPr>
              <a:lnSpc>
                <a:spcPct val="90000"/>
              </a:lnSpc>
              <a:spcBef>
                <a:spcPct val="20000"/>
              </a:spcBef>
              <a:buSzPct val="90000"/>
            </a:pPr>
            <a:r>
              <a:rPr lang="de-DE" sz="2400" dirty="0" smtClean="0"/>
              <a:t>			|- </a:t>
            </a:r>
            <a:r>
              <a:rPr lang="de-DE" sz="2400" dirty="0"/>
              <a:t>&lt;ResourceName1&gt; (</a:t>
            </a:r>
            <a:r>
              <a:rPr lang="de-DE" sz="2400" dirty="0" err="1"/>
              <a:t>folder</a:t>
            </a:r>
            <a:r>
              <a:rPr lang="de-DE" sz="2400" dirty="0" smtClean="0"/>
              <a:t>)</a:t>
            </a:r>
          </a:p>
          <a:p>
            <a:pPr>
              <a:lnSpc>
                <a:spcPct val="90000"/>
              </a:lnSpc>
              <a:spcBef>
                <a:spcPct val="20000"/>
              </a:spcBef>
              <a:buSzPct val="90000"/>
            </a:pPr>
            <a:r>
              <a:rPr lang="de-DE" sz="2400" dirty="0"/>
              <a:t>	</a:t>
            </a:r>
            <a:r>
              <a:rPr lang="de-DE" sz="2400" dirty="0" smtClean="0"/>
              <a:t>			|- </a:t>
            </a:r>
            <a:r>
              <a:rPr lang="de-DE" sz="2400" dirty="0"/>
              <a:t>&lt;</a:t>
            </a:r>
            <a:r>
              <a:rPr lang="de-DE" sz="2400" dirty="0" err="1"/>
              <a:t>ResourceName</a:t>
            </a:r>
            <a:r>
              <a:rPr lang="de-DE" sz="2400" dirty="0"/>
              <a:t>&gt;.psd1 (</a:t>
            </a:r>
            <a:r>
              <a:rPr lang="de-DE" sz="2400" dirty="0" err="1"/>
              <a:t>file</a:t>
            </a:r>
            <a:r>
              <a:rPr lang="de-DE" sz="2400" dirty="0"/>
              <a:t>, optional</a:t>
            </a:r>
            <a:r>
              <a:rPr lang="de-DE" sz="2400" dirty="0" smtClean="0"/>
              <a:t>)</a:t>
            </a:r>
          </a:p>
          <a:p>
            <a:pPr>
              <a:lnSpc>
                <a:spcPct val="90000"/>
              </a:lnSpc>
              <a:spcBef>
                <a:spcPct val="20000"/>
              </a:spcBef>
              <a:buSzPct val="90000"/>
            </a:pPr>
            <a:r>
              <a:rPr lang="de-DE" sz="2400" dirty="0" smtClean="0"/>
              <a:t>				|- </a:t>
            </a:r>
            <a:r>
              <a:rPr lang="de-DE" sz="2400" dirty="0"/>
              <a:t>&lt;</a:t>
            </a:r>
            <a:r>
              <a:rPr lang="de-DE" sz="2400" dirty="0" err="1"/>
              <a:t>ResourceName</a:t>
            </a:r>
            <a:r>
              <a:rPr lang="de-DE" sz="2400" dirty="0"/>
              <a:t>&gt;.psm1 (</a:t>
            </a:r>
            <a:r>
              <a:rPr lang="de-DE" sz="2400" dirty="0" err="1"/>
              <a:t>file</a:t>
            </a:r>
            <a:r>
              <a:rPr lang="de-DE" sz="2400" dirty="0"/>
              <a:t>, </a:t>
            </a:r>
            <a:r>
              <a:rPr lang="de-DE" sz="2400" dirty="0" err="1"/>
              <a:t>required</a:t>
            </a:r>
            <a:r>
              <a:rPr lang="de-DE" sz="2400" dirty="0" smtClean="0"/>
              <a:t>)</a:t>
            </a:r>
          </a:p>
          <a:p>
            <a:pPr>
              <a:lnSpc>
                <a:spcPct val="90000"/>
              </a:lnSpc>
              <a:spcBef>
                <a:spcPct val="20000"/>
              </a:spcBef>
              <a:buSzPct val="90000"/>
            </a:pPr>
            <a:r>
              <a:rPr lang="de-DE" sz="2400" dirty="0" smtClean="0"/>
              <a:t>				|- </a:t>
            </a:r>
            <a:r>
              <a:rPr lang="de-DE" sz="2400" dirty="0"/>
              <a:t>&lt;</a:t>
            </a:r>
            <a:r>
              <a:rPr lang="de-DE" sz="2400" dirty="0" err="1"/>
              <a:t>ResourceName</a:t>
            </a:r>
            <a:r>
              <a:rPr lang="de-DE" sz="2400" dirty="0"/>
              <a:t>&gt;.</a:t>
            </a:r>
            <a:r>
              <a:rPr lang="de-DE" sz="2400" dirty="0" err="1"/>
              <a:t>schema.mof</a:t>
            </a:r>
            <a:r>
              <a:rPr lang="de-DE" sz="2400" dirty="0"/>
              <a:t> (</a:t>
            </a:r>
            <a:r>
              <a:rPr lang="de-DE" sz="2400" dirty="0" err="1"/>
              <a:t>file</a:t>
            </a:r>
            <a:r>
              <a:rPr lang="de-DE" sz="2400" dirty="0"/>
              <a:t>, </a:t>
            </a:r>
            <a:r>
              <a:rPr lang="de-DE" sz="2400" dirty="0" err="1"/>
              <a:t>required</a:t>
            </a:r>
            <a:r>
              <a:rPr lang="de-DE" sz="2400" dirty="0"/>
              <a:t>)</a:t>
            </a:r>
            <a:endParaRPr lang="de-DE" sz="2400" dirty="0" smtClean="0">
              <a:solidFill>
                <a:schemeClr val="tx1">
                  <a:alpha val="99000"/>
                </a:schemeClr>
              </a:solidFill>
              <a:latin typeface="Consolas" panose="020B0609020204030204" pitchFamily="49" charset="0"/>
              <a:cs typeface="Consolas" panose="020B0609020204030204" pitchFamily="49" charset="0"/>
            </a:endParaRPr>
          </a:p>
        </p:txBody>
      </p:sp>
      <p:sp>
        <p:nvSpPr>
          <p:cNvPr id="5" name="Textfeld 4"/>
          <p:cNvSpPr txBox="1"/>
          <p:nvPr/>
        </p:nvSpPr>
        <p:spPr>
          <a:xfrm>
            <a:off x="6310436" y="2691893"/>
            <a:ext cx="2880320" cy="517065"/>
          </a:xfrm>
          <a:prstGeom prst="rect">
            <a:avLst/>
          </a:prstGeom>
          <a:noFill/>
        </p:spPr>
        <p:txBody>
          <a:bodyPr wrap="square" lIns="91440" tIns="91440" rIns="91440" bIns="91440" rtlCol="0">
            <a:spAutoFit/>
          </a:bodyPr>
          <a:lstStyle/>
          <a:p>
            <a:pPr lvl="0">
              <a:lnSpc>
                <a:spcPct val="90000"/>
              </a:lnSpc>
              <a:spcBef>
                <a:spcPct val="20000"/>
              </a:spcBef>
              <a:buSzPct val="90000"/>
            </a:pPr>
            <a:r>
              <a:rPr lang="de-DE" sz="2400" b="1" dirty="0" smtClean="0">
                <a:solidFill>
                  <a:schemeClr val="accent5"/>
                </a:solidFill>
              </a:rPr>
              <a:t>Import-Module</a:t>
            </a:r>
            <a:endParaRPr lang="de-DE" sz="2400" b="1" dirty="0">
              <a:solidFill>
                <a:schemeClr val="accent5"/>
              </a:solidFill>
            </a:endParaRPr>
          </a:p>
        </p:txBody>
      </p:sp>
      <p:sp>
        <p:nvSpPr>
          <p:cNvPr id="6" name="Textfeld 5"/>
          <p:cNvSpPr txBox="1"/>
          <p:nvPr/>
        </p:nvSpPr>
        <p:spPr>
          <a:xfrm>
            <a:off x="5806380" y="3119449"/>
            <a:ext cx="3042338" cy="517065"/>
          </a:xfrm>
          <a:prstGeom prst="rect">
            <a:avLst/>
          </a:prstGeom>
          <a:noFill/>
        </p:spPr>
        <p:txBody>
          <a:bodyPr wrap="square" lIns="91440" tIns="91440" rIns="91440" bIns="91440" rtlCol="0">
            <a:spAutoFit/>
          </a:bodyPr>
          <a:lstStyle/>
          <a:p>
            <a:pPr lvl="0">
              <a:lnSpc>
                <a:spcPct val="90000"/>
              </a:lnSpc>
              <a:spcBef>
                <a:spcPct val="20000"/>
              </a:spcBef>
              <a:buSzPct val="90000"/>
            </a:pPr>
            <a:r>
              <a:rPr lang="de-DE" sz="2400" b="1" dirty="0" err="1" smtClean="0">
                <a:solidFill>
                  <a:schemeClr val="accent5"/>
                </a:solidFill>
              </a:rPr>
              <a:t>Get-DscRescource</a:t>
            </a:r>
            <a:endParaRPr lang="de-DE" sz="2400" b="1" dirty="0">
              <a:solidFill>
                <a:schemeClr val="accent5"/>
              </a:solidFill>
            </a:endParaRPr>
          </a:p>
        </p:txBody>
      </p:sp>
    </p:spTree>
    <p:extLst>
      <p:ext uri="{BB962C8B-B14F-4D97-AF65-F5344CB8AC3E}">
        <p14:creationId xmlns:p14="http://schemas.microsoft.com/office/powerpoint/2010/main" val="2499004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23" y="980728"/>
            <a:ext cx="4403189"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smtClean="0"/>
              <a:t>DSC </a:t>
            </a:r>
            <a:r>
              <a:rPr lang="de-DE" dirty="0" err="1" smtClean="0"/>
              <a:t>Rescources</a:t>
            </a:r>
            <a:r>
              <a:rPr lang="de-DE" dirty="0" smtClean="0"/>
              <a:t>: Hierarchie </a:t>
            </a:r>
            <a:endParaRPr lang="de-D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23" y="980728"/>
            <a:ext cx="11635822" cy="47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364" y="2721680"/>
            <a:ext cx="2952328" cy="402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winkelte Verbindung 5"/>
          <p:cNvCxnSpPr>
            <a:endCxn id="3076" idx="0"/>
          </p:cNvCxnSpPr>
          <p:nvPr/>
        </p:nvCxnSpPr>
        <p:spPr>
          <a:xfrm>
            <a:off x="2133972" y="2204864"/>
            <a:ext cx="5004556" cy="516816"/>
          </a:xfrm>
          <a:prstGeom prst="bentConnector2">
            <a:avLst/>
          </a:prstGeom>
          <a:ln w="101600">
            <a:tailEnd type="triangle" w="lg" len="med"/>
          </a:ln>
        </p:spPr>
        <p:style>
          <a:lnRef idx="1">
            <a:schemeClr val="accent1"/>
          </a:lnRef>
          <a:fillRef idx="0">
            <a:schemeClr val="accent1"/>
          </a:fillRef>
          <a:effectRef idx="0">
            <a:schemeClr val="accent1"/>
          </a:effectRef>
          <a:fontRef idx="minor">
            <a:schemeClr val="tx1"/>
          </a:fontRef>
        </p:style>
      </p:cxnSp>
      <p:sp>
        <p:nvSpPr>
          <p:cNvPr id="9" name="Rechteck 8"/>
          <p:cNvSpPr/>
          <p:nvPr/>
        </p:nvSpPr>
        <p:spPr bwMode="auto">
          <a:xfrm>
            <a:off x="333772" y="4077072"/>
            <a:ext cx="3816424" cy="720080"/>
          </a:xfrm>
          <a:prstGeom prst="rect">
            <a:avLst/>
          </a:prstGeom>
          <a:noFill/>
          <a:ln w="101600">
            <a:solidFill>
              <a:schemeClr val="accent3"/>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C000">
                  <a:alpha val="98824"/>
                </a:srgbClr>
              </a:solidFill>
              <a:latin typeface="Segoe UI" pitchFamily="34" charset="0"/>
              <a:ea typeface="Segoe UI" pitchFamily="34" charset="0"/>
              <a:cs typeface="Segoe UI" pitchFamily="34" charset="0"/>
            </a:endParaRP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2509" y="3711320"/>
            <a:ext cx="3277059" cy="145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Gewinkelte Verbindung 13"/>
          <p:cNvCxnSpPr>
            <a:endCxn id="3077" idx="0"/>
          </p:cNvCxnSpPr>
          <p:nvPr/>
        </p:nvCxnSpPr>
        <p:spPr>
          <a:xfrm>
            <a:off x="8038628" y="2996952"/>
            <a:ext cx="2332411" cy="714368"/>
          </a:xfrm>
          <a:prstGeom prst="bentConnector2">
            <a:avLst/>
          </a:prstGeom>
          <a:ln w="101600">
            <a:tailEnd type="triangle" w="lg" len="med"/>
          </a:ln>
        </p:spPr>
        <p:style>
          <a:lnRef idx="1">
            <a:schemeClr val="accent1"/>
          </a:lnRef>
          <a:fillRef idx="0">
            <a:schemeClr val="accent1"/>
          </a:fillRef>
          <a:effectRef idx="0">
            <a:schemeClr val="accent1"/>
          </a:effectRef>
          <a:fontRef idx="minor">
            <a:schemeClr val="tx1"/>
          </a:fontRef>
        </p:style>
      </p:cxnSp>
      <p:sp>
        <p:nvSpPr>
          <p:cNvPr id="17" name="Rechteck 16"/>
          <p:cNvSpPr/>
          <p:nvPr/>
        </p:nvSpPr>
        <p:spPr bwMode="auto">
          <a:xfrm>
            <a:off x="8732509" y="4444550"/>
            <a:ext cx="3277059" cy="720080"/>
          </a:xfrm>
          <a:prstGeom prst="rect">
            <a:avLst/>
          </a:prstGeom>
          <a:noFill/>
          <a:ln w="101600">
            <a:solidFill>
              <a:schemeClr val="accent3"/>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C000">
                  <a:alpha val="98824"/>
                </a:srgbClr>
              </a:solidFill>
              <a:latin typeface="Segoe UI" pitchFamily="34" charset="0"/>
              <a:ea typeface="Segoe UI" pitchFamily="34" charset="0"/>
              <a:cs typeface="Segoe UI" pitchFamily="34" charset="0"/>
            </a:endParaRPr>
          </a:p>
        </p:txBody>
      </p:sp>
      <p:sp>
        <p:nvSpPr>
          <p:cNvPr id="12" name="Textfeld 11"/>
          <p:cNvSpPr txBox="1"/>
          <p:nvPr/>
        </p:nvSpPr>
        <p:spPr>
          <a:xfrm>
            <a:off x="4654252" y="1577000"/>
            <a:ext cx="4248472" cy="627864"/>
          </a:xfrm>
          <a:prstGeom prst="rect">
            <a:avLst/>
          </a:prstGeom>
          <a:noFill/>
        </p:spPr>
        <p:txBody>
          <a:bodyPr wrap="square" lIns="91440" tIns="91440" rIns="91440" bIns="91440" rtlCol="0">
            <a:spAutoFit/>
          </a:bodyPr>
          <a:lstStyle/>
          <a:p>
            <a:pPr>
              <a:lnSpc>
                <a:spcPct val="90000"/>
              </a:lnSpc>
              <a:spcBef>
                <a:spcPct val="20000"/>
              </a:spcBef>
              <a:buSzPct val="90000"/>
            </a:pPr>
            <a:r>
              <a:rPr lang="de-DE" sz="3200" dirty="0" smtClean="0">
                <a:solidFill>
                  <a:schemeClr val="tx1">
                    <a:alpha val="99000"/>
                  </a:schemeClr>
                </a:solidFill>
              </a:rPr>
              <a:t>Ressourcen im Modul</a:t>
            </a:r>
          </a:p>
        </p:txBody>
      </p:sp>
      <p:sp>
        <p:nvSpPr>
          <p:cNvPr id="19" name="Textfeld 18"/>
          <p:cNvSpPr txBox="1"/>
          <p:nvPr/>
        </p:nvSpPr>
        <p:spPr>
          <a:xfrm>
            <a:off x="8804228" y="2407748"/>
            <a:ext cx="1826688" cy="627864"/>
          </a:xfrm>
          <a:prstGeom prst="rect">
            <a:avLst/>
          </a:prstGeom>
          <a:noFill/>
        </p:spPr>
        <p:txBody>
          <a:bodyPr wrap="square" lIns="91440" tIns="91440" rIns="91440" bIns="91440" rtlCol="0">
            <a:spAutoFit/>
          </a:bodyPr>
          <a:lstStyle/>
          <a:p>
            <a:pPr>
              <a:lnSpc>
                <a:spcPct val="90000"/>
              </a:lnSpc>
              <a:spcBef>
                <a:spcPct val="20000"/>
              </a:spcBef>
              <a:buSzPct val="90000"/>
            </a:pPr>
            <a:r>
              <a:rPr lang="de-DE" sz="3200" dirty="0" err="1" smtClean="0">
                <a:solidFill>
                  <a:schemeClr val="tx1">
                    <a:alpha val="99000"/>
                  </a:schemeClr>
                </a:solidFill>
              </a:rPr>
              <a:t>Resource</a:t>
            </a:r>
            <a:endParaRPr lang="de-DE" sz="3200" dirty="0" smtClean="0">
              <a:solidFill>
                <a:schemeClr val="tx1">
                  <a:alpha val="99000"/>
                </a:schemeClr>
              </a:solidFill>
            </a:endParaRPr>
          </a:p>
        </p:txBody>
      </p:sp>
      <p:sp>
        <p:nvSpPr>
          <p:cNvPr id="20" name="Textfeld 19"/>
          <p:cNvSpPr txBox="1"/>
          <p:nvPr/>
        </p:nvSpPr>
        <p:spPr>
          <a:xfrm>
            <a:off x="9262764" y="476672"/>
            <a:ext cx="1826688" cy="627864"/>
          </a:xfrm>
          <a:prstGeom prst="rect">
            <a:avLst/>
          </a:prstGeom>
          <a:noFill/>
        </p:spPr>
        <p:txBody>
          <a:bodyPr wrap="square" lIns="91440" tIns="91440" rIns="91440" bIns="91440" rtlCol="0">
            <a:spAutoFit/>
          </a:bodyPr>
          <a:lstStyle/>
          <a:p>
            <a:pPr>
              <a:lnSpc>
                <a:spcPct val="90000"/>
              </a:lnSpc>
              <a:spcBef>
                <a:spcPct val="20000"/>
              </a:spcBef>
              <a:buSzPct val="90000"/>
            </a:pPr>
            <a:r>
              <a:rPr lang="de-DE" sz="3200" dirty="0" smtClean="0">
                <a:solidFill>
                  <a:schemeClr val="tx1">
                    <a:alpha val="99000"/>
                  </a:schemeClr>
                </a:solidFill>
              </a:rPr>
              <a:t>Modul</a:t>
            </a:r>
          </a:p>
        </p:txBody>
      </p:sp>
    </p:spTree>
    <p:extLst>
      <p:ext uri="{BB962C8B-B14F-4D97-AF65-F5344CB8AC3E}">
        <p14:creationId xmlns:p14="http://schemas.microsoft.com/office/powerpoint/2010/main" val="417098093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1484784"/>
            <a:ext cx="11149013" cy="3961084"/>
          </a:xfrm>
        </p:spPr>
        <p:txBody>
          <a:bodyPr/>
          <a:lstStyle/>
          <a:p>
            <a:pPr algn="ctr"/>
            <a:r>
              <a:rPr lang="en-US" sz="9400" dirty="0"/>
              <a:t>Was </a:t>
            </a:r>
            <a:r>
              <a:rPr lang="en-US" sz="9400" dirty="0" err="1" smtClean="0"/>
              <a:t>ist</a:t>
            </a:r>
            <a:r>
              <a:rPr lang="en-US" sz="9400" dirty="0" smtClean="0"/>
              <a:t/>
            </a:r>
            <a:br>
              <a:rPr lang="en-US" sz="9400" dirty="0" smtClean="0"/>
            </a:br>
            <a:r>
              <a:rPr lang="en-US" sz="9600" dirty="0" smtClean="0"/>
              <a:t>Desired </a:t>
            </a:r>
            <a:r>
              <a:rPr lang="en-US" sz="9600" dirty="0"/>
              <a:t>State Configuration</a:t>
            </a:r>
            <a:r>
              <a:rPr lang="en-US" sz="9400" dirty="0" smtClean="0"/>
              <a:t>?</a:t>
            </a:r>
            <a:endParaRPr lang="en-US" sz="9400" dirty="0"/>
          </a:p>
        </p:txBody>
      </p:sp>
    </p:spTree>
    <p:extLst>
      <p:ext uri="{BB962C8B-B14F-4D97-AF65-F5344CB8AC3E}">
        <p14:creationId xmlns:p14="http://schemas.microsoft.com/office/powerpoint/2010/main" val="45169333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DSC </a:t>
            </a:r>
            <a:r>
              <a:rPr lang="de-DE" dirty="0" err="1" smtClean="0"/>
              <a:t>Rescources</a:t>
            </a:r>
            <a:endParaRPr lang="de-DE" dirty="0"/>
          </a:p>
        </p:txBody>
      </p:sp>
      <p:sp>
        <p:nvSpPr>
          <p:cNvPr id="5" name="Textfeld 4"/>
          <p:cNvSpPr txBox="1"/>
          <p:nvPr/>
        </p:nvSpPr>
        <p:spPr>
          <a:xfrm>
            <a:off x="333772" y="1124744"/>
            <a:ext cx="11464742" cy="4081117"/>
          </a:xfrm>
          <a:prstGeom prst="rect">
            <a:avLst/>
          </a:prstGeom>
          <a:noFill/>
        </p:spPr>
        <p:txBody>
          <a:bodyPr wrap="none" lIns="91440" tIns="91440" rIns="91440" bIns="91440" rtlCol="0">
            <a:spAutoFit/>
          </a:bodyPr>
          <a:lstStyle/>
          <a:p>
            <a:pPr>
              <a:lnSpc>
                <a:spcPct val="90000"/>
              </a:lnSpc>
              <a:spcBef>
                <a:spcPct val="20000"/>
              </a:spcBef>
              <a:buSzPct val="90000"/>
            </a:pPr>
            <a:r>
              <a:rPr lang="en-US" sz="3200" dirty="0">
                <a:solidFill>
                  <a:schemeClr val="tx1">
                    <a:alpha val="99000"/>
                  </a:schemeClr>
                </a:solidFill>
              </a:rPr>
              <a:t>Windows PowerShell Desired State Configuration </a:t>
            </a:r>
            <a:r>
              <a:rPr lang="en-US" sz="3200" dirty="0" smtClean="0">
                <a:solidFill>
                  <a:schemeClr val="tx1">
                    <a:alpha val="99000"/>
                  </a:schemeClr>
                </a:solidFill>
              </a:rPr>
              <a:t>Resources</a:t>
            </a:r>
          </a:p>
          <a:p>
            <a:pPr>
              <a:lnSpc>
                <a:spcPct val="90000"/>
              </a:lnSpc>
              <a:spcBef>
                <a:spcPct val="20000"/>
              </a:spcBef>
              <a:buSzPct val="90000"/>
            </a:pPr>
            <a:r>
              <a:rPr lang="de-DE" sz="3200" dirty="0">
                <a:solidFill>
                  <a:schemeClr val="tx1">
                    <a:alpha val="99000"/>
                  </a:schemeClr>
                </a:solidFill>
                <a:hlinkClick r:id="rId2"/>
              </a:rPr>
              <a:t>http://</a:t>
            </a:r>
            <a:r>
              <a:rPr lang="de-DE" sz="3200" dirty="0" smtClean="0">
                <a:solidFill>
                  <a:schemeClr val="tx1">
                    <a:alpha val="99000"/>
                  </a:schemeClr>
                </a:solidFill>
                <a:hlinkClick r:id="rId2"/>
              </a:rPr>
              <a:t>technet.microsoft.com/en-us/library/dn282125.aspx</a:t>
            </a:r>
            <a:endParaRPr lang="de-DE" sz="3200" dirty="0" smtClean="0">
              <a:solidFill>
                <a:schemeClr val="tx1">
                  <a:alpha val="99000"/>
                </a:schemeClr>
              </a:solidFill>
            </a:endParaRPr>
          </a:p>
          <a:p>
            <a:pPr>
              <a:lnSpc>
                <a:spcPct val="90000"/>
              </a:lnSpc>
              <a:spcBef>
                <a:spcPct val="20000"/>
              </a:spcBef>
              <a:buSzPct val="90000"/>
            </a:pPr>
            <a:endParaRPr lang="de-DE" sz="3200" dirty="0">
              <a:solidFill>
                <a:schemeClr val="tx1">
                  <a:alpha val="99000"/>
                </a:schemeClr>
              </a:solidFill>
            </a:endParaRPr>
          </a:p>
          <a:p>
            <a:pPr>
              <a:lnSpc>
                <a:spcPct val="90000"/>
              </a:lnSpc>
              <a:spcBef>
                <a:spcPct val="20000"/>
              </a:spcBef>
              <a:buSzPct val="90000"/>
            </a:pPr>
            <a:r>
              <a:rPr lang="en-US" sz="2400" dirty="0">
                <a:solidFill>
                  <a:schemeClr val="tx1">
                    <a:alpha val="99000"/>
                  </a:schemeClr>
                </a:solidFill>
              </a:rPr>
              <a:t>Understanding Import-</a:t>
            </a:r>
            <a:r>
              <a:rPr lang="en-US" sz="2400" dirty="0" err="1">
                <a:solidFill>
                  <a:schemeClr val="tx1">
                    <a:alpha val="99000"/>
                  </a:schemeClr>
                </a:solidFill>
              </a:rPr>
              <a:t>DscResource</a:t>
            </a:r>
            <a:r>
              <a:rPr lang="en-US" sz="2400" dirty="0">
                <a:solidFill>
                  <a:schemeClr val="tx1">
                    <a:alpha val="99000"/>
                  </a:schemeClr>
                </a:solidFill>
              </a:rPr>
              <a:t> Keyword in Desired State </a:t>
            </a:r>
            <a:r>
              <a:rPr lang="en-US" sz="2400" dirty="0" smtClean="0">
                <a:solidFill>
                  <a:schemeClr val="tx1">
                    <a:alpha val="99000"/>
                  </a:schemeClr>
                </a:solidFill>
              </a:rPr>
              <a:t>Configuration</a:t>
            </a:r>
          </a:p>
          <a:p>
            <a:pPr>
              <a:lnSpc>
                <a:spcPct val="90000"/>
              </a:lnSpc>
              <a:spcBef>
                <a:spcPct val="20000"/>
              </a:spcBef>
              <a:buSzPct val="90000"/>
            </a:pPr>
            <a:r>
              <a:rPr lang="de-DE" sz="1400" dirty="0">
                <a:solidFill>
                  <a:schemeClr val="tx1">
                    <a:alpha val="99000"/>
                  </a:schemeClr>
                </a:solidFill>
                <a:hlinkClick r:id="rId3"/>
              </a:rPr>
              <a:t>http://</a:t>
            </a:r>
            <a:r>
              <a:rPr lang="de-DE" sz="1400" dirty="0" smtClean="0">
                <a:solidFill>
                  <a:schemeClr val="tx1">
                    <a:alpha val="99000"/>
                  </a:schemeClr>
                </a:solidFill>
                <a:hlinkClick r:id="rId3"/>
              </a:rPr>
              <a:t>blogs.msdn.com/b/powershell/archive/2014/04/25/understanding-import-dscresource-keyword-in-desired-state-configuration.aspx</a:t>
            </a:r>
            <a:endParaRPr lang="de-DE" sz="1400" dirty="0" smtClean="0">
              <a:solidFill>
                <a:schemeClr val="tx1">
                  <a:alpha val="99000"/>
                </a:schemeClr>
              </a:solidFill>
            </a:endParaRPr>
          </a:p>
          <a:p>
            <a:pPr>
              <a:lnSpc>
                <a:spcPct val="90000"/>
              </a:lnSpc>
              <a:spcBef>
                <a:spcPct val="20000"/>
              </a:spcBef>
              <a:buSzPct val="90000"/>
            </a:pPr>
            <a:endParaRPr lang="de-DE" sz="1400" dirty="0">
              <a:solidFill>
                <a:schemeClr val="tx1">
                  <a:alpha val="99000"/>
                </a:schemeClr>
              </a:solidFill>
            </a:endParaRPr>
          </a:p>
          <a:p>
            <a:pPr>
              <a:lnSpc>
                <a:spcPct val="90000"/>
              </a:lnSpc>
              <a:spcBef>
                <a:spcPct val="20000"/>
              </a:spcBef>
              <a:buSzPct val="90000"/>
            </a:pPr>
            <a:r>
              <a:rPr lang="en-US" sz="2000" dirty="0">
                <a:solidFill>
                  <a:schemeClr val="tx1">
                    <a:alpha val="99000"/>
                  </a:schemeClr>
                </a:solidFill>
              </a:rPr>
              <a:t>How to Deploy and Discover Windows PowerShell Desired State Configuration </a:t>
            </a:r>
            <a:r>
              <a:rPr lang="en-US" sz="2000" dirty="0" smtClean="0">
                <a:solidFill>
                  <a:schemeClr val="tx1">
                    <a:alpha val="99000"/>
                  </a:schemeClr>
                </a:solidFill>
              </a:rPr>
              <a:t>Resources</a:t>
            </a:r>
          </a:p>
          <a:p>
            <a:pPr>
              <a:lnSpc>
                <a:spcPct val="90000"/>
              </a:lnSpc>
              <a:spcBef>
                <a:spcPct val="20000"/>
              </a:spcBef>
              <a:buSzPct val="90000"/>
            </a:pPr>
            <a:r>
              <a:rPr lang="de-DE" sz="1200" dirty="0">
                <a:solidFill>
                  <a:schemeClr val="tx1">
                    <a:alpha val="99000"/>
                  </a:schemeClr>
                </a:solidFill>
                <a:hlinkClick r:id="rId4"/>
              </a:rPr>
              <a:t>http://</a:t>
            </a:r>
            <a:r>
              <a:rPr lang="de-DE" sz="1200" dirty="0" smtClean="0">
                <a:solidFill>
                  <a:schemeClr val="tx1">
                    <a:alpha val="99000"/>
                  </a:schemeClr>
                </a:solidFill>
                <a:hlinkClick r:id="rId4"/>
              </a:rPr>
              <a:t>blogs.msdn.com/b/powershell/archive/2013/12/05/how-to-deploy-and-discover-windows-powershell-desired-state-configuration-resources.aspx</a:t>
            </a:r>
            <a:endParaRPr lang="de-DE" sz="1200" dirty="0" smtClean="0">
              <a:solidFill>
                <a:schemeClr val="tx1">
                  <a:alpha val="99000"/>
                </a:schemeClr>
              </a:solidFill>
            </a:endParaRPr>
          </a:p>
          <a:p>
            <a:pPr>
              <a:lnSpc>
                <a:spcPct val="90000"/>
              </a:lnSpc>
              <a:spcBef>
                <a:spcPct val="20000"/>
              </a:spcBef>
              <a:buSzPct val="90000"/>
            </a:pPr>
            <a:endParaRPr lang="de-DE" sz="1200" dirty="0">
              <a:solidFill>
                <a:schemeClr val="tx1">
                  <a:alpha val="99000"/>
                </a:schemeClr>
              </a:solidFill>
            </a:endParaRPr>
          </a:p>
          <a:p>
            <a:pPr>
              <a:lnSpc>
                <a:spcPct val="90000"/>
              </a:lnSpc>
              <a:spcBef>
                <a:spcPct val="20000"/>
              </a:spcBef>
              <a:buSzPct val="90000"/>
            </a:pPr>
            <a:r>
              <a:rPr lang="en-US" sz="2800" dirty="0">
                <a:solidFill>
                  <a:schemeClr val="tx1">
                    <a:alpha val="99000"/>
                  </a:schemeClr>
                </a:solidFill>
              </a:rPr>
              <a:t>Resource Designer Tool – A walkthrough writing a DSC </a:t>
            </a:r>
            <a:r>
              <a:rPr lang="en-US" sz="2800" dirty="0" smtClean="0">
                <a:solidFill>
                  <a:schemeClr val="tx1">
                    <a:alpha val="99000"/>
                  </a:schemeClr>
                </a:solidFill>
              </a:rPr>
              <a:t>resource</a:t>
            </a:r>
          </a:p>
          <a:p>
            <a:pPr>
              <a:lnSpc>
                <a:spcPct val="90000"/>
              </a:lnSpc>
              <a:spcBef>
                <a:spcPct val="20000"/>
              </a:spcBef>
              <a:buSzPct val="90000"/>
            </a:pPr>
            <a:r>
              <a:rPr lang="de-DE" sz="1600" dirty="0">
                <a:solidFill>
                  <a:schemeClr val="tx1">
                    <a:alpha val="99000"/>
                  </a:schemeClr>
                </a:solidFill>
                <a:hlinkClick r:id="rId5"/>
              </a:rPr>
              <a:t>http://blogs.msdn.com/b/powershell/archive/2013/11/19/resource-designer-tool-a-walkthrough-writing-a-dsc-resource.aspx</a:t>
            </a:r>
            <a:endParaRPr lang="de-DE" sz="1600" dirty="0" smtClean="0">
              <a:solidFill>
                <a:schemeClr val="tx1">
                  <a:alpha val="99000"/>
                </a:schemeClr>
              </a:solidFill>
            </a:endParaRPr>
          </a:p>
        </p:txBody>
      </p:sp>
    </p:spTree>
    <p:extLst>
      <p:ext uri="{BB962C8B-B14F-4D97-AF65-F5344CB8AC3E}">
        <p14:creationId xmlns:p14="http://schemas.microsoft.com/office/powerpoint/2010/main" val="153685656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81844" y="620688"/>
            <a:ext cx="10081120" cy="5318379"/>
          </a:xfrm>
        </p:spPr>
        <p:txBody>
          <a:bodyPr/>
          <a:lstStyle/>
          <a:p>
            <a:pPr algn="ctr"/>
            <a:r>
              <a:rPr lang="de-DE" sz="9600" dirty="0" err="1"/>
              <a:t>Local</a:t>
            </a:r>
            <a:r>
              <a:rPr lang="de-DE" sz="9600" dirty="0"/>
              <a:t> </a:t>
            </a:r>
            <a:r>
              <a:rPr lang="de-DE" sz="9600" dirty="0" err="1"/>
              <a:t>Configuration</a:t>
            </a:r>
            <a:r>
              <a:rPr lang="de-DE" sz="9600" dirty="0"/>
              <a:t> </a:t>
            </a:r>
            <a:r>
              <a:rPr lang="de-DE" sz="9600" dirty="0" smtClean="0"/>
              <a:t>Manager</a:t>
            </a:r>
            <a:br>
              <a:rPr lang="de-DE" sz="9600" dirty="0" smtClean="0"/>
            </a:br>
            <a:r>
              <a:rPr lang="de-DE" sz="9600" dirty="0" smtClean="0"/>
              <a:t>(LCM)</a:t>
            </a:r>
            <a:endParaRPr lang="de-DE" sz="9600" dirty="0"/>
          </a:p>
        </p:txBody>
      </p:sp>
    </p:spTree>
    <p:extLst>
      <p:ext uri="{BB962C8B-B14F-4D97-AF65-F5344CB8AC3E}">
        <p14:creationId xmlns:p14="http://schemas.microsoft.com/office/powerpoint/2010/main" val="417387452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Local</a:t>
            </a:r>
            <a:r>
              <a:rPr lang="de-DE" dirty="0" smtClean="0"/>
              <a:t> </a:t>
            </a:r>
            <a:r>
              <a:rPr lang="de-DE" dirty="0" err="1" smtClean="0"/>
              <a:t>Configuration</a:t>
            </a:r>
            <a:r>
              <a:rPr lang="de-DE" dirty="0" smtClean="0"/>
              <a:t> Manager</a:t>
            </a:r>
            <a:endParaRPr lang="de-DE" dirty="0"/>
          </a:p>
        </p:txBody>
      </p:sp>
      <p:sp>
        <p:nvSpPr>
          <p:cNvPr id="3" name="Textplatzhalter 2"/>
          <p:cNvSpPr>
            <a:spLocks noGrp="1"/>
          </p:cNvSpPr>
          <p:nvPr>
            <p:ph type="body" sz="quarter" idx="10"/>
          </p:nvPr>
        </p:nvSpPr>
        <p:spPr>
          <a:xfrm>
            <a:off x="519112" y="1052736"/>
            <a:ext cx="11149013" cy="4308872"/>
          </a:xfrm>
        </p:spPr>
        <p:txBody>
          <a:bodyPr/>
          <a:lstStyle/>
          <a:p>
            <a:r>
              <a:rPr lang="de-DE" dirty="0" smtClean="0"/>
              <a:t>Der </a:t>
            </a:r>
            <a:r>
              <a:rPr lang="de-DE" dirty="0" err="1" smtClean="0"/>
              <a:t>Local</a:t>
            </a:r>
            <a:r>
              <a:rPr lang="de-DE" dirty="0" smtClean="0"/>
              <a:t> </a:t>
            </a:r>
            <a:r>
              <a:rPr lang="de-DE" dirty="0" err="1" smtClean="0"/>
              <a:t>Configuration</a:t>
            </a:r>
            <a:r>
              <a:rPr lang="de-DE" dirty="0" smtClean="0"/>
              <a:t> Manager (LCM) besteht aus</a:t>
            </a:r>
          </a:p>
          <a:p>
            <a:pPr lvl="1"/>
            <a:r>
              <a:rPr lang="de-DE" dirty="0"/>
              <a:t>Der CIM </a:t>
            </a:r>
            <a:r>
              <a:rPr lang="de-DE" dirty="0" smtClean="0"/>
              <a:t>Klasse: </a:t>
            </a:r>
            <a:r>
              <a:rPr lang="de-DE" dirty="0" err="1"/>
              <a:t>MSFT_DSCLocalConfigurationManager</a:t>
            </a:r>
            <a:endParaRPr lang="de-DE" dirty="0"/>
          </a:p>
          <a:p>
            <a:pPr lvl="1"/>
            <a:r>
              <a:rPr lang="de-DE" dirty="0" smtClean="0"/>
              <a:t>Diese Arbeitet mit </a:t>
            </a:r>
            <a:r>
              <a:rPr lang="de-DE" dirty="0"/>
              <a:t>dem </a:t>
            </a:r>
            <a:r>
              <a:rPr lang="de-DE" dirty="0" smtClean="0"/>
              <a:t>Computer </a:t>
            </a:r>
            <a:r>
              <a:rPr lang="de-DE" dirty="0"/>
              <a:t>Account 'NT Authority\System</a:t>
            </a:r>
            <a:r>
              <a:rPr lang="de-DE" dirty="0" smtClean="0"/>
              <a:t>'</a:t>
            </a:r>
          </a:p>
          <a:p>
            <a:r>
              <a:rPr lang="de-DE" dirty="0" smtClean="0"/>
              <a:t>besteht aus 2 </a:t>
            </a:r>
            <a:r>
              <a:rPr lang="de-DE" dirty="0" err="1" smtClean="0"/>
              <a:t>Scheduled</a:t>
            </a:r>
            <a:r>
              <a:rPr lang="de-DE" dirty="0" smtClean="0"/>
              <a:t> </a:t>
            </a:r>
            <a:r>
              <a:rPr lang="de-DE" dirty="0"/>
              <a:t>Tasks (Pull </a:t>
            </a:r>
            <a:r>
              <a:rPr lang="de-DE" dirty="0" smtClean="0"/>
              <a:t>Modus)</a:t>
            </a:r>
          </a:p>
          <a:p>
            <a:pPr lvl="1"/>
            <a:r>
              <a:rPr lang="de-DE" dirty="0" smtClean="0"/>
              <a:t>Ein Task läuft beim Start des Rechners im </a:t>
            </a:r>
            <a:r>
              <a:rPr lang="de-DE" dirty="0" err="1" smtClean="0"/>
              <a:t>Pullmode</a:t>
            </a:r>
            <a:endParaRPr lang="de-DE" dirty="0" smtClean="0"/>
          </a:p>
          <a:p>
            <a:pPr lvl="1"/>
            <a:r>
              <a:rPr lang="de-DE" dirty="0" smtClean="0"/>
              <a:t>Der Zweite Task läuft alle 30 Minuten im </a:t>
            </a:r>
            <a:r>
              <a:rPr lang="de-DE" dirty="0" err="1" smtClean="0"/>
              <a:t>Pullmode</a:t>
            </a:r>
            <a:endParaRPr lang="de-DE" dirty="0" smtClean="0"/>
          </a:p>
          <a:p>
            <a:r>
              <a:rPr lang="de-DE" dirty="0" smtClean="0"/>
              <a:t>Die </a:t>
            </a:r>
            <a:r>
              <a:rPr lang="de-DE" dirty="0" err="1" smtClean="0"/>
              <a:t>Scheduled</a:t>
            </a:r>
            <a:r>
              <a:rPr lang="de-DE" dirty="0" smtClean="0"/>
              <a:t> Tasks starten die CIM Klasse und holen (Pull) Konfigurationen von einem Share oder Webservice.</a:t>
            </a:r>
            <a:br>
              <a:rPr lang="de-DE" dirty="0" smtClean="0"/>
            </a:br>
            <a:r>
              <a:rPr lang="de-DE" dirty="0" smtClean="0"/>
              <a:t>(Je nach Einstellung des LCM)</a:t>
            </a:r>
            <a:endParaRPr lang="de-DE" dirty="0"/>
          </a:p>
        </p:txBody>
      </p:sp>
    </p:spTree>
    <p:extLst>
      <p:ext uri="{BB962C8B-B14F-4D97-AF65-F5344CB8AC3E}">
        <p14:creationId xmlns:p14="http://schemas.microsoft.com/office/powerpoint/2010/main" val="886358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19112" y="228600"/>
            <a:ext cx="11149013" cy="443198"/>
          </a:xfrm>
        </p:spPr>
        <p:txBody>
          <a:bodyPr/>
          <a:lstStyle/>
          <a:p>
            <a:pPr algn="r"/>
            <a:r>
              <a:rPr lang="de-DE" sz="3200" dirty="0" err="1" smtClean="0"/>
              <a:t>Local</a:t>
            </a:r>
            <a:r>
              <a:rPr lang="de-DE" sz="3200" dirty="0" smtClean="0"/>
              <a:t> </a:t>
            </a:r>
            <a:r>
              <a:rPr lang="de-DE" sz="3200" dirty="0" err="1" smtClean="0"/>
              <a:t>Configuration</a:t>
            </a:r>
            <a:r>
              <a:rPr lang="de-DE" sz="3200" dirty="0" smtClean="0"/>
              <a:t> Manager</a:t>
            </a:r>
            <a:endParaRPr lang="de-DE"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88" y="188640"/>
            <a:ext cx="6126594"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88" y="5517232"/>
            <a:ext cx="10918812" cy="932700"/>
          </a:xfrm>
          <a:prstGeom prst="rect">
            <a:avLst/>
          </a:prstGeom>
          <a:noFill/>
          <a:ln w="38100">
            <a:solidFill>
              <a:schemeClr val="bg2"/>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feld 4"/>
          <p:cNvSpPr txBox="1"/>
          <p:nvPr/>
        </p:nvSpPr>
        <p:spPr>
          <a:xfrm>
            <a:off x="4122413" y="1567588"/>
            <a:ext cx="7721537" cy="1957459"/>
          </a:xfrm>
          <a:prstGeom prst="rect">
            <a:avLst/>
          </a:prstGeom>
          <a:solidFill>
            <a:schemeClr val="tx1"/>
          </a:solidFill>
          <a:ln w="190500">
            <a:solidFill>
              <a:schemeClr val="bg2"/>
            </a:solidFill>
          </a:ln>
        </p:spPr>
        <p:txBody>
          <a:bodyPr wrap="none" lIns="91440" tIns="91440" rIns="91440" bIns="91440" rtlCol="0">
            <a:spAutoFit/>
          </a:bodyPr>
          <a:lstStyle/>
          <a:p>
            <a:pPr>
              <a:lnSpc>
                <a:spcPct val="90000"/>
              </a:lnSpc>
              <a:spcBef>
                <a:spcPct val="20000"/>
              </a:spcBef>
              <a:buSzPct val="90000"/>
            </a:pPr>
            <a:r>
              <a:rPr lang="de-DE" dirty="0" smtClean="0">
                <a:solidFill>
                  <a:schemeClr val="bg1">
                    <a:alpha val="99000"/>
                  </a:schemeClr>
                </a:solidFill>
              </a:rPr>
              <a:t>PowerShell.exe -</a:t>
            </a:r>
            <a:r>
              <a:rPr lang="de-DE" dirty="0" err="1" smtClean="0">
                <a:solidFill>
                  <a:schemeClr val="bg1">
                    <a:alpha val="99000"/>
                  </a:schemeClr>
                </a:solidFill>
              </a:rPr>
              <a:t>NonInt</a:t>
            </a:r>
            <a:r>
              <a:rPr lang="de-DE" dirty="0" smtClean="0">
                <a:solidFill>
                  <a:schemeClr val="bg1">
                    <a:alpha val="99000"/>
                  </a:schemeClr>
                </a:solidFill>
              </a:rPr>
              <a:t> </a:t>
            </a:r>
            <a:r>
              <a:rPr lang="de-DE" dirty="0">
                <a:solidFill>
                  <a:schemeClr val="bg1">
                    <a:alpha val="99000"/>
                  </a:schemeClr>
                </a:solidFill>
              </a:rPr>
              <a:t>-</a:t>
            </a:r>
            <a:r>
              <a:rPr lang="de-DE" dirty="0" err="1">
                <a:solidFill>
                  <a:schemeClr val="bg1">
                    <a:alpha val="99000"/>
                  </a:schemeClr>
                </a:solidFill>
              </a:rPr>
              <a:t>Window</a:t>
            </a:r>
            <a:r>
              <a:rPr lang="de-DE" dirty="0">
                <a:solidFill>
                  <a:schemeClr val="bg1">
                    <a:alpha val="99000"/>
                  </a:schemeClr>
                </a:solidFill>
              </a:rPr>
              <a:t> </a:t>
            </a:r>
            <a:r>
              <a:rPr lang="de-DE" dirty="0" smtClean="0">
                <a:solidFill>
                  <a:schemeClr val="bg1">
                    <a:alpha val="99000"/>
                  </a:schemeClr>
                </a:solidFill>
              </a:rPr>
              <a:t>Hidden</a:t>
            </a:r>
          </a:p>
          <a:p>
            <a:pPr>
              <a:lnSpc>
                <a:spcPct val="90000"/>
              </a:lnSpc>
              <a:spcBef>
                <a:spcPct val="20000"/>
              </a:spcBef>
              <a:buSzPct val="90000"/>
            </a:pPr>
            <a:r>
              <a:rPr lang="de-DE" dirty="0" smtClean="0">
                <a:solidFill>
                  <a:schemeClr val="bg1">
                    <a:alpha val="99000"/>
                  </a:schemeClr>
                </a:solidFill>
              </a:rPr>
              <a:t>-Command "</a:t>
            </a:r>
            <a:r>
              <a:rPr lang="de-DE" dirty="0" err="1">
                <a:solidFill>
                  <a:schemeClr val="bg1">
                    <a:alpha val="99000"/>
                  </a:schemeClr>
                </a:solidFill>
              </a:rPr>
              <a:t>Invoke-CimMethod</a:t>
            </a:r>
            <a:endParaRPr lang="de-DE" dirty="0" smtClean="0">
              <a:solidFill>
                <a:schemeClr val="bg1">
                  <a:alpha val="99000"/>
                </a:schemeClr>
              </a:solidFill>
            </a:endParaRPr>
          </a:p>
          <a:p>
            <a:pPr>
              <a:lnSpc>
                <a:spcPct val="90000"/>
              </a:lnSpc>
              <a:spcBef>
                <a:spcPct val="20000"/>
              </a:spcBef>
              <a:buSzPct val="90000"/>
            </a:pPr>
            <a:r>
              <a:rPr lang="de-DE" dirty="0" smtClean="0">
                <a:solidFill>
                  <a:schemeClr val="bg1">
                    <a:alpha val="99000"/>
                  </a:schemeClr>
                </a:solidFill>
              </a:rPr>
              <a:t>	-</a:t>
            </a:r>
            <a:r>
              <a:rPr lang="de-DE" dirty="0">
                <a:solidFill>
                  <a:schemeClr val="bg1">
                    <a:alpha val="99000"/>
                  </a:schemeClr>
                </a:solidFill>
              </a:rPr>
              <a:t>Namespace </a:t>
            </a:r>
            <a:r>
              <a:rPr lang="de-DE" dirty="0" err="1" smtClean="0">
                <a:solidFill>
                  <a:schemeClr val="bg1">
                    <a:alpha val="99000"/>
                  </a:schemeClr>
                </a:solidFill>
              </a:rPr>
              <a:t>root</a:t>
            </a:r>
            <a:r>
              <a:rPr lang="de-DE" dirty="0" smtClean="0">
                <a:solidFill>
                  <a:schemeClr val="bg1">
                    <a:alpha val="99000"/>
                  </a:schemeClr>
                </a:solidFill>
              </a:rPr>
              <a:t>/Microsoft/Windows/</a:t>
            </a:r>
            <a:r>
              <a:rPr lang="de-DE" dirty="0" err="1" smtClean="0">
                <a:solidFill>
                  <a:schemeClr val="bg1">
                    <a:alpha val="99000"/>
                  </a:schemeClr>
                </a:solidFill>
              </a:rPr>
              <a:t>DesiredStateConfiguration</a:t>
            </a:r>
            <a:endParaRPr lang="de-DE" dirty="0" smtClean="0">
              <a:solidFill>
                <a:schemeClr val="bg1">
                  <a:alpha val="99000"/>
                </a:schemeClr>
              </a:solidFill>
            </a:endParaRPr>
          </a:p>
          <a:p>
            <a:pPr>
              <a:lnSpc>
                <a:spcPct val="90000"/>
              </a:lnSpc>
              <a:spcBef>
                <a:spcPct val="20000"/>
              </a:spcBef>
              <a:buSzPct val="90000"/>
            </a:pPr>
            <a:r>
              <a:rPr lang="de-DE" dirty="0" smtClean="0">
                <a:solidFill>
                  <a:schemeClr val="bg1">
                    <a:alpha val="99000"/>
                  </a:schemeClr>
                </a:solidFill>
              </a:rPr>
              <a:t>	-</a:t>
            </a:r>
            <a:r>
              <a:rPr lang="de-DE" dirty="0">
                <a:solidFill>
                  <a:schemeClr val="bg1">
                    <a:alpha val="99000"/>
                  </a:schemeClr>
                </a:solidFill>
              </a:rPr>
              <a:t>Cl </a:t>
            </a:r>
            <a:r>
              <a:rPr lang="de-DE" dirty="0" err="1" smtClean="0">
                <a:solidFill>
                  <a:schemeClr val="bg1">
                    <a:alpha val="99000"/>
                  </a:schemeClr>
                </a:solidFill>
              </a:rPr>
              <a:t>MSFT_DSCLocalConfigurationManager</a:t>
            </a:r>
            <a:endParaRPr lang="de-DE" dirty="0" smtClean="0">
              <a:solidFill>
                <a:schemeClr val="bg1">
                  <a:alpha val="99000"/>
                </a:schemeClr>
              </a:solidFill>
            </a:endParaRPr>
          </a:p>
          <a:p>
            <a:pPr>
              <a:lnSpc>
                <a:spcPct val="90000"/>
              </a:lnSpc>
              <a:spcBef>
                <a:spcPct val="20000"/>
              </a:spcBef>
              <a:buSzPct val="90000"/>
            </a:pPr>
            <a:r>
              <a:rPr lang="de-DE" dirty="0" smtClean="0">
                <a:solidFill>
                  <a:schemeClr val="bg1">
                    <a:alpha val="99000"/>
                  </a:schemeClr>
                </a:solidFill>
              </a:rPr>
              <a:t>	-</a:t>
            </a:r>
            <a:r>
              <a:rPr lang="de-DE" dirty="0" err="1">
                <a:solidFill>
                  <a:schemeClr val="bg1">
                    <a:alpha val="99000"/>
                  </a:schemeClr>
                </a:solidFill>
              </a:rPr>
              <a:t>Method</a:t>
            </a:r>
            <a:r>
              <a:rPr lang="de-DE" dirty="0">
                <a:solidFill>
                  <a:schemeClr val="bg1">
                    <a:alpha val="99000"/>
                  </a:schemeClr>
                </a:solidFill>
              </a:rPr>
              <a:t> </a:t>
            </a:r>
            <a:r>
              <a:rPr lang="de-DE" dirty="0" err="1" smtClean="0">
                <a:solidFill>
                  <a:schemeClr val="bg1">
                    <a:alpha val="99000"/>
                  </a:schemeClr>
                </a:solidFill>
              </a:rPr>
              <a:t>PerformRequiredConfigurationChecks</a:t>
            </a:r>
            <a:endParaRPr lang="de-DE" dirty="0" smtClean="0">
              <a:solidFill>
                <a:schemeClr val="bg1">
                  <a:alpha val="99000"/>
                </a:schemeClr>
              </a:solidFill>
            </a:endParaRPr>
          </a:p>
          <a:p>
            <a:pPr>
              <a:lnSpc>
                <a:spcPct val="90000"/>
              </a:lnSpc>
              <a:spcBef>
                <a:spcPct val="20000"/>
              </a:spcBef>
              <a:buSzPct val="90000"/>
            </a:pPr>
            <a:r>
              <a:rPr lang="de-DE" dirty="0" smtClean="0">
                <a:solidFill>
                  <a:schemeClr val="bg1">
                    <a:alpha val="99000"/>
                  </a:schemeClr>
                </a:solidFill>
              </a:rPr>
              <a:t>	-</a:t>
            </a:r>
            <a:r>
              <a:rPr lang="de-DE" dirty="0">
                <a:solidFill>
                  <a:schemeClr val="bg1">
                    <a:alpha val="99000"/>
                  </a:schemeClr>
                </a:solidFill>
              </a:rPr>
              <a:t>Arguments @{Flags = [System.UInt32]1}"</a:t>
            </a:r>
            <a:endParaRPr lang="de-DE" dirty="0" smtClean="0">
              <a:solidFill>
                <a:schemeClr val="bg1">
                  <a:alpha val="99000"/>
                </a:schemeClr>
              </a:solidFill>
            </a:endParaRPr>
          </a:p>
        </p:txBody>
      </p:sp>
    </p:spTree>
    <p:extLst>
      <p:ext uri="{BB962C8B-B14F-4D97-AF65-F5344CB8AC3E}">
        <p14:creationId xmlns:p14="http://schemas.microsoft.com/office/powerpoint/2010/main" val="294208243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DSC </a:t>
            </a:r>
            <a:r>
              <a:rPr lang="de-DE" dirty="0" err="1" smtClean="0"/>
              <a:t>Local</a:t>
            </a:r>
            <a:r>
              <a:rPr lang="de-DE" dirty="0" smtClean="0"/>
              <a:t> </a:t>
            </a:r>
            <a:r>
              <a:rPr lang="de-DE" dirty="0" err="1" smtClean="0"/>
              <a:t>Configuration</a:t>
            </a:r>
            <a:r>
              <a:rPr lang="de-DE" dirty="0" smtClean="0"/>
              <a:t> Manager</a:t>
            </a:r>
            <a:endParaRPr lang="de-DE" dirty="0"/>
          </a:p>
        </p:txBody>
      </p:sp>
      <p:sp>
        <p:nvSpPr>
          <p:cNvPr id="5" name="Textfeld 4"/>
          <p:cNvSpPr txBox="1"/>
          <p:nvPr/>
        </p:nvSpPr>
        <p:spPr>
          <a:xfrm>
            <a:off x="117748" y="1124744"/>
            <a:ext cx="12011686" cy="1902059"/>
          </a:xfrm>
          <a:prstGeom prst="rect">
            <a:avLst/>
          </a:prstGeom>
          <a:noFill/>
        </p:spPr>
        <p:txBody>
          <a:bodyPr wrap="none" lIns="91440" tIns="91440" rIns="91440" bIns="91440" rtlCol="0">
            <a:spAutoFit/>
          </a:bodyPr>
          <a:lstStyle/>
          <a:p>
            <a:pPr>
              <a:lnSpc>
                <a:spcPct val="90000"/>
              </a:lnSpc>
              <a:spcBef>
                <a:spcPct val="20000"/>
              </a:spcBef>
              <a:buSzPct val="90000"/>
            </a:pPr>
            <a:r>
              <a:rPr lang="en-US" sz="2400" dirty="0">
                <a:solidFill>
                  <a:schemeClr val="tx1">
                    <a:alpha val="99000"/>
                  </a:schemeClr>
                </a:solidFill>
              </a:rPr>
              <a:t>Windows PowerShell Desired State Configuration Local Configuration </a:t>
            </a:r>
            <a:r>
              <a:rPr lang="en-US" sz="2400" dirty="0" smtClean="0">
                <a:solidFill>
                  <a:schemeClr val="tx1">
                    <a:alpha val="99000"/>
                  </a:schemeClr>
                </a:solidFill>
              </a:rPr>
              <a:t>Manager</a:t>
            </a:r>
          </a:p>
          <a:p>
            <a:pPr>
              <a:lnSpc>
                <a:spcPct val="90000"/>
              </a:lnSpc>
              <a:spcBef>
                <a:spcPct val="20000"/>
              </a:spcBef>
              <a:buSzPct val="90000"/>
            </a:pPr>
            <a:r>
              <a:rPr lang="en-US" sz="2400" dirty="0">
                <a:solidFill>
                  <a:schemeClr val="tx1">
                    <a:alpha val="99000"/>
                  </a:schemeClr>
                </a:solidFill>
                <a:hlinkClick r:id="rId2"/>
              </a:rPr>
              <a:t>http://technet.microsoft.com/en-us/library/dn249922.aspx</a:t>
            </a:r>
            <a:endParaRPr lang="en-US" sz="2400" dirty="0">
              <a:solidFill>
                <a:schemeClr val="tx1">
                  <a:alpha val="99000"/>
                </a:schemeClr>
              </a:solidFill>
            </a:endParaRPr>
          </a:p>
          <a:p>
            <a:pPr>
              <a:lnSpc>
                <a:spcPct val="90000"/>
              </a:lnSpc>
              <a:spcBef>
                <a:spcPct val="20000"/>
              </a:spcBef>
              <a:buSzPct val="90000"/>
            </a:pPr>
            <a:endParaRPr lang="en-US" sz="2400" dirty="0">
              <a:solidFill>
                <a:schemeClr val="tx1">
                  <a:alpha val="99000"/>
                </a:schemeClr>
              </a:solidFill>
            </a:endParaRPr>
          </a:p>
          <a:p>
            <a:pPr>
              <a:lnSpc>
                <a:spcPct val="90000"/>
              </a:lnSpc>
              <a:spcBef>
                <a:spcPct val="20000"/>
              </a:spcBef>
              <a:buSzPct val="90000"/>
            </a:pPr>
            <a:r>
              <a:rPr lang="en-US" sz="2400" dirty="0" smtClean="0">
                <a:solidFill>
                  <a:schemeClr val="tx1">
                    <a:alpha val="99000"/>
                  </a:schemeClr>
                </a:solidFill>
              </a:rPr>
              <a:t>Understanding </a:t>
            </a:r>
            <a:r>
              <a:rPr lang="en-US" sz="2400" dirty="0">
                <a:solidFill>
                  <a:schemeClr val="tx1">
                    <a:alpha val="99000"/>
                  </a:schemeClr>
                </a:solidFill>
              </a:rPr>
              <a:t>Meta Configuration in Windows PowerShell Desired State Configuration</a:t>
            </a:r>
            <a:br>
              <a:rPr lang="en-US" sz="2400" dirty="0">
                <a:solidFill>
                  <a:schemeClr val="tx1">
                    <a:alpha val="99000"/>
                  </a:schemeClr>
                </a:solidFill>
              </a:rPr>
            </a:br>
            <a:r>
              <a:rPr lang="en-US" sz="1200" dirty="0">
                <a:solidFill>
                  <a:schemeClr val="tx1">
                    <a:alpha val="99000"/>
                  </a:schemeClr>
                </a:solidFill>
                <a:hlinkClick r:id="rId3"/>
              </a:rPr>
              <a:t>http://blogs.msdn.com/b/powershell/archive/2013/12/09/understanding-meta-configuration-in-windows-powershell-desired-state-configuration.aspx</a:t>
            </a:r>
            <a:endParaRPr lang="de-DE" sz="1200" dirty="0" err="1" smtClean="0">
              <a:solidFill>
                <a:schemeClr val="tx1">
                  <a:alpha val="99000"/>
                </a:schemeClr>
              </a:solidFill>
            </a:endParaRPr>
          </a:p>
        </p:txBody>
      </p:sp>
    </p:spTree>
    <p:extLst>
      <p:ext uri="{BB962C8B-B14F-4D97-AF65-F5344CB8AC3E}">
        <p14:creationId xmlns:p14="http://schemas.microsoft.com/office/powerpoint/2010/main" val="297939668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7828" y="2060848"/>
            <a:ext cx="10081120" cy="2659190"/>
          </a:xfrm>
        </p:spPr>
        <p:txBody>
          <a:bodyPr/>
          <a:lstStyle/>
          <a:p>
            <a:pPr algn="ctr"/>
            <a:r>
              <a:rPr lang="de-DE" sz="9600" dirty="0" smtClean="0"/>
              <a:t>Push und Pull</a:t>
            </a:r>
            <a:br>
              <a:rPr lang="de-DE" sz="9600" dirty="0" smtClean="0"/>
            </a:br>
            <a:r>
              <a:rPr lang="de-DE" sz="9600" dirty="0" smtClean="0"/>
              <a:t>Modus</a:t>
            </a:r>
            <a:endParaRPr lang="de-DE" sz="9600" dirty="0"/>
          </a:p>
        </p:txBody>
      </p:sp>
    </p:spTree>
    <p:extLst>
      <p:ext uri="{BB962C8B-B14F-4D97-AF65-F5344CB8AC3E}">
        <p14:creationId xmlns:p14="http://schemas.microsoft.com/office/powerpoint/2010/main" val="249171137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Push vs. Pull</a:t>
            </a:r>
            <a:endParaRPr lang="de-DE" dirty="0"/>
          </a:p>
        </p:txBody>
      </p:sp>
      <p:pic>
        <p:nvPicPr>
          <p:cNvPr id="4" name="Picture 2" descr="C:\Apps\Presentation Graphics\DVD_ART\Artwork_Imagery\HARDWARE_IMAGERY\Illustration - Misc Hardware\Windows Server Icons\Hardware\Computer.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78822" y="4278942"/>
            <a:ext cx="1684142" cy="1326204"/>
          </a:xfrm>
          <a:prstGeom prst="rect">
            <a:avLst/>
          </a:prstGeom>
          <a:noFill/>
        </p:spPr>
      </p:pic>
      <p:pic>
        <p:nvPicPr>
          <p:cNvPr id="5" name="Picture 3" descr="C:\Apps\Presentation Graphics\DVD_ART\Artwork_Imagery\HARDWARE_IMAGERY\Illustration - Misc Hardware\Windows Server Icons\Hardware\Virtual Server 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90190" y="4221088"/>
            <a:ext cx="1788902" cy="1643990"/>
          </a:xfrm>
          <a:prstGeom prst="rect">
            <a:avLst/>
          </a:prstGeom>
          <a:noFill/>
        </p:spPr>
      </p:pic>
      <p:cxnSp>
        <p:nvCxnSpPr>
          <p:cNvPr id="7" name="Gerade Verbindung mit Pfeil 6"/>
          <p:cNvCxnSpPr/>
          <p:nvPr/>
        </p:nvCxnSpPr>
        <p:spPr>
          <a:xfrm flipH="1">
            <a:off x="5479092" y="4365104"/>
            <a:ext cx="4259770" cy="0"/>
          </a:xfrm>
          <a:prstGeom prst="straightConnector1">
            <a:avLst/>
          </a:prstGeom>
          <a:ln w="190500">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6382444" y="3737240"/>
            <a:ext cx="3050835" cy="627864"/>
          </a:xfrm>
          <a:prstGeom prst="rect">
            <a:avLst/>
          </a:prstGeom>
          <a:noFill/>
        </p:spPr>
        <p:txBody>
          <a:bodyPr wrap="none" lIns="91440" tIns="91440" rIns="91440" bIns="91440" rtlCol="0">
            <a:spAutoFit/>
          </a:bodyPr>
          <a:lstStyle/>
          <a:p>
            <a:pPr>
              <a:lnSpc>
                <a:spcPct val="90000"/>
              </a:lnSpc>
              <a:spcBef>
                <a:spcPct val="20000"/>
              </a:spcBef>
              <a:buSzPct val="90000"/>
            </a:pPr>
            <a:r>
              <a:rPr lang="de-DE" sz="3200" dirty="0" smtClean="0">
                <a:solidFill>
                  <a:schemeClr val="tx1">
                    <a:alpha val="99000"/>
                  </a:schemeClr>
                </a:solidFill>
              </a:rPr>
              <a:t>Anfrage (GUID) </a:t>
            </a:r>
          </a:p>
        </p:txBody>
      </p:sp>
      <p:cxnSp>
        <p:nvCxnSpPr>
          <p:cNvPr id="11" name="Gerade Verbindung mit Pfeil 10"/>
          <p:cNvCxnSpPr/>
          <p:nvPr/>
        </p:nvCxnSpPr>
        <p:spPr>
          <a:xfrm>
            <a:off x="5634406" y="5373216"/>
            <a:ext cx="3744416" cy="0"/>
          </a:xfrm>
          <a:prstGeom prst="straightConnector1">
            <a:avLst/>
          </a:prstGeom>
          <a:ln w="190500">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5374332" y="4800752"/>
            <a:ext cx="3619902" cy="572464"/>
          </a:xfrm>
          <a:prstGeom prst="rect">
            <a:avLst/>
          </a:prstGeom>
          <a:noFill/>
        </p:spPr>
        <p:txBody>
          <a:bodyPr wrap="none" lIns="91440" tIns="91440" rIns="91440" bIns="91440" rtlCol="0">
            <a:spAutoFit/>
          </a:bodyPr>
          <a:lstStyle/>
          <a:p>
            <a:pPr>
              <a:lnSpc>
                <a:spcPct val="90000"/>
              </a:lnSpc>
              <a:spcBef>
                <a:spcPct val="20000"/>
              </a:spcBef>
              <a:buSzPct val="90000"/>
            </a:pPr>
            <a:r>
              <a:rPr lang="de-DE" sz="2800" dirty="0" smtClean="0">
                <a:solidFill>
                  <a:schemeClr val="tx1">
                    <a:alpha val="99000"/>
                  </a:schemeClr>
                </a:solidFill>
              </a:rPr>
              <a:t>(GUID) </a:t>
            </a:r>
            <a:r>
              <a:rPr lang="de-DE" sz="2800" dirty="0" err="1" smtClean="0">
                <a:solidFill>
                  <a:schemeClr val="tx1">
                    <a:alpha val="99000"/>
                  </a:schemeClr>
                </a:solidFill>
              </a:rPr>
              <a:t>Configuration</a:t>
            </a:r>
            <a:r>
              <a:rPr lang="de-DE" sz="2800" dirty="0" smtClean="0">
                <a:solidFill>
                  <a:schemeClr val="tx1">
                    <a:alpha val="99000"/>
                  </a:schemeClr>
                </a:solidFill>
              </a:rPr>
              <a:t> </a:t>
            </a:r>
          </a:p>
        </p:txBody>
      </p:sp>
      <p:sp>
        <p:nvSpPr>
          <p:cNvPr id="16" name="Textfeld 15"/>
          <p:cNvSpPr txBox="1"/>
          <p:nvPr/>
        </p:nvSpPr>
        <p:spPr>
          <a:xfrm>
            <a:off x="477788" y="4435695"/>
            <a:ext cx="2972289" cy="1200329"/>
          </a:xfrm>
          <a:prstGeom prst="rect">
            <a:avLst/>
          </a:prstGeom>
          <a:noFill/>
        </p:spPr>
        <p:txBody>
          <a:bodyPr wrap="none" lIns="91440" tIns="91440" rIns="91440" bIns="91440" rtlCol="0">
            <a:spAutoFit/>
          </a:bodyPr>
          <a:lstStyle/>
          <a:p>
            <a:pPr>
              <a:lnSpc>
                <a:spcPct val="90000"/>
              </a:lnSpc>
              <a:spcBef>
                <a:spcPct val="20000"/>
              </a:spcBef>
              <a:buSzPct val="90000"/>
            </a:pPr>
            <a:r>
              <a:rPr lang="de-DE" sz="4400" dirty="0" smtClean="0">
                <a:solidFill>
                  <a:schemeClr val="tx1">
                    <a:alpha val="99000"/>
                  </a:schemeClr>
                </a:solidFill>
              </a:rPr>
              <a:t>Pull Modus</a:t>
            </a:r>
          </a:p>
          <a:p>
            <a:pPr>
              <a:lnSpc>
                <a:spcPct val="90000"/>
              </a:lnSpc>
              <a:spcBef>
                <a:spcPct val="20000"/>
              </a:spcBef>
              <a:buSzPct val="90000"/>
            </a:pPr>
            <a:r>
              <a:rPr lang="de-DE" sz="2400" dirty="0" smtClean="0">
                <a:solidFill>
                  <a:schemeClr val="tx1">
                    <a:alpha val="99000"/>
                  </a:schemeClr>
                </a:solidFill>
              </a:rPr>
              <a:t>nutzt GUID</a:t>
            </a:r>
          </a:p>
        </p:txBody>
      </p:sp>
      <p:pic>
        <p:nvPicPr>
          <p:cNvPr id="17" name="Picture 2" descr="C:\Apps\Presentation Graphics\DVD_ART\Artwork_Imagery\HARDWARE_IMAGERY\Illustration - Misc Hardware\Windows Server Icons\Hardware\Computer.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78822" y="1758662"/>
            <a:ext cx="1684142" cy="1326204"/>
          </a:xfrm>
          <a:prstGeom prst="rect">
            <a:avLst/>
          </a:prstGeom>
          <a:noFill/>
        </p:spPr>
      </p:pic>
      <p:pic>
        <p:nvPicPr>
          <p:cNvPr id="18" name="Picture 3" descr="C:\Apps\Presentation Graphics\DVD_ART\Artwork_Imagery\HARDWARE_IMAGERY\Illustration - Misc Hardware\Windows Server Icons\Hardware\Virtual Server 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90190" y="1700808"/>
            <a:ext cx="1788902" cy="1643990"/>
          </a:xfrm>
          <a:prstGeom prst="rect">
            <a:avLst/>
          </a:prstGeom>
          <a:noFill/>
        </p:spPr>
      </p:pic>
      <p:cxnSp>
        <p:nvCxnSpPr>
          <p:cNvPr id="21" name="Gerade Verbindung mit Pfeil 20"/>
          <p:cNvCxnSpPr/>
          <p:nvPr/>
        </p:nvCxnSpPr>
        <p:spPr>
          <a:xfrm>
            <a:off x="5634406" y="2400680"/>
            <a:ext cx="3744416" cy="0"/>
          </a:xfrm>
          <a:prstGeom prst="straightConnector1">
            <a:avLst/>
          </a:prstGeom>
          <a:ln w="190500">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5870965" y="1772816"/>
            <a:ext cx="2789546" cy="627864"/>
          </a:xfrm>
          <a:prstGeom prst="rect">
            <a:avLst/>
          </a:prstGeom>
          <a:noFill/>
        </p:spPr>
        <p:txBody>
          <a:bodyPr wrap="none" lIns="91440" tIns="91440" rIns="91440" bIns="91440" rtlCol="0">
            <a:spAutoFit/>
          </a:bodyPr>
          <a:lstStyle/>
          <a:p>
            <a:pPr>
              <a:lnSpc>
                <a:spcPct val="90000"/>
              </a:lnSpc>
              <a:spcBef>
                <a:spcPct val="20000"/>
              </a:spcBef>
              <a:buSzPct val="90000"/>
            </a:pPr>
            <a:r>
              <a:rPr lang="de-DE" sz="3200" dirty="0" err="1" smtClean="0">
                <a:solidFill>
                  <a:schemeClr val="tx1">
                    <a:alpha val="99000"/>
                  </a:schemeClr>
                </a:solidFill>
              </a:rPr>
              <a:t>Configuration</a:t>
            </a:r>
            <a:r>
              <a:rPr lang="de-DE" sz="3200" dirty="0" smtClean="0">
                <a:solidFill>
                  <a:schemeClr val="tx1">
                    <a:alpha val="99000"/>
                  </a:schemeClr>
                </a:solidFill>
              </a:rPr>
              <a:t> </a:t>
            </a:r>
          </a:p>
        </p:txBody>
      </p:sp>
      <p:sp>
        <p:nvSpPr>
          <p:cNvPr id="23" name="Textfeld 22"/>
          <p:cNvSpPr txBox="1"/>
          <p:nvPr/>
        </p:nvSpPr>
        <p:spPr>
          <a:xfrm>
            <a:off x="477788" y="1915415"/>
            <a:ext cx="3315523" cy="1200329"/>
          </a:xfrm>
          <a:prstGeom prst="rect">
            <a:avLst/>
          </a:prstGeom>
          <a:noFill/>
        </p:spPr>
        <p:txBody>
          <a:bodyPr wrap="none" lIns="91440" tIns="91440" rIns="91440" bIns="91440" rtlCol="0">
            <a:spAutoFit/>
          </a:bodyPr>
          <a:lstStyle/>
          <a:p>
            <a:pPr>
              <a:lnSpc>
                <a:spcPct val="90000"/>
              </a:lnSpc>
              <a:spcBef>
                <a:spcPct val="20000"/>
              </a:spcBef>
              <a:buSzPct val="90000"/>
            </a:pPr>
            <a:r>
              <a:rPr lang="de-DE" sz="4400" dirty="0" smtClean="0">
                <a:solidFill>
                  <a:schemeClr val="tx1">
                    <a:alpha val="99000"/>
                  </a:schemeClr>
                </a:solidFill>
              </a:rPr>
              <a:t>Push Modus</a:t>
            </a:r>
          </a:p>
          <a:p>
            <a:pPr>
              <a:lnSpc>
                <a:spcPct val="90000"/>
              </a:lnSpc>
              <a:spcBef>
                <a:spcPct val="20000"/>
              </a:spcBef>
              <a:buSzPct val="90000"/>
            </a:pPr>
            <a:r>
              <a:rPr lang="de-DE" sz="2400" dirty="0" smtClean="0">
                <a:solidFill>
                  <a:schemeClr val="tx1">
                    <a:alpha val="99000"/>
                  </a:schemeClr>
                </a:solidFill>
              </a:rPr>
              <a:t>nutzt Computernamen</a:t>
            </a:r>
          </a:p>
        </p:txBody>
      </p:sp>
      <p:sp>
        <p:nvSpPr>
          <p:cNvPr id="24" name="Textfeld 23"/>
          <p:cNvSpPr txBox="1"/>
          <p:nvPr/>
        </p:nvSpPr>
        <p:spPr>
          <a:xfrm>
            <a:off x="5479092" y="2503084"/>
            <a:ext cx="3743619" cy="975957"/>
          </a:xfrm>
          <a:prstGeom prst="rect">
            <a:avLst/>
          </a:prstGeom>
          <a:noFill/>
        </p:spPr>
        <p:txBody>
          <a:bodyPr wrap="square" lIns="179259" tIns="143407" rIns="179259" bIns="143407" rtlCol="0">
            <a:spAutoFit/>
          </a:bodyPr>
          <a:lstStyle/>
          <a:p>
            <a:pPr>
              <a:lnSpc>
                <a:spcPct val="90000"/>
              </a:lnSpc>
              <a:spcAft>
                <a:spcPts val="588"/>
              </a:spcAft>
            </a:pPr>
            <a:r>
              <a:rPr lang="de-DE" sz="2000" dirty="0">
                <a:gradFill>
                  <a:gsLst>
                    <a:gs pos="2917">
                      <a:schemeClr val="tx1"/>
                    </a:gs>
                    <a:gs pos="30000">
                      <a:schemeClr val="tx1"/>
                    </a:gs>
                  </a:gsLst>
                  <a:lin ang="5400000" scaled="0"/>
                </a:gradFill>
              </a:rPr>
              <a:t>Cmdlet:</a:t>
            </a:r>
          </a:p>
          <a:p>
            <a:pPr>
              <a:lnSpc>
                <a:spcPct val="90000"/>
              </a:lnSpc>
              <a:spcAft>
                <a:spcPts val="588"/>
              </a:spcAft>
            </a:pPr>
            <a:r>
              <a:rPr lang="de-DE" sz="2400" dirty="0">
                <a:gradFill>
                  <a:gsLst>
                    <a:gs pos="2917">
                      <a:schemeClr val="tx1"/>
                    </a:gs>
                    <a:gs pos="30000">
                      <a:schemeClr val="tx1"/>
                    </a:gs>
                  </a:gsLst>
                  <a:lin ang="5400000" scaled="0"/>
                </a:gradFill>
              </a:rPr>
              <a:t>Start-</a:t>
            </a:r>
            <a:r>
              <a:rPr lang="de-DE" sz="2400" dirty="0" err="1">
                <a:gradFill>
                  <a:gsLst>
                    <a:gs pos="2917">
                      <a:schemeClr val="tx1"/>
                    </a:gs>
                    <a:gs pos="30000">
                      <a:schemeClr val="tx1"/>
                    </a:gs>
                  </a:gsLst>
                  <a:lin ang="5400000" scaled="0"/>
                </a:gradFill>
              </a:rPr>
              <a:t>DscConfiguration</a:t>
            </a:r>
            <a:endParaRPr lang="de-DE" sz="2400" dirty="0">
              <a:gradFill>
                <a:gsLst>
                  <a:gs pos="2917">
                    <a:schemeClr val="tx1"/>
                  </a:gs>
                  <a:gs pos="30000">
                    <a:schemeClr val="tx1"/>
                  </a:gs>
                </a:gsLst>
                <a:lin ang="5400000" scaled="0"/>
              </a:gradFill>
            </a:endParaRPr>
          </a:p>
        </p:txBody>
      </p:sp>
      <p:pic>
        <p:nvPicPr>
          <p:cNvPr id="19" name="Picture 3" descr="C:\Users\Peter\AppData\Local\Microsoft\Windows\Temporary Internet Files\Content.IE5\TXZZ2X4K\MC900239745[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892" y="4851134"/>
            <a:ext cx="1066120" cy="78489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p:cNvSpPr txBox="1"/>
          <p:nvPr/>
        </p:nvSpPr>
        <p:spPr>
          <a:xfrm>
            <a:off x="10863406" y="4422318"/>
            <a:ext cx="988989" cy="627864"/>
          </a:xfrm>
          <a:prstGeom prst="rect">
            <a:avLst/>
          </a:prstGeom>
          <a:noFill/>
        </p:spPr>
        <p:txBody>
          <a:bodyPr wrap="none" lIns="91440" tIns="91440" rIns="91440" bIns="91440" rtlCol="0">
            <a:spAutoFit/>
          </a:bodyPr>
          <a:lstStyle/>
          <a:p>
            <a:pPr>
              <a:lnSpc>
                <a:spcPct val="90000"/>
              </a:lnSpc>
              <a:spcBef>
                <a:spcPct val="20000"/>
              </a:spcBef>
              <a:buSzPct val="90000"/>
            </a:pPr>
            <a:r>
              <a:rPr lang="de-DE" sz="3200" dirty="0" smtClean="0">
                <a:solidFill>
                  <a:schemeClr val="tx1">
                    <a:alpha val="99000"/>
                  </a:schemeClr>
                </a:solidFill>
              </a:rPr>
              <a:t>LCM</a:t>
            </a:r>
          </a:p>
        </p:txBody>
      </p:sp>
      <p:pic>
        <p:nvPicPr>
          <p:cNvPr id="20" name="Picture 3" descr="C:\Users\Peter\AppData\Local\Microsoft\Windows\Temporary Internet Files\Content.IE5\TXZZ2X4K\MC900239745[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2243" y="2538069"/>
            <a:ext cx="1066120" cy="784890"/>
          </a:xfrm>
          <a:prstGeom prst="rect">
            <a:avLst/>
          </a:prstGeom>
          <a:noFill/>
          <a:extLst>
            <a:ext uri="{909E8E84-426E-40DD-AFC4-6F175D3DCCD1}">
              <a14:hiddenFill xmlns:a14="http://schemas.microsoft.com/office/drawing/2010/main">
                <a:solidFill>
                  <a:srgbClr val="FFFFFF"/>
                </a:solidFill>
              </a14:hiddenFill>
            </a:ext>
          </a:extLst>
        </p:spPr>
      </p:pic>
      <p:sp>
        <p:nvSpPr>
          <p:cNvPr id="25" name="Textfeld 24"/>
          <p:cNvSpPr txBox="1"/>
          <p:nvPr/>
        </p:nvSpPr>
        <p:spPr>
          <a:xfrm>
            <a:off x="10890757" y="2109253"/>
            <a:ext cx="988989" cy="627864"/>
          </a:xfrm>
          <a:prstGeom prst="rect">
            <a:avLst/>
          </a:prstGeom>
          <a:noFill/>
        </p:spPr>
        <p:txBody>
          <a:bodyPr wrap="none" lIns="91440" tIns="91440" rIns="91440" bIns="91440" rtlCol="0">
            <a:spAutoFit/>
          </a:bodyPr>
          <a:lstStyle/>
          <a:p>
            <a:pPr>
              <a:lnSpc>
                <a:spcPct val="90000"/>
              </a:lnSpc>
              <a:spcBef>
                <a:spcPct val="20000"/>
              </a:spcBef>
              <a:buSzPct val="90000"/>
            </a:pPr>
            <a:r>
              <a:rPr lang="de-DE" sz="3200" dirty="0" smtClean="0">
                <a:solidFill>
                  <a:schemeClr val="tx1">
                    <a:alpha val="99000"/>
                  </a:schemeClr>
                </a:solidFill>
              </a:rPr>
              <a:t>LCM</a:t>
            </a:r>
          </a:p>
        </p:txBody>
      </p:sp>
    </p:spTree>
    <p:extLst>
      <p:ext uri="{BB962C8B-B14F-4D97-AF65-F5344CB8AC3E}">
        <p14:creationId xmlns:p14="http://schemas.microsoft.com/office/powerpoint/2010/main" val="1828795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1000"/>
                                        <p:tgtEl>
                                          <p:spTgt spid="21"/>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1000"/>
                                        <p:tgtEl>
                                          <p:spTgt spid="7"/>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1000"/>
                                        <p:tgtEl>
                                          <p:spTgt spid="11"/>
                                        </p:tgtEl>
                                      </p:cBhvr>
                                    </p:animEffect>
                                  </p:childTnLst>
                                </p:cTn>
                              </p:par>
                              <p:par>
                                <p:cTn id="48" presetID="1"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P spid="22" grpId="0"/>
      <p:bldP spid="23" grpId="0"/>
      <p:bldP spid="24" grpId="0"/>
      <p:bldP spid="3"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ylinder 15"/>
          <p:cNvSpPr/>
          <p:nvPr/>
        </p:nvSpPr>
        <p:spPr bwMode="auto">
          <a:xfrm>
            <a:off x="4409691" y="2397055"/>
            <a:ext cx="3205574" cy="4228105"/>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3 </a:t>
            </a:r>
            <a:r>
              <a:rPr lang="en-US" dirty="0" err="1" smtClean="0"/>
              <a:t>Phasen</a:t>
            </a:r>
            <a:r>
              <a:rPr lang="en-US" dirty="0" smtClean="0"/>
              <a:t> PowerShell DSC Push Modus</a:t>
            </a:r>
            <a:endParaRPr lang="en-US" dirty="0"/>
          </a:p>
        </p:txBody>
      </p:sp>
      <p:sp>
        <p:nvSpPr>
          <p:cNvPr id="8" name="Textfeld 7"/>
          <p:cNvSpPr txBox="1"/>
          <p:nvPr/>
        </p:nvSpPr>
        <p:spPr>
          <a:xfrm>
            <a:off x="395721" y="1245858"/>
            <a:ext cx="3043844"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Entwicklungs-Phase</a:t>
            </a:r>
          </a:p>
        </p:txBody>
      </p:sp>
      <p:sp>
        <p:nvSpPr>
          <p:cNvPr id="9" name="Textfeld 8"/>
          <p:cNvSpPr txBox="1"/>
          <p:nvPr/>
        </p:nvSpPr>
        <p:spPr>
          <a:xfrm>
            <a:off x="4409691" y="1245858"/>
            <a:ext cx="3263391"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Bereitstellungs-Phase</a:t>
            </a:r>
          </a:p>
        </p:txBody>
      </p:sp>
      <p:sp>
        <p:nvSpPr>
          <p:cNvPr id="10" name="Textfeld 9"/>
          <p:cNvSpPr txBox="1"/>
          <p:nvPr/>
        </p:nvSpPr>
        <p:spPr>
          <a:xfrm>
            <a:off x="8683592" y="1245858"/>
            <a:ext cx="2801790"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Mach es so-Phase</a:t>
            </a:r>
          </a:p>
        </p:txBody>
      </p:sp>
      <p:sp>
        <p:nvSpPr>
          <p:cNvPr id="13" name="Rectangle 12"/>
          <p:cNvSpPr/>
          <p:nvPr/>
        </p:nvSpPr>
        <p:spPr>
          <a:xfrm>
            <a:off x="566718" y="5671307"/>
            <a:ext cx="2897593" cy="953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89629" tIns="44815" rIns="89629" bIns="44815" rtlCol="0" anchor="ctr"/>
          <a:lstStyle/>
          <a:p>
            <a:r>
              <a:rPr lang="en-US" dirty="0" err="1" smtClean="0">
                <a:solidFill>
                  <a:schemeClr val="bg1"/>
                </a:solidFill>
              </a:rPr>
              <a:t>Drittanbieter</a:t>
            </a:r>
            <a:endParaRPr lang="en-US" dirty="0" smtClean="0">
              <a:solidFill>
                <a:schemeClr val="bg1"/>
              </a:solidFill>
            </a:endParaRPr>
          </a:p>
          <a:p>
            <a:r>
              <a:rPr lang="en-US" dirty="0" smtClean="0">
                <a:solidFill>
                  <a:schemeClr val="bg1"/>
                </a:solidFill>
              </a:rPr>
              <a:t>(Puppet , Chef …)</a:t>
            </a:r>
            <a:endParaRPr lang="en-US" dirty="0">
              <a:solidFill>
                <a:schemeClr val="bg1"/>
              </a:solidFill>
            </a:endParaRPr>
          </a:p>
        </p:txBody>
      </p:sp>
      <p:sp>
        <p:nvSpPr>
          <p:cNvPr id="14" name="Rechteck 13"/>
          <p:cNvSpPr/>
          <p:nvPr/>
        </p:nvSpPr>
        <p:spPr bwMode="auto">
          <a:xfrm>
            <a:off x="566717" y="2371128"/>
            <a:ext cx="2887444" cy="7318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r>
              <a:rPr lang="de-DE" dirty="0" smtClean="0">
                <a:gradFill>
                  <a:gsLst>
                    <a:gs pos="0">
                      <a:srgbClr val="FFFFFF"/>
                    </a:gs>
                    <a:gs pos="100000">
                      <a:srgbClr val="FFFFFF"/>
                    </a:gs>
                  </a:gsLst>
                  <a:lin ang="5400000" scaled="0"/>
                </a:gradFill>
                <a:ea typeface="Segoe UI" pitchFamily="34" charset="0"/>
                <a:cs typeface="Segoe UI" pitchFamily="34" charset="0"/>
              </a:rPr>
              <a:t>Ressourcen Modul</a:t>
            </a:r>
          </a:p>
          <a:p>
            <a:pPr algn="ctr" defTabSz="914009" fontAlgn="base">
              <a:lnSpc>
                <a:spcPct val="90000"/>
              </a:lnSpc>
              <a:spcBef>
                <a:spcPct val="0"/>
              </a:spcBef>
              <a:spcAft>
                <a:spcPct val="0"/>
              </a:spcAft>
            </a:pPr>
            <a:r>
              <a:rPr lang="de-DE" dirty="0" smtClean="0">
                <a:gradFill>
                  <a:gsLst>
                    <a:gs pos="0">
                      <a:srgbClr val="FFFFFF"/>
                    </a:gs>
                    <a:gs pos="100000">
                      <a:srgbClr val="FFFFFF"/>
                    </a:gs>
                  </a:gsLst>
                  <a:lin ang="5400000" scaled="0"/>
                </a:gradFill>
                <a:ea typeface="Segoe UI" pitchFamily="34" charset="0"/>
                <a:cs typeface="Segoe UI" pitchFamily="34" charset="0"/>
              </a:rPr>
              <a:t>(Provider)</a:t>
            </a:r>
          </a:p>
        </p:txBody>
      </p:sp>
      <p:grpSp>
        <p:nvGrpSpPr>
          <p:cNvPr id="43" name="Gruppieren 42"/>
          <p:cNvGrpSpPr/>
          <p:nvPr/>
        </p:nvGrpSpPr>
        <p:grpSpPr>
          <a:xfrm>
            <a:off x="4283100" y="3190315"/>
            <a:ext cx="3468376" cy="1676663"/>
            <a:chOff x="4488873" y="3111325"/>
            <a:chExt cx="3538846" cy="1710041"/>
          </a:xfrm>
        </p:grpSpPr>
        <p:sp>
          <p:nvSpPr>
            <p:cNvPr id="15" name="Textfeld 14"/>
            <p:cNvSpPr txBox="1"/>
            <p:nvPr/>
          </p:nvSpPr>
          <p:spPr>
            <a:xfrm>
              <a:off x="4488873" y="3111325"/>
              <a:ext cx="3538846" cy="1142609"/>
            </a:xfrm>
            <a:prstGeom prst="rect">
              <a:avLst/>
            </a:prstGeom>
            <a:noFill/>
          </p:spPr>
          <p:txBody>
            <a:bodyPr wrap="square" lIns="182880" tIns="146304" rIns="182880" bIns="146304" rtlCol="0">
              <a:spAutoFit/>
            </a:bodyPr>
            <a:lstStyle/>
            <a:p>
              <a:pPr>
                <a:lnSpc>
                  <a:spcPct val="90000"/>
                </a:lnSpc>
                <a:spcAft>
                  <a:spcPts val="588"/>
                </a:spcAft>
              </a:pPr>
              <a:r>
                <a:rPr lang="de-DE" dirty="0" smtClean="0">
                  <a:gradFill>
                    <a:gsLst>
                      <a:gs pos="2917">
                        <a:schemeClr val="tx1"/>
                      </a:gs>
                      <a:gs pos="30000">
                        <a:schemeClr val="tx1"/>
                      </a:gs>
                    </a:gsLst>
                    <a:lin ang="5400000" scaled="0"/>
                  </a:gradFill>
                </a:rPr>
                <a:t>Eine Dateien pro </a:t>
              </a:r>
              <a:r>
                <a:rPr lang="de-DE" dirty="0" err="1" smtClean="0">
                  <a:gradFill>
                    <a:gsLst>
                      <a:gs pos="2917">
                        <a:schemeClr val="tx1"/>
                      </a:gs>
                      <a:gs pos="30000">
                        <a:schemeClr val="tx1"/>
                      </a:gs>
                    </a:gsLst>
                    <a:lin ang="5400000" scaled="0"/>
                  </a:gradFill>
                </a:rPr>
                <a:t>Node</a:t>
              </a:r>
              <a:r>
                <a:rPr lang="de-DE" dirty="0" smtClean="0">
                  <a:gradFill>
                    <a:gsLst>
                      <a:gs pos="2917">
                        <a:schemeClr val="tx1"/>
                      </a:gs>
                      <a:gs pos="30000">
                        <a:schemeClr val="tx1"/>
                      </a:gs>
                    </a:gsLst>
                    <a:lin ang="5400000" scaled="0"/>
                  </a:gradFill>
                </a:rPr>
                <a:t> im</a:t>
              </a:r>
            </a:p>
            <a:p>
              <a:pPr>
                <a:lnSpc>
                  <a:spcPct val="90000"/>
                </a:lnSpc>
                <a:spcAft>
                  <a:spcPts val="588"/>
                </a:spcAft>
              </a:pPr>
              <a:r>
                <a:rPr lang="de-DE" dirty="0" err="1" smtClean="0"/>
                <a:t>Managed</a:t>
              </a:r>
              <a:r>
                <a:rPr lang="de-DE" dirty="0" smtClean="0"/>
                <a:t> </a:t>
              </a:r>
              <a:r>
                <a:rPr lang="de-DE" dirty="0" err="1"/>
                <a:t>Object</a:t>
              </a:r>
              <a:r>
                <a:rPr lang="de-DE" dirty="0"/>
                <a:t> Format (MOF)</a:t>
              </a:r>
              <a:endParaRPr lang="de-DE" dirty="0" smtClean="0">
                <a:gradFill>
                  <a:gsLst>
                    <a:gs pos="2917">
                      <a:schemeClr val="tx1"/>
                    </a:gs>
                    <a:gs pos="30000">
                      <a:schemeClr val="tx1"/>
                    </a:gs>
                  </a:gsLst>
                  <a:lin ang="5400000" scaled="0"/>
                </a:gradFill>
              </a:endParaRPr>
            </a:p>
          </p:txBody>
        </p:sp>
        <p:sp>
          <p:nvSpPr>
            <p:cNvPr id="17" name="Flussdiagramm: Mehrere Dokumente 16"/>
            <p:cNvSpPr/>
            <p:nvPr/>
          </p:nvSpPr>
          <p:spPr bwMode="auto">
            <a:xfrm>
              <a:off x="5632387" y="3865784"/>
              <a:ext cx="1242002" cy="955582"/>
            </a:xfrm>
            <a:prstGeom prst="flowChartMultidocumen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r>
                <a:rPr lang="de-DE" sz="700" dirty="0">
                  <a:solidFill>
                    <a:schemeClr val="bg1"/>
                  </a:solidFill>
                  <a:latin typeface="Lucida Console" panose="020B0609040504020204" pitchFamily="49" charset="0"/>
                  <a:ea typeface="Segoe UI" pitchFamily="34" charset="0"/>
                  <a:cs typeface="Segoe UI" pitchFamily="34" charset="0"/>
                </a:rPr>
                <a:t>/*@</a:t>
              </a:r>
              <a:r>
                <a:rPr lang="de-DE" sz="700" dirty="0" err="1">
                  <a:solidFill>
                    <a:schemeClr val="bg1"/>
                  </a:solidFill>
                  <a:latin typeface="Lucida Console" panose="020B0609040504020204" pitchFamily="49" charset="0"/>
                  <a:ea typeface="Segoe UI" pitchFamily="34" charset="0"/>
                  <a:cs typeface="Segoe UI" pitchFamily="34" charset="0"/>
                </a:rPr>
                <a:t>TargetNode</a:t>
              </a:r>
              <a:r>
                <a:rPr lang="de-DE" sz="700" dirty="0">
                  <a:solidFill>
                    <a:schemeClr val="bg1"/>
                  </a:solidFill>
                  <a:latin typeface="Lucida Console" panose="020B0609040504020204" pitchFamily="49" charset="0"/>
                  <a:ea typeface="Segoe UI" pitchFamily="34" charset="0"/>
                  <a:cs typeface="Segoe UI" pitchFamily="34" charset="0"/>
                </a:rPr>
                <a:t>='8c7bfb10-8540-4a89-904c-5e6759de6d</a:t>
              </a:r>
            </a:p>
          </p:txBody>
        </p:sp>
      </p:grpSp>
      <p:sp>
        <p:nvSpPr>
          <p:cNvPr id="18" name="Textfeld 17"/>
          <p:cNvSpPr txBox="1"/>
          <p:nvPr/>
        </p:nvSpPr>
        <p:spPr>
          <a:xfrm>
            <a:off x="4479629" y="1583511"/>
            <a:ext cx="3065709" cy="566614"/>
          </a:xfrm>
          <a:prstGeom prst="rect">
            <a:avLst/>
          </a:prstGeom>
          <a:noFill/>
        </p:spPr>
        <p:txBody>
          <a:bodyPr wrap="none" lIns="179259" tIns="143407" rIns="179259" bIns="143407" rtlCol="0">
            <a:spAutoFit/>
          </a:bodyPr>
          <a:lstStyle/>
          <a:p>
            <a:pPr algn="ctr">
              <a:lnSpc>
                <a:spcPct val="90000"/>
              </a:lnSpc>
              <a:spcAft>
                <a:spcPts val="588"/>
              </a:spcAft>
            </a:pPr>
            <a:r>
              <a:rPr lang="de-DE" sz="2000" dirty="0">
                <a:gradFill>
                  <a:gsLst>
                    <a:gs pos="2917">
                      <a:schemeClr val="tx1"/>
                    </a:gs>
                    <a:gs pos="30000">
                      <a:schemeClr val="tx1"/>
                    </a:gs>
                  </a:gsLst>
                  <a:lin ang="5400000" scaled="0"/>
                </a:gradFill>
              </a:rPr>
              <a:t>Lokale Festplatte /Share</a:t>
            </a:r>
          </a:p>
        </p:txBody>
      </p:sp>
      <p:sp>
        <p:nvSpPr>
          <p:cNvPr id="19" name="Rechteck 18"/>
          <p:cNvSpPr/>
          <p:nvPr/>
        </p:nvSpPr>
        <p:spPr>
          <a:xfrm>
            <a:off x="457205" y="1692148"/>
            <a:ext cx="3116620" cy="644503"/>
          </a:xfrm>
          <a:prstGeom prst="rect">
            <a:avLst/>
          </a:prstGeom>
        </p:spPr>
        <p:txBody>
          <a:bodyPr wrap="none" lIns="89629" tIns="44815" rIns="89629" bIns="44815">
            <a:spAutoFit/>
          </a:bodyPr>
          <a:lstStyle/>
          <a:p>
            <a:pPr algn="ctr"/>
            <a:r>
              <a:rPr lang="de-DE" dirty="0" smtClean="0"/>
              <a:t>imperativer oder deklarativer</a:t>
            </a:r>
            <a:br>
              <a:rPr lang="de-DE" dirty="0" smtClean="0"/>
            </a:br>
            <a:r>
              <a:rPr lang="de-DE" dirty="0" smtClean="0"/>
              <a:t>Code</a:t>
            </a:r>
            <a:endParaRPr lang="de-DE" dirty="0"/>
          </a:p>
        </p:txBody>
      </p:sp>
      <p:grpSp>
        <p:nvGrpSpPr>
          <p:cNvPr id="41" name="Gruppieren 40"/>
          <p:cNvGrpSpPr/>
          <p:nvPr/>
        </p:nvGrpSpPr>
        <p:grpSpPr>
          <a:xfrm>
            <a:off x="8652883" y="2397057"/>
            <a:ext cx="3068187" cy="4228088"/>
            <a:chOff x="8935565" y="2444776"/>
            <a:chExt cx="3130526" cy="4312258"/>
          </a:xfrm>
          <a:solidFill>
            <a:schemeClr val="bg1">
              <a:lumMod val="50000"/>
              <a:lumOff val="50000"/>
            </a:schemeClr>
          </a:solidFill>
        </p:grpSpPr>
        <p:sp>
          <p:nvSpPr>
            <p:cNvPr id="20" name="Rectangle 6"/>
            <p:cNvSpPr/>
            <p:nvPr/>
          </p:nvSpPr>
          <p:spPr>
            <a:xfrm>
              <a:off x="8935565" y="2444776"/>
              <a:ext cx="2679310" cy="3771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Rectangle 18"/>
            <p:cNvSpPr/>
            <p:nvPr/>
          </p:nvSpPr>
          <p:spPr>
            <a:xfrm>
              <a:off x="9075994" y="2527924"/>
              <a:ext cx="2679310" cy="38179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Rectangle 19"/>
            <p:cNvSpPr/>
            <p:nvPr/>
          </p:nvSpPr>
          <p:spPr>
            <a:xfrm>
              <a:off x="9231388" y="2663601"/>
              <a:ext cx="2679310" cy="3938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Rectangle 20"/>
            <p:cNvSpPr/>
            <p:nvPr/>
          </p:nvSpPr>
          <p:spPr>
            <a:xfrm>
              <a:off x="9386781" y="2818994"/>
              <a:ext cx="2679310" cy="3938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009"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Nodes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4" name="Gruppieren 43"/>
          <p:cNvGrpSpPr/>
          <p:nvPr/>
        </p:nvGrpSpPr>
        <p:grpSpPr>
          <a:xfrm>
            <a:off x="8790515" y="3055837"/>
            <a:ext cx="2915866" cy="1486362"/>
            <a:chOff x="4765833" y="5002334"/>
            <a:chExt cx="2975110" cy="1515951"/>
          </a:xfrm>
        </p:grpSpPr>
        <p:sp>
          <p:nvSpPr>
            <p:cNvPr id="24" name="Textfeld 23"/>
            <p:cNvSpPr txBox="1"/>
            <p:nvPr/>
          </p:nvSpPr>
          <p:spPr>
            <a:xfrm>
              <a:off x="4765833" y="5002334"/>
              <a:ext cx="2975110" cy="1261892"/>
            </a:xfrm>
            <a:prstGeom prst="rect">
              <a:avLst/>
            </a:prstGeom>
            <a:noFill/>
          </p:spPr>
          <p:txBody>
            <a:bodyPr wrap="square" lIns="182880" tIns="146304" rIns="182880" bIns="146304" rtlCol="0">
              <a:spAutoFit/>
            </a:bodyPr>
            <a:lstStyle/>
            <a:p>
              <a:pPr algn="ctr" defTabSz="914009" fontAlgn="base">
                <a:lnSpc>
                  <a:spcPct val="90000"/>
                </a:lnSpc>
                <a:spcBef>
                  <a:spcPct val="0"/>
                </a:spcBef>
                <a:spcAft>
                  <a:spcPct val="0"/>
                </a:spcAft>
              </a:pPr>
              <a:r>
                <a:rPr lang="de-DE" sz="1600" dirty="0" smtClean="0">
                  <a:gradFill>
                    <a:gsLst>
                      <a:gs pos="0">
                        <a:srgbClr val="FFFFFF"/>
                      </a:gs>
                      <a:gs pos="100000">
                        <a:srgbClr val="FFFFFF"/>
                      </a:gs>
                    </a:gsLst>
                    <a:lin ang="5400000" scaled="0"/>
                  </a:gradFill>
                  <a:ea typeface="Segoe UI" pitchFamily="34" charset="0"/>
                  <a:cs typeface="Segoe UI" pitchFamily="34" charset="0"/>
                </a:rPr>
                <a:t>Ressourcen</a:t>
              </a:r>
              <a:endParaRPr lang="de-DE" sz="1600"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r>
                <a:rPr lang="de-DE" sz="1600" dirty="0" smtClean="0">
                  <a:gradFill>
                    <a:gsLst>
                      <a:gs pos="0">
                        <a:srgbClr val="FFFFFF"/>
                      </a:gs>
                      <a:gs pos="100000">
                        <a:srgbClr val="FFFFFF"/>
                      </a:gs>
                    </a:gsLst>
                    <a:lin ang="5400000" scaled="0"/>
                  </a:gradFill>
                  <a:ea typeface="Segoe UI" pitchFamily="34" charset="0"/>
                  <a:cs typeface="Segoe UI" pitchFamily="34" charset="0"/>
                </a:rPr>
                <a:t>Module(Provider)</a:t>
              </a:r>
            </a:p>
            <a:p>
              <a:pPr algn="ctr" defTabSz="914009" fontAlgn="base">
                <a:lnSpc>
                  <a:spcPct val="90000"/>
                </a:lnSpc>
                <a:spcBef>
                  <a:spcPct val="0"/>
                </a:spcBef>
                <a:spcAft>
                  <a:spcPct val="0"/>
                </a:spcAft>
              </a:pPr>
              <a:endParaRPr lang="de-DE"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endParaRPr lang="de-D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Flussdiagramm: Mehrere Dokumente 24"/>
            <p:cNvSpPr/>
            <p:nvPr/>
          </p:nvSpPr>
          <p:spPr bwMode="auto">
            <a:xfrm>
              <a:off x="5537384" y="5562703"/>
              <a:ext cx="1242002" cy="955582"/>
            </a:xfrm>
            <a:prstGeom prst="flowChartMultidocumen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Mmcklmcmkl</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Xcxycxyc</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Xcxcxc</a:t>
              </a:r>
              <a:r>
                <a:rPr lang="de-DE" sz="700" dirty="0">
                  <a:solidFill>
                    <a:schemeClr val="bg1"/>
                  </a:solidFill>
                  <a:latin typeface="Lucida Console" panose="020B0609040504020204" pitchFamily="49" charset="0"/>
                  <a:ea typeface="Segoe UI" pitchFamily="34" charset="0"/>
                  <a:cs typeface="Segoe UI" pitchFamily="34" charset="0"/>
                </a:rPr>
                <a:t> cx</a:t>
              </a: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a:t>
              </a:r>
              <a:r>
                <a:rPr lang="de-DE" sz="700" dirty="0">
                  <a:solidFill>
                    <a:schemeClr val="bg1"/>
                  </a:solidFill>
                  <a:latin typeface="Lucida Console" panose="020B0609040504020204" pitchFamily="49" charset="0"/>
                  <a:ea typeface="Segoe UI" pitchFamily="34" charset="0"/>
                  <a:cs typeface="Segoe UI" pitchFamily="34" charset="0"/>
                </a:rPr>
                <a:t>  </a:t>
              </a:r>
              <a:r>
                <a:rPr lang="de-DE" sz="700" dirty="0" err="1">
                  <a:solidFill>
                    <a:schemeClr val="bg1"/>
                  </a:solidFill>
                  <a:latin typeface="Lucida Console" panose="020B0609040504020204" pitchFamily="49" charset="0"/>
                  <a:ea typeface="Segoe UI" pitchFamily="34" charset="0"/>
                  <a:cs typeface="Segoe UI" pitchFamily="34" charset="0"/>
                </a:rPr>
                <a:t>xxc</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xcxcxcxcxcxc</a:t>
              </a:r>
              <a:endParaRPr lang="de-DE" sz="700" dirty="0">
                <a:solidFill>
                  <a:schemeClr val="bg1"/>
                </a:solidFill>
                <a:latin typeface="Lucida Console" panose="020B0609040504020204" pitchFamily="49" charset="0"/>
                <a:ea typeface="Segoe UI" pitchFamily="34" charset="0"/>
                <a:cs typeface="Segoe UI" pitchFamily="34" charset="0"/>
              </a:endParaRPr>
            </a:p>
          </p:txBody>
        </p:sp>
      </p:grpSp>
      <p:sp>
        <p:nvSpPr>
          <p:cNvPr id="26" name="Rectangle 27"/>
          <p:cNvSpPr/>
          <p:nvPr/>
        </p:nvSpPr>
        <p:spPr>
          <a:xfrm>
            <a:off x="9229609" y="4713582"/>
            <a:ext cx="2374078" cy="11676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89629" tIns="44815" rIns="89629" bIns="44815" rtlCol="0" anchor="ctr"/>
          <a:lstStyle/>
          <a:p>
            <a:pPr algn="ctr"/>
            <a:r>
              <a:rPr lang="en-US" dirty="0">
                <a:solidFill>
                  <a:schemeClr val="bg1"/>
                </a:solidFill>
              </a:rPr>
              <a:t>Local Configuration Manager</a:t>
            </a:r>
          </a:p>
        </p:txBody>
      </p:sp>
      <p:cxnSp>
        <p:nvCxnSpPr>
          <p:cNvPr id="28" name="Gerade Verbindung mit Pfeil 27"/>
          <p:cNvCxnSpPr>
            <a:endCxn id="26" idx="1"/>
          </p:cNvCxnSpPr>
          <p:nvPr/>
        </p:nvCxnSpPr>
        <p:spPr>
          <a:xfrm>
            <a:off x="7615265" y="5297406"/>
            <a:ext cx="1614344" cy="0"/>
          </a:xfrm>
          <a:prstGeom prst="straightConnector1">
            <a:avLst/>
          </a:prstGeom>
          <a:ln w="635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2" idx="3"/>
            <a:endCxn id="17" idx="1"/>
          </p:cNvCxnSpPr>
          <p:nvPr/>
        </p:nvCxnSpPr>
        <p:spPr>
          <a:xfrm>
            <a:off x="3469389" y="4388270"/>
            <a:ext cx="1934454" cy="10242"/>
          </a:xfrm>
          <a:prstGeom prst="straightConnector1">
            <a:avLst/>
          </a:prstGeom>
          <a:ln w="635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1027" name="Picture 3" descr="C:\Users\Peter\AppData\Local\Microsoft\Windows\Temporary Internet Files\Content.IE5\TXZZ2X4K\MC900239745[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861" y="4246224"/>
            <a:ext cx="1066120" cy="784890"/>
          </a:xfrm>
          <a:prstGeom prst="rect">
            <a:avLst/>
          </a:prstGeom>
          <a:noFill/>
          <a:extLst>
            <a:ext uri="{909E8E84-426E-40DD-AFC4-6F175D3DCCD1}">
              <a14:hiddenFill xmlns:a14="http://schemas.microsoft.com/office/drawing/2010/main">
                <a:solidFill>
                  <a:srgbClr val="FFFFFF"/>
                </a:solidFill>
              </a14:hiddenFill>
            </a:ext>
          </a:extLst>
        </p:spPr>
      </p:pic>
      <p:sp>
        <p:nvSpPr>
          <p:cNvPr id="47" name="Rechteck 46"/>
          <p:cNvSpPr/>
          <p:nvPr/>
        </p:nvSpPr>
        <p:spPr>
          <a:xfrm>
            <a:off x="7794788" y="1737413"/>
            <a:ext cx="4139465" cy="644503"/>
          </a:xfrm>
          <a:prstGeom prst="rect">
            <a:avLst/>
          </a:prstGeom>
        </p:spPr>
        <p:txBody>
          <a:bodyPr wrap="none" lIns="89629" tIns="44815" rIns="89629" bIns="44815">
            <a:spAutoFit/>
          </a:bodyPr>
          <a:lstStyle/>
          <a:p>
            <a:pPr algn="ctr"/>
            <a:r>
              <a:rPr lang="de-DE" dirty="0" smtClean="0"/>
              <a:t>Deklarative Konfiguration wird</a:t>
            </a:r>
            <a:br>
              <a:rPr lang="de-DE" dirty="0" smtClean="0"/>
            </a:br>
            <a:r>
              <a:rPr lang="de-DE" dirty="0" smtClean="0"/>
              <a:t>durch Imperative </a:t>
            </a:r>
            <a:r>
              <a:rPr lang="de-DE" dirty="0" err="1" smtClean="0"/>
              <a:t>Resourcen</a:t>
            </a:r>
            <a:r>
              <a:rPr lang="de-DE" dirty="0" smtClean="0"/>
              <a:t> umgesetzt</a:t>
            </a:r>
            <a:endParaRPr lang="de-DE" dirty="0"/>
          </a:p>
        </p:txBody>
      </p:sp>
      <p:sp>
        <p:nvSpPr>
          <p:cNvPr id="7" name="Textfeld 6"/>
          <p:cNvSpPr txBox="1"/>
          <p:nvPr/>
        </p:nvSpPr>
        <p:spPr>
          <a:xfrm>
            <a:off x="7751476" y="4723309"/>
            <a:ext cx="1014442"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Push</a:t>
            </a:r>
          </a:p>
        </p:txBody>
      </p:sp>
      <p:sp>
        <p:nvSpPr>
          <p:cNvPr id="2" name="Rechteck 1"/>
          <p:cNvSpPr/>
          <p:nvPr/>
        </p:nvSpPr>
        <p:spPr bwMode="auto">
          <a:xfrm>
            <a:off x="581945" y="3280282"/>
            <a:ext cx="2887444" cy="221597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nSpc>
                <a:spcPct val="90000"/>
              </a:lnSpc>
              <a:spcAft>
                <a:spcPts val="588"/>
              </a:spcAft>
            </a:pPr>
            <a:r>
              <a:rPr lang="de-DE" sz="2000" dirty="0" err="1">
                <a:solidFill>
                  <a:srgbClr val="FFC000"/>
                </a:solidFill>
                <a:latin typeface="Lucida Console" panose="020B0609040504020204" pitchFamily="49" charset="0"/>
              </a:rPr>
              <a:t>Configuration</a:t>
            </a:r>
            <a:r>
              <a:rPr lang="de-DE" sz="2000" dirty="0">
                <a:gradFill>
                  <a:gsLst>
                    <a:gs pos="2917">
                      <a:schemeClr val="tx1"/>
                    </a:gs>
                    <a:gs pos="30000">
                      <a:schemeClr val="tx1"/>
                    </a:gs>
                  </a:gsLst>
                  <a:lin ang="5400000" scaled="0"/>
                </a:gradFill>
                <a:latin typeface="Lucida Console" panose="020B0609040504020204" pitchFamily="49" charset="0"/>
              </a:rPr>
              <a:t>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  </a:t>
            </a:r>
            <a:r>
              <a:rPr lang="de-DE" sz="2000" dirty="0" err="1">
                <a:gradFill>
                  <a:gsLst>
                    <a:gs pos="2917">
                      <a:schemeClr val="tx1"/>
                    </a:gs>
                    <a:gs pos="30000">
                      <a:schemeClr val="tx1"/>
                    </a:gs>
                  </a:gsLst>
                  <a:lin ang="5400000" scaled="0"/>
                </a:gradFill>
                <a:latin typeface="Lucida Console" panose="020B0609040504020204" pitchFamily="49" charset="0"/>
              </a:rPr>
              <a:t>Node</a:t>
            </a:r>
            <a:r>
              <a:rPr lang="de-DE" sz="2000" dirty="0">
                <a:gradFill>
                  <a:gsLst>
                    <a:gs pos="2917">
                      <a:schemeClr val="tx1"/>
                    </a:gs>
                    <a:gs pos="30000">
                      <a:schemeClr val="tx1"/>
                    </a:gs>
                  </a:gsLst>
                  <a:lin ang="5400000" scaled="0"/>
                </a:gradFill>
                <a:latin typeface="Lucida Console" panose="020B0609040504020204" pitchFamily="49" charset="0"/>
              </a:rPr>
              <a:t> Server1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    </a:t>
            </a:r>
            <a:r>
              <a:rPr lang="de-DE" sz="2000" dirty="0" err="1">
                <a:gradFill>
                  <a:gsLst>
                    <a:gs pos="2917">
                      <a:schemeClr val="tx1"/>
                    </a:gs>
                    <a:gs pos="30000">
                      <a:schemeClr val="tx1"/>
                    </a:gs>
                  </a:gsLst>
                  <a:lin ang="5400000" scaled="0"/>
                </a:gradFill>
                <a:latin typeface="Lucida Console" panose="020B0609040504020204" pitchFamily="49" charset="0"/>
              </a:rPr>
              <a:t>Rescource</a:t>
            </a:r>
            <a:r>
              <a:rPr lang="de-DE" sz="2000" dirty="0">
                <a:gradFill>
                  <a:gsLst>
                    <a:gs pos="2917">
                      <a:schemeClr val="tx1"/>
                    </a:gs>
                    <a:gs pos="30000">
                      <a:schemeClr val="tx1"/>
                    </a:gs>
                  </a:gsLst>
                  <a:lin ang="5400000" scaled="0"/>
                </a:gradFill>
                <a:latin typeface="Lucida Console" panose="020B0609040504020204" pitchFamily="49" charset="0"/>
              </a:rPr>
              <a:t>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a:t>
            </a:r>
          </a:p>
        </p:txBody>
      </p:sp>
      <p:sp>
        <p:nvSpPr>
          <p:cNvPr id="37" name="Rectangle 23"/>
          <p:cNvSpPr/>
          <p:nvPr/>
        </p:nvSpPr>
        <p:spPr>
          <a:xfrm>
            <a:off x="9268229" y="6091418"/>
            <a:ext cx="2300542" cy="468465"/>
          </a:xfrm>
          <a:prstGeom prst="rect">
            <a:avLst/>
          </a:prstGeom>
          <a:solidFill>
            <a:schemeClr val="bg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lIns="89629" tIns="44815" rIns="89629" bIns="44815" rtlCol="0" anchor="ctr"/>
          <a:lstStyle/>
          <a:p>
            <a:pPr algn="ctr"/>
            <a:r>
              <a:rPr lang="en-US" sz="1200" b="1" dirty="0" err="1" smtClean="0">
                <a:solidFill>
                  <a:schemeClr val="tx1"/>
                </a:solidFill>
              </a:rPr>
              <a:t>Pfad</a:t>
            </a:r>
            <a:r>
              <a:rPr lang="en-US" sz="1200" b="1" dirty="0" smtClean="0">
                <a:solidFill>
                  <a:schemeClr val="tx1"/>
                </a:solidFill>
              </a:rPr>
              <a:t>: $</a:t>
            </a:r>
            <a:r>
              <a:rPr lang="en-US" sz="1200" b="1" dirty="0" err="1" smtClean="0">
                <a:solidFill>
                  <a:schemeClr val="tx1"/>
                </a:solidFill>
              </a:rPr>
              <a:t>env:Systemroot</a:t>
            </a:r>
            <a:r>
              <a:rPr lang="en-US" sz="1200" b="1" dirty="0" smtClean="0">
                <a:solidFill>
                  <a:schemeClr val="tx1"/>
                </a:solidFill>
              </a:rPr>
              <a:t> \System32\Configuration</a:t>
            </a:r>
            <a:endParaRPr lang="en-US" sz="1200" b="1" dirty="0">
              <a:solidFill>
                <a:schemeClr val="tx1"/>
              </a:solidFill>
            </a:endParaRPr>
          </a:p>
        </p:txBody>
      </p:sp>
      <p:cxnSp>
        <p:nvCxnSpPr>
          <p:cNvPr id="34" name="Gewinkelte Verbindung 33"/>
          <p:cNvCxnSpPr>
            <a:stCxn id="14" idx="3"/>
            <a:endCxn id="20" idx="1"/>
          </p:cNvCxnSpPr>
          <p:nvPr/>
        </p:nvCxnSpPr>
        <p:spPr>
          <a:xfrm>
            <a:off x="3454161" y="2737052"/>
            <a:ext cx="5198721" cy="1509172"/>
          </a:xfrm>
          <a:prstGeom prst="bentConnector3">
            <a:avLst>
              <a:gd name="adj1" fmla="val 88744"/>
            </a:avLst>
          </a:prstGeom>
          <a:ln w="635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4294739" y="4624709"/>
            <a:ext cx="3743619" cy="975957"/>
          </a:xfrm>
          <a:prstGeom prst="rect">
            <a:avLst/>
          </a:prstGeom>
          <a:noFill/>
        </p:spPr>
        <p:txBody>
          <a:bodyPr wrap="square" lIns="179259" tIns="143407" rIns="179259" bIns="143407" rtlCol="0">
            <a:spAutoFit/>
          </a:bodyPr>
          <a:lstStyle/>
          <a:p>
            <a:pPr>
              <a:lnSpc>
                <a:spcPct val="90000"/>
              </a:lnSpc>
              <a:spcAft>
                <a:spcPts val="588"/>
              </a:spcAft>
            </a:pPr>
            <a:r>
              <a:rPr lang="de-DE" sz="2000" dirty="0">
                <a:gradFill>
                  <a:gsLst>
                    <a:gs pos="2917">
                      <a:schemeClr val="tx1"/>
                    </a:gs>
                    <a:gs pos="30000">
                      <a:schemeClr val="tx1"/>
                    </a:gs>
                  </a:gsLst>
                  <a:lin ang="5400000" scaled="0"/>
                </a:gradFill>
              </a:rPr>
              <a:t>Cmdlet:</a:t>
            </a:r>
          </a:p>
          <a:p>
            <a:pPr>
              <a:lnSpc>
                <a:spcPct val="90000"/>
              </a:lnSpc>
              <a:spcAft>
                <a:spcPts val="588"/>
              </a:spcAft>
            </a:pPr>
            <a:r>
              <a:rPr lang="de-DE" sz="2400" dirty="0">
                <a:gradFill>
                  <a:gsLst>
                    <a:gs pos="2917">
                      <a:schemeClr val="tx1"/>
                    </a:gs>
                    <a:gs pos="30000">
                      <a:schemeClr val="tx1"/>
                    </a:gs>
                  </a:gsLst>
                  <a:lin ang="5400000" scaled="0"/>
                </a:gradFill>
              </a:rPr>
              <a:t>Start-</a:t>
            </a:r>
            <a:r>
              <a:rPr lang="de-DE" sz="2400" dirty="0" err="1">
                <a:gradFill>
                  <a:gsLst>
                    <a:gs pos="2917">
                      <a:schemeClr val="tx1"/>
                    </a:gs>
                    <a:gs pos="30000">
                      <a:schemeClr val="tx1"/>
                    </a:gs>
                  </a:gsLst>
                  <a:lin ang="5400000" scaled="0"/>
                </a:gradFill>
              </a:rPr>
              <a:t>DscConfiguration</a:t>
            </a:r>
            <a:endParaRPr lang="de-DE" sz="2400" dirty="0">
              <a:gradFill>
                <a:gsLst>
                  <a:gs pos="2917">
                    <a:schemeClr val="tx1"/>
                  </a:gs>
                  <a:gs pos="30000">
                    <a:schemeClr val="tx1"/>
                  </a:gs>
                </a:gsLst>
                <a:lin ang="5400000" scaled="0"/>
              </a:gradFill>
            </a:endParaRPr>
          </a:p>
        </p:txBody>
      </p:sp>
      <p:sp>
        <p:nvSpPr>
          <p:cNvPr id="4" name="Textfeld 3"/>
          <p:cNvSpPr txBox="1"/>
          <p:nvPr/>
        </p:nvSpPr>
        <p:spPr>
          <a:xfrm>
            <a:off x="3303325" y="2223919"/>
            <a:ext cx="1404609" cy="622014"/>
          </a:xfrm>
          <a:prstGeom prst="rect">
            <a:avLst/>
          </a:prstGeom>
          <a:noFill/>
        </p:spPr>
        <p:txBody>
          <a:bodyPr wrap="square" lIns="179259" tIns="143407" rIns="179259" bIns="143407" rtlCol="0">
            <a:spAutoFit/>
          </a:bodyPr>
          <a:lstStyle/>
          <a:p>
            <a:pPr>
              <a:lnSpc>
                <a:spcPct val="90000"/>
              </a:lnSpc>
              <a:spcAft>
                <a:spcPts val="588"/>
              </a:spcAft>
            </a:pPr>
            <a:r>
              <a:rPr lang="en-US" sz="2400" dirty="0">
                <a:gradFill>
                  <a:gsLst>
                    <a:gs pos="2917">
                      <a:schemeClr val="tx1"/>
                    </a:gs>
                    <a:gs pos="30000">
                      <a:schemeClr val="tx1"/>
                    </a:gs>
                  </a:gsLst>
                  <a:lin ang="5400000" scaled="0"/>
                </a:gradFill>
              </a:rPr>
              <a:t>deploy</a:t>
            </a:r>
          </a:p>
        </p:txBody>
      </p:sp>
    </p:spTree>
    <p:extLst>
      <p:ext uri="{BB962C8B-B14F-4D97-AF65-F5344CB8AC3E}">
        <p14:creationId xmlns:p14="http://schemas.microsoft.com/office/powerpoint/2010/main" val="2271153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9" grpId="0"/>
      <p:bldP spid="10" grpId="0"/>
      <p:bldP spid="13" grpId="0" animBg="1"/>
      <p:bldP spid="14" grpId="0" animBg="1"/>
      <p:bldP spid="18" grpId="0"/>
      <p:bldP spid="19" grpId="0"/>
      <p:bldP spid="26" grpId="0" animBg="1"/>
      <p:bldP spid="47" grpId="0"/>
      <p:bldP spid="7" grpId="0"/>
      <p:bldP spid="2" grpId="0" animBg="1"/>
      <p:bldP spid="37" grpId="0" animBg="1"/>
      <p:bldP spid="38"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ylinder 15"/>
          <p:cNvSpPr/>
          <p:nvPr/>
        </p:nvSpPr>
        <p:spPr bwMode="auto">
          <a:xfrm>
            <a:off x="4409691" y="2397055"/>
            <a:ext cx="3205574" cy="4228105"/>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3 </a:t>
            </a:r>
            <a:r>
              <a:rPr lang="en-US" dirty="0" err="1" smtClean="0"/>
              <a:t>Phasen</a:t>
            </a:r>
            <a:r>
              <a:rPr lang="en-US" dirty="0" smtClean="0"/>
              <a:t> PowerShell DSC Pull Modus</a:t>
            </a:r>
            <a:endParaRPr lang="en-US" dirty="0"/>
          </a:p>
        </p:txBody>
      </p:sp>
      <p:sp>
        <p:nvSpPr>
          <p:cNvPr id="8" name="Textfeld 7"/>
          <p:cNvSpPr txBox="1"/>
          <p:nvPr/>
        </p:nvSpPr>
        <p:spPr>
          <a:xfrm>
            <a:off x="395721" y="1245858"/>
            <a:ext cx="3043844"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Entwicklungs-Phase</a:t>
            </a:r>
          </a:p>
        </p:txBody>
      </p:sp>
      <p:sp>
        <p:nvSpPr>
          <p:cNvPr id="9" name="Textfeld 8"/>
          <p:cNvSpPr txBox="1"/>
          <p:nvPr/>
        </p:nvSpPr>
        <p:spPr>
          <a:xfrm>
            <a:off x="4409691" y="1245858"/>
            <a:ext cx="3263391"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Bereitstellungs-Phase</a:t>
            </a:r>
          </a:p>
        </p:txBody>
      </p:sp>
      <p:sp>
        <p:nvSpPr>
          <p:cNvPr id="10" name="Textfeld 9"/>
          <p:cNvSpPr txBox="1"/>
          <p:nvPr/>
        </p:nvSpPr>
        <p:spPr>
          <a:xfrm>
            <a:off x="8683592" y="1245858"/>
            <a:ext cx="2801790"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Mach es so-Phase</a:t>
            </a:r>
          </a:p>
        </p:txBody>
      </p:sp>
      <p:sp>
        <p:nvSpPr>
          <p:cNvPr id="13" name="Rectangle 12"/>
          <p:cNvSpPr/>
          <p:nvPr/>
        </p:nvSpPr>
        <p:spPr>
          <a:xfrm>
            <a:off x="566718" y="5671307"/>
            <a:ext cx="2897593" cy="953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89629" tIns="44815" rIns="89629" bIns="44815" rtlCol="0" anchor="ctr"/>
          <a:lstStyle/>
          <a:p>
            <a:r>
              <a:rPr lang="en-US" dirty="0" err="1" smtClean="0">
                <a:solidFill>
                  <a:schemeClr val="bg1"/>
                </a:solidFill>
              </a:rPr>
              <a:t>Drittanbieter</a:t>
            </a:r>
            <a:endParaRPr lang="en-US" dirty="0" smtClean="0">
              <a:solidFill>
                <a:schemeClr val="bg1"/>
              </a:solidFill>
            </a:endParaRPr>
          </a:p>
          <a:p>
            <a:r>
              <a:rPr lang="en-US" dirty="0" smtClean="0">
                <a:solidFill>
                  <a:schemeClr val="bg1"/>
                </a:solidFill>
              </a:rPr>
              <a:t>(Puppet , Chef …)</a:t>
            </a:r>
            <a:endParaRPr lang="en-US" dirty="0">
              <a:solidFill>
                <a:schemeClr val="bg1"/>
              </a:solidFill>
            </a:endParaRPr>
          </a:p>
        </p:txBody>
      </p:sp>
      <p:sp>
        <p:nvSpPr>
          <p:cNvPr id="14" name="Rechteck 13"/>
          <p:cNvSpPr/>
          <p:nvPr/>
        </p:nvSpPr>
        <p:spPr bwMode="auto">
          <a:xfrm>
            <a:off x="566717" y="2371128"/>
            <a:ext cx="2887444" cy="7318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r>
              <a:rPr lang="de-DE" dirty="0" smtClean="0">
                <a:gradFill>
                  <a:gsLst>
                    <a:gs pos="0">
                      <a:srgbClr val="FFFFFF"/>
                    </a:gs>
                    <a:gs pos="100000">
                      <a:srgbClr val="FFFFFF"/>
                    </a:gs>
                  </a:gsLst>
                  <a:lin ang="5400000" scaled="0"/>
                </a:gradFill>
                <a:ea typeface="Segoe UI" pitchFamily="34" charset="0"/>
                <a:cs typeface="Segoe UI" pitchFamily="34" charset="0"/>
              </a:rPr>
              <a:t>Ressourcen Modul</a:t>
            </a:r>
          </a:p>
          <a:p>
            <a:pPr algn="ctr" defTabSz="914009" fontAlgn="base">
              <a:lnSpc>
                <a:spcPct val="90000"/>
              </a:lnSpc>
              <a:spcBef>
                <a:spcPct val="0"/>
              </a:spcBef>
              <a:spcAft>
                <a:spcPct val="0"/>
              </a:spcAft>
            </a:pPr>
            <a:r>
              <a:rPr lang="de-DE" dirty="0" smtClean="0">
                <a:gradFill>
                  <a:gsLst>
                    <a:gs pos="0">
                      <a:srgbClr val="FFFFFF"/>
                    </a:gs>
                    <a:gs pos="100000">
                      <a:srgbClr val="FFFFFF"/>
                    </a:gs>
                  </a:gsLst>
                  <a:lin ang="5400000" scaled="0"/>
                </a:gradFill>
                <a:ea typeface="Segoe UI" pitchFamily="34" charset="0"/>
                <a:cs typeface="Segoe UI" pitchFamily="34" charset="0"/>
              </a:rPr>
              <a:t>(Provider)</a:t>
            </a:r>
          </a:p>
        </p:txBody>
      </p:sp>
      <p:grpSp>
        <p:nvGrpSpPr>
          <p:cNvPr id="43" name="Gruppieren 42"/>
          <p:cNvGrpSpPr/>
          <p:nvPr/>
        </p:nvGrpSpPr>
        <p:grpSpPr>
          <a:xfrm>
            <a:off x="4498244" y="4737906"/>
            <a:ext cx="3468376" cy="1688306"/>
            <a:chOff x="4759338" y="3099450"/>
            <a:chExt cx="3538846" cy="1721916"/>
          </a:xfrm>
        </p:grpSpPr>
        <p:sp>
          <p:nvSpPr>
            <p:cNvPr id="15" name="Textfeld 14"/>
            <p:cNvSpPr txBox="1"/>
            <p:nvPr/>
          </p:nvSpPr>
          <p:spPr>
            <a:xfrm>
              <a:off x="4759338" y="3099450"/>
              <a:ext cx="3538846" cy="1142610"/>
            </a:xfrm>
            <a:prstGeom prst="rect">
              <a:avLst/>
            </a:prstGeom>
            <a:noFill/>
          </p:spPr>
          <p:txBody>
            <a:bodyPr wrap="square" lIns="182880" tIns="146304" rIns="182880" bIns="146304" rtlCol="0">
              <a:spAutoFit/>
            </a:bodyPr>
            <a:lstStyle/>
            <a:p>
              <a:pPr>
                <a:lnSpc>
                  <a:spcPct val="90000"/>
                </a:lnSpc>
                <a:spcAft>
                  <a:spcPts val="588"/>
                </a:spcAft>
              </a:pPr>
              <a:r>
                <a:rPr lang="de-DE" dirty="0" smtClean="0">
                  <a:gradFill>
                    <a:gsLst>
                      <a:gs pos="2917">
                        <a:schemeClr val="tx1"/>
                      </a:gs>
                      <a:gs pos="30000">
                        <a:schemeClr val="tx1"/>
                      </a:gs>
                    </a:gsLst>
                    <a:lin ang="5400000" scaled="0"/>
                  </a:gradFill>
                </a:rPr>
                <a:t>Eine Dateien pro </a:t>
              </a:r>
              <a:r>
                <a:rPr lang="de-DE" dirty="0" err="1" smtClean="0">
                  <a:gradFill>
                    <a:gsLst>
                      <a:gs pos="2917">
                        <a:schemeClr val="tx1"/>
                      </a:gs>
                      <a:gs pos="30000">
                        <a:schemeClr val="tx1"/>
                      </a:gs>
                    </a:gsLst>
                    <a:lin ang="5400000" scaled="0"/>
                  </a:gradFill>
                </a:rPr>
                <a:t>Node</a:t>
              </a:r>
              <a:r>
                <a:rPr lang="de-DE" dirty="0" smtClean="0">
                  <a:gradFill>
                    <a:gsLst>
                      <a:gs pos="2917">
                        <a:schemeClr val="tx1"/>
                      </a:gs>
                      <a:gs pos="30000">
                        <a:schemeClr val="tx1"/>
                      </a:gs>
                    </a:gsLst>
                    <a:lin ang="5400000" scaled="0"/>
                  </a:gradFill>
                </a:rPr>
                <a:t> im</a:t>
              </a:r>
            </a:p>
            <a:p>
              <a:pPr>
                <a:lnSpc>
                  <a:spcPct val="90000"/>
                </a:lnSpc>
                <a:spcAft>
                  <a:spcPts val="588"/>
                </a:spcAft>
              </a:pPr>
              <a:r>
                <a:rPr lang="de-DE" dirty="0" err="1" smtClean="0"/>
                <a:t>Managed</a:t>
              </a:r>
              <a:r>
                <a:rPr lang="de-DE" dirty="0" smtClean="0"/>
                <a:t> </a:t>
              </a:r>
              <a:r>
                <a:rPr lang="de-DE" dirty="0" err="1"/>
                <a:t>Object</a:t>
              </a:r>
              <a:r>
                <a:rPr lang="de-DE" dirty="0"/>
                <a:t> Format (MOF)</a:t>
              </a:r>
              <a:endParaRPr lang="de-DE" dirty="0" smtClean="0">
                <a:gradFill>
                  <a:gsLst>
                    <a:gs pos="2917">
                      <a:schemeClr val="tx1"/>
                    </a:gs>
                    <a:gs pos="30000">
                      <a:schemeClr val="tx1"/>
                    </a:gs>
                  </a:gsLst>
                  <a:lin ang="5400000" scaled="0"/>
                </a:gradFill>
              </a:endParaRPr>
            </a:p>
          </p:txBody>
        </p:sp>
        <p:sp>
          <p:nvSpPr>
            <p:cNvPr id="17" name="Flussdiagramm: Mehrere Dokumente 16"/>
            <p:cNvSpPr/>
            <p:nvPr/>
          </p:nvSpPr>
          <p:spPr bwMode="auto">
            <a:xfrm>
              <a:off x="5632387" y="3865784"/>
              <a:ext cx="1242002" cy="955582"/>
            </a:xfrm>
            <a:prstGeom prst="flowChartMultidocumen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r>
                <a:rPr lang="de-DE" sz="700" dirty="0">
                  <a:solidFill>
                    <a:schemeClr val="bg1"/>
                  </a:solidFill>
                  <a:latin typeface="Lucida Console" panose="020B0609040504020204" pitchFamily="49" charset="0"/>
                  <a:ea typeface="Segoe UI" pitchFamily="34" charset="0"/>
                  <a:cs typeface="Segoe UI" pitchFamily="34" charset="0"/>
                </a:rPr>
                <a:t>/*@</a:t>
              </a:r>
              <a:r>
                <a:rPr lang="de-DE" sz="700" dirty="0" err="1">
                  <a:solidFill>
                    <a:schemeClr val="bg1"/>
                  </a:solidFill>
                  <a:latin typeface="Lucida Console" panose="020B0609040504020204" pitchFamily="49" charset="0"/>
                  <a:ea typeface="Segoe UI" pitchFamily="34" charset="0"/>
                  <a:cs typeface="Segoe UI" pitchFamily="34" charset="0"/>
                </a:rPr>
                <a:t>TargetNode</a:t>
              </a:r>
              <a:r>
                <a:rPr lang="de-DE" sz="700" dirty="0">
                  <a:solidFill>
                    <a:schemeClr val="bg1"/>
                  </a:solidFill>
                  <a:latin typeface="Lucida Console" panose="020B0609040504020204" pitchFamily="49" charset="0"/>
                  <a:ea typeface="Segoe UI" pitchFamily="34" charset="0"/>
                  <a:cs typeface="Segoe UI" pitchFamily="34" charset="0"/>
                </a:rPr>
                <a:t>='8c7bfb10-8540-4a89-904c-5e6759de6d</a:t>
              </a:r>
            </a:p>
          </p:txBody>
        </p:sp>
      </p:grpSp>
      <p:sp>
        <p:nvSpPr>
          <p:cNvPr id="18" name="Textfeld 17"/>
          <p:cNvSpPr txBox="1"/>
          <p:nvPr/>
        </p:nvSpPr>
        <p:spPr>
          <a:xfrm>
            <a:off x="4479629" y="1583512"/>
            <a:ext cx="3065709" cy="920557"/>
          </a:xfrm>
          <a:prstGeom prst="rect">
            <a:avLst/>
          </a:prstGeom>
          <a:noFill/>
        </p:spPr>
        <p:txBody>
          <a:bodyPr wrap="none" lIns="179259" tIns="143407" rIns="179259" bIns="143407" rtlCol="0">
            <a:spAutoFit/>
          </a:bodyPr>
          <a:lstStyle/>
          <a:p>
            <a:pPr algn="ctr">
              <a:lnSpc>
                <a:spcPct val="90000"/>
              </a:lnSpc>
              <a:spcAft>
                <a:spcPts val="588"/>
              </a:spcAft>
            </a:pPr>
            <a:r>
              <a:rPr lang="de-DE" sz="2000" dirty="0">
                <a:gradFill>
                  <a:gsLst>
                    <a:gs pos="2917">
                      <a:schemeClr val="tx1"/>
                    </a:gs>
                    <a:gs pos="30000">
                      <a:schemeClr val="tx1"/>
                    </a:gs>
                  </a:gsLst>
                  <a:lin ang="5400000" scaled="0"/>
                </a:gradFill>
              </a:rPr>
              <a:t>Lokale Festplatte /Share</a:t>
            </a:r>
          </a:p>
          <a:p>
            <a:pPr algn="ctr">
              <a:lnSpc>
                <a:spcPct val="90000"/>
              </a:lnSpc>
              <a:spcAft>
                <a:spcPts val="588"/>
              </a:spcAft>
            </a:pPr>
            <a:r>
              <a:rPr lang="de-DE" sz="2000" dirty="0">
                <a:gradFill>
                  <a:gsLst>
                    <a:gs pos="2917">
                      <a:schemeClr val="tx1"/>
                    </a:gs>
                    <a:gs pos="30000">
                      <a:schemeClr val="tx1"/>
                    </a:gs>
                  </a:gsLst>
                  <a:lin ang="5400000" scaled="0"/>
                </a:gradFill>
              </a:rPr>
              <a:t>Webservice</a:t>
            </a:r>
          </a:p>
        </p:txBody>
      </p:sp>
      <p:sp>
        <p:nvSpPr>
          <p:cNvPr id="19" name="Rechteck 18"/>
          <p:cNvSpPr/>
          <p:nvPr/>
        </p:nvSpPr>
        <p:spPr>
          <a:xfrm>
            <a:off x="457205" y="1692148"/>
            <a:ext cx="3116620" cy="644503"/>
          </a:xfrm>
          <a:prstGeom prst="rect">
            <a:avLst/>
          </a:prstGeom>
        </p:spPr>
        <p:txBody>
          <a:bodyPr wrap="none" lIns="89629" tIns="44815" rIns="89629" bIns="44815">
            <a:spAutoFit/>
          </a:bodyPr>
          <a:lstStyle/>
          <a:p>
            <a:pPr algn="ctr"/>
            <a:r>
              <a:rPr lang="de-DE" dirty="0" smtClean="0"/>
              <a:t>imperativer oder deklarativer</a:t>
            </a:r>
            <a:br>
              <a:rPr lang="de-DE" dirty="0" smtClean="0"/>
            </a:br>
            <a:r>
              <a:rPr lang="de-DE" dirty="0" smtClean="0"/>
              <a:t>Code</a:t>
            </a:r>
            <a:endParaRPr lang="de-DE" dirty="0"/>
          </a:p>
        </p:txBody>
      </p:sp>
      <p:grpSp>
        <p:nvGrpSpPr>
          <p:cNvPr id="41" name="Gruppieren 40"/>
          <p:cNvGrpSpPr/>
          <p:nvPr/>
        </p:nvGrpSpPr>
        <p:grpSpPr>
          <a:xfrm>
            <a:off x="8652883" y="2397057"/>
            <a:ext cx="3068187" cy="4228088"/>
            <a:chOff x="8935565" y="2444776"/>
            <a:chExt cx="3130526" cy="4312258"/>
          </a:xfrm>
          <a:solidFill>
            <a:schemeClr val="bg1">
              <a:lumMod val="50000"/>
              <a:lumOff val="50000"/>
            </a:schemeClr>
          </a:solidFill>
        </p:grpSpPr>
        <p:sp>
          <p:nvSpPr>
            <p:cNvPr id="20" name="Rectangle 6"/>
            <p:cNvSpPr/>
            <p:nvPr/>
          </p:nvSpPr>
          <p:spPr>
            <a:xfrm>
              <a:off x="8935565" y="2444776"/>
              <a:ext cx="2679310" cy="3771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Rectangle 18"/>
            <p:cNvSpPr/>
            <p:nvPr/>
          </p:nvSpPr>
          <p:spPr>
            <a:xfrm>
              <a:off x="9075994" y="2527924"/>
              <a:ext cx="2679310" cy="38179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Rectangle 19"/>
            <p:cNvSpPr/>
            <p:nvPr/>
          </p:nvSpPr>
          <p:spPr>
            <a:xfrm>
              <a:off x="9231388" y="2663601"/>
              <a:ext cx="2679310" cy="3938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Rectangle 20"/>
            <p:cNvSpPr/>
            <p:nvPr/>
          </p:nvSpPr>
          <p:spPr>
            <a:xfrm>
              <a:off x="9386781" y="2818994"/>
              <a:ext cx="2679310" cy="3938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009"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Nodes (Computer)</a:t>
              </a:r>
            </a:p>
          </p:txBody>
        </p:sp>
      </p:grpSp>
      <p:grpSp>
        <p:nvGrpSpPr>
          <p:cNvPr id="44" name="Gruppieren 43"/>
          <p:cNvGrpSpPr/>
          <p:nvPr/>
        </p:nvGrpSpPr>
        <p:grpSpPr>
          <a:xfrm>
            <a:off x="4554550" y="3175493"/>
            <a:ext cx="2915866" cy="1570646"/>
            <a:chOff x="4765833" y="4916372"/>
            <a:chExt cx="2975110" cy="1601913"/>
          </a:xfrm>
        </p:grpSpPr>
        <p:sp>
          <p:nvSpPr>
            <p:cNvPr id="24" name="Textfeld 23"/>
            <p:cNvSpPr txBox="1"/>
            <p:nvPr/>
          </p:nvSpPr>
          <p:spPr>
            <a:xfrm>
              <a:off x="4765833" y="4916372"/>
              <a:ext cx="2975110" cy="1318395"/>
            </a:xfrm>
            <a:prstGeom prst="rect">
              <a:avLst/>
            </a:prstGeom>
            <a:noFill/>
          </p:spPr>
          <p:txBody>
            <a:bodyPr wrap="square" lIns="182880" tIns="146304" rIns="182880" bIns="146304" rtlCol="0">
              <a:spAutoFit/>
            </a:bodyPr>
            <a:lstStyle/>
            <a:p>
              <a:pPr algn="ctr" defTabSz="914009" fontAlgn="base">
                <a:lnSpc>
                  <a:spcPct val="90000"/>
                </a:lnSpc>
                <a:spcBef>
                  <a:spcPct val="0"/>
                </a:spcBef>
                <a:spcAft>
                  <a:spcPct val="0"/>
                </a:spcAft>
              </a:pPr>
              <a:r>
                <a:rPr lang="de-DE" dirty="0" smtClean="0">
                  <a:gradFill>
                    <a:gsLst>
                      <a:gs pos="0">
                        <a:srgbClr val="FFFFFF"/>
                      </a:gs>
                      <a:gs pos="100000">
                        <a:srgbClr val="FFFFFF"/>
                      </a:gs>
                    </a:gsLst>
                    <a:lin ang="5400000" scaled="0"/>
                  </a:gradFill>
                  <a:ea typeface="Segoe UI" pitchFamily="34" charset="0"/>
                  <a:cs typeface="Segoe UI" pitchFamily="34" charset="0"/>
                </a:rPr>
                <a:t>Ressourcen</a:t>
              </a:r>
              <a:endParaRPr lang="de-DE"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r>
                <a:rPr lang="de-DE" dirty="0" smtClean="0">
                  <a:gradFill>
                    <a:gsLst>
                      <a:gs pos="0">
                        <a:srgbClr val="FFFFFF"/>
                      </a:gs>
                      <a:gs pos="100000">
                        <a:srgbClr val="FFFFFF"/>
                      </a:gs>
                    </a:gsLst>
                    <a:lin ang="5400000" scaled="0"/>
                  </a:gradFill>
                  <a:ea typeface="Segoe UI" pitchFamily="34" charset="0"/>
                  <a:cs typeface="Segoe UI" pitchFamily="34" charset="0"/>
                </a:rPr>
                <a:t>Module(Provider)</a:t>
              </a:r>
            </a:p>
            <a:p>
              <a:pPr algn="ctr" defTabSz="914009" fontAlgn="base">
                <a:lnSpc>
                  <a:spcPct val="90000"/>
                </a:lnSpc>
                <a:spcBef>
                  <a:spcPct val="0"/>
                </a:spcBef>
                <a:spcAft>
                  <a:spcPct val="0"/>
                </a:spcAft>
              </a:pPr>
              <a:endParaRPr lang="de-DE" dirty="0">
                <a:gradFill>
                  <a:gsLst>
                    <a:gs pos="0">
                      <a:srgbClr val="FFFFFF"/>
                    </a:gs>
                    <a:gs pos="100000">
                      <a:srgbClr val="FFFFFF"/>
                    </a:gs>
                  </a:gsLst>
                  <a:lin ang="5400000" scaled="0"/>
                </a:gradFill>
                <a:ea typeface="Segoe UI" pitchFamily="34" charset="0"/>
                <a:cs typeface="Segoe UI" pitchFamily="34" charset="0"/>
              </a:endParaRPr>
            </a:p>
            <a:p>
              <a:pPr algn="ctr" defTabSz="914009" fontAlgn="base">
                <a:lnSpc>
                  <a:spcPct val="90000"/>
                </a:lnSpc>
                <a:spcBef>
                  <a:spcPct val="0"/>
                </a:spcBef>
                <a:spcAft>
                  <a:spcPct val="0"/>
                </a:spcAft>
              </a:pPr>
              <a:endParaRPr lang="de-D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Flussdiagramm: Mehrere Dokumente 24"/>
            <p:cNvSpPr/>
            <p:nvPr/>
          </p:nvSpPr>
          <p:spPr bwMode="auto">
            <a:xfrm>
              <a:off x="5537384" y="5562703"/>
              <a:ext cx="1242002" cy="955582"/>
            </a:xfrm>
            <a:prstGeom prst="flowChartMultidocumen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Mmcklmcmkl</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Xcxycxyc</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Xcxcxc</a:t>
              </a:r>
              <a:r>
                <a:rPr lang="de-DE" sz="700" dirty="0">
                  <a:solidFill>
                    <a:schemeClr val="bg1"/>
                  </a:solidFill>
                  <a:latin typeface="Lucida Console" panose="020B0609040504020204" pitchFamily="49" charset="0"/>
                  <a:ea typeface="Segoe UI" pitchFamily="34" charset="0"/>
                  <a:cs typeface="Segoe UI" pitchFamily="34" charset="0"/>
                </a:rPr>
                <a:t> cx</a:t>
              </a: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a:t>
              </a:r>
              <a:r>
                <a:rPr lang="de-DE" sz="700" dirty="0">
                  <a:solidFill>
                    <a:schemeClr val="bg1"/>
                  </a:solidFill>
                  <a:latin typeface="Lucida Console" panose="020B0609040504020204" pitchFamily="49" charset="0"/>
                  <a:ea typeface="Segoe UI" pitchFamily="34" charset="0"/>
                  <a:cs typeface="Segoe UI" pitchFamily="34" charset="0"/>
                </a:rPr>
                <a:t>  </a:t>
              </a:r>
              <a:r>
                <a:rPr lang="de-DE" sz="700" dirty="0" err="1">
                  <a:solidFill>
                    <a:schemeClr val="bg1"/>
                  </a:solidFill>
                  <a:latin typeface="Lucida Console" panose="020B0609040504020204" pitchFamily="49" charset="0"/>
                  <a:ea typeface="Segoe UI" pitchFamily="34" charset="0"/>
                  <a:cs typeface="Segoe UI" pitchFamily="34" charset="0"/>
                </a:rPr>
                <a:t>xxc</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xcxcxcxcxcxc</a:t>
              </a:r>
              <a:endParaRPr lang="de-DE" sz="700" dirty="0">
                <a:solidFill>
                  <a:schemeClr val="bg1"/>
                </a:solidFill>
                <a:latin typeface="Lucida Console" panose="020B0609040504020204" pitchFamily="49" charset="0"/>
                <a:ea typeface="Segoe UI" pitchFamily="34" charset="0"/>
                <a:cs typeface="Segoe UI" pitchFamily="34" charset="0"/>
              </a:endParaRPr>
            </a:p>
          </p:txBody>
        </p:sp>
      </p:grpSp>
      <p:sp>
        <p:nvSpPr>
          <p:cNvPr id="26" name="Rectangle 27"/>
          <p:cNvSpPr/>
          <p:nvPr/>
        </p:nvSpPr>
        <p:spPr>
          <a:xfrm>
            <a:off x="9229609" y="4713582"/>
            <a:ext cx="2374078" cy="11676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89629" tIns="44815" rIns="89629" bIns="44815" rtlCol="0" anchor="ctr"/>
          <a:lstStyle/>
          <a:p>
            <a:pPr algn="ctr"/>
            <a:r>
              <a:rPr lang="en-US" dirty="0">
                <a:solidFill>
                  <a:schemeClr val="bg1"/>
                </a:solidFill>
              </a:rPr>
              <a:t>Local Configuration Manager</a:t>
            </a:r>
          </a:p>
        </p:txBody>
      </p:sp>
      <p:cxnSp>
        <p:nvCxnSpPr>
          <p:cNvPr id="28" name="Gerade Verbindung mit Pfeil 27"/>
          <p:cNvCxnSpPr/>
          <p:nvPr/>
        </p:nvCxnSpPr>
        <p:spPr>
          <a:xfrm>
            <a:off x="7615265" y="5623416"/>
            <a:ext cx="1614344" cy="0"/>
          </a:xfrm>
          <a:prstGeom prst="straightConnector1">
            <a:avLst/>
          </a:prstGeom>
          <a:ln w="635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1027" name="Picture 3" descr="C:\Users\Peter\AppData\Local\Microsoft\Windows\Temporary Internet Files\Content.IE5\TXZZ2X4K\MC900239745[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861" y="4246224"/>
            <a:ext cx="1066120" cy="784890"/>
          </a:xfrm>
          <a:prstGeom prst="rect">
            <a:avLst/>
          </a:prstGeom>
          <a:noFill/>
          <a:extLst>
            <a:ext uri="{909E8E84-426E-40DD-AFC4-6F175D3DCCD1}">
              <a14:hiddenFill xmlns:a14="http://schemas.microsoft.com/office/drawing/2010/main">
                <a:solidFill>
                  <a:srgbClr val="FFFFFF"/>
                </a:solidFill>
              </a14:hiddenFill>
            </a:ext>
          </a:extLst>
        </p:spPr>
      </p:pic>
      <p:sp>
        <p:nvSpPr>
          <p:cNvPr id="47" name="Rechteck 46"/>
          <p:cNvSpPr/>
          <p:nvPr/>
        </p:nvSpPr>
        <p:spPr>
          <a:xfrm>
            <a:off x="7794788" y="1737413"/>
            <a:ext cx="4139465" cy="644503"/>
          </a:xfrm>
          <a:prstGeom prst="rect">
            <a:avLst/>
          </a:prstGeom>
        </p:spPr>
        <p:txBody>
          <a:bodyPr wrap="none" lIns="89629" tIns="44815" rIns="89629" bIns="44815">
            <a:spAutoFit/>
          </a:bodyPr>
          <a:lstStyle/>
          <a:p>
            <a:pPr algn="ctr"/>
            <a:r>
              <a:rPr lang="de-DE" dirty="0" smtClean="0"/>
              <a:t>Deklarative Konfiguration wird</a:t>
            </a:r>
            <a:br>
              <a:rPr lang="de-DE" dirty="0" smtClean="0"/>
            </a:br>
            <a:r>
              <a:rPr lang="de-DE" dirty="0" smtClean="0"/>
              <a:t>durch Imperative </a:t>
            </a:r>
            <a:r>
              <a:rPr lang="de-DE" dirty="0" err="1" smtClean="0"/>
              <a:t>Resourcen</a:t>
            </a:r>
            <a:r>
              <a:rPr lang="de-DE" dirty="0" smtClean="0"/>
              <a:t> umgesetzt</a:t>
            </a:r>
            <a:endParaRPr lang="de-DE" dirty="0"/>
          </a:p>
        </p:txBody>
      </p:sp>
      <p:sp>
        <p:nvSpPr>
          <p:cNvPr id="7" name="Textfeld 6"/>
          <p:cNvSpPr txBox="1"/>
          <p:nvPr/>
        </p:nvSpPr>
        <p:spPr>
          <a:xfrm>
            <a:off x="7704068" y="4385211"/>
            <a:ext cx="860554" cy="622014"/>
          </a:xfrm>
          <a:prstGeom prst="rect">
            <a:avLst/>
          </a:prstGeom>
          <a:noFill/>
        </p:spPr>
        <p:txBody>
          <a:bodyPr wrap="none" lIns="179259" tIns="143407" rIns="179259" bIns="143407" rtlCol="0">
            <a:spAutoFit/>
          </a:bodyPr>
          <a:lstStyle/>
          <a:p>
            <a:pPr>
              <a:lnSpc>
                <a:spcPct val="90000"/>
              </a:lnSpc>
              <a:spcAft>
                <a:spcPts val="588"/>
              </a:spcAft>
            </a:pPr>
            <a:r>
              <a:rPr lang="de-DE" sz="2400" dirty="0">
                <a:gradFill>
                  <a:gsLst>
                    <a:gs pos="2917">
                      <a:schemeClr val="tx1"/>
                    </a:gs>
                    <a:gs pos="30000">
                      <a:schemeClr val="tx1"/>
                    </a:gs>
                  </a:gsLst>
                  <a:lin ang="5400000" scaled="0"/>
                </a:gradFill>
              </a:rPr>
              <a:t>Pull</a:t>
            </a:r>
          </a:p>
        </p:txBody>
      </p:sp>
      <p:sp>
        <p:nvSpPr>
          <p:cNvPr id="2" name="Rechteck 1"/>
          <p:cNvSpPr/>
          <p:nvPr/>
        </p:nvSpPr>
        <p:spPr bwMode="auto">
          <a:xfrm>
            <a:off x="581945" y="3280282"/>
            <a:ext cx="2887444" cy="221597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nSpc>
                <a:spcPct val="90000"/>
              </a:lnSpc>
              <a:spcAft>
                <a:spcPts val="588"/>
              </a:spcAft>
            </a:pPr>
            <a:r>
              <a:rPr lang="de-DE" sz="2000" dirty="0" err="1">
                <a:solidFill>
                  <a:srgbClr val="FFC000"/>
                </a:solidFill>
                <a:latin typeface="Lucida Console" panose="020B0609040504020204" pitchFamily="49" charset="0"/>
              </a:rPr>
              <a:t>Configuration</a:t>
            </a:r>
            <a:r>
              <a:rPr lang="de-DE" sz="2000" dirty="0">
                <a:gradFill>
                  <a:gsLst>
                    <a:gs pos="2917">
                      <a:schemeClr val="tx1"/>
                    </a:gs>
                    <a:gs pos="30000">
                      <a:schemeClr val="tx1"/>
                    </a:gs>
                  </a:gsLst>
                  <a:lin ang="5400000" scaled="0"/>
                </a:gradFill>
                <a:latin typeface="Lucida Console" panose="020B0609040504020204" pitchFamily="49" charset="0"/>
              </a:rPr>
              <a:t>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  </a:t>
            </a:r>
            <a:r>
              <a:rPr lang="de-DE" sz="2000" dirty="0" err="1">
                <a:gradFill>
                  <a:gsLst>
                    <a:gs pos="2917">
                      <a:schemeClr val="tx1"/>
                    </a:gs>
                    <a:gs pos="30000">
                      <a:schemeClr val="tx1"/>
                    </a:gs>
                  </a:gsLst>
                  <a:lin ang="5400000" scaled="0"/>
                </a:gradFill>
                <a:latin typeface="Lucida Console" panose="020B0609040504020204" pitchFamily="49" charset="0"/>
              </a:rPr>
              <a:t>Node</a:t>
            </a:r>
            <a:r>
              <a:rPr lang="de-DE" sz="2000" dirty="0">
                <a:gradFill>
                  <a:gsLst>
                    <a:gs pos="2917">
                      <a:schemeClr val="tx1"/>
                    </a:gs>
                    <a:gs pos="30000">
                      <a:schemeClr val="tx1"/>
                    </a:gs>
                  </a:gsLst>
                  <a:lin ang="5400000" scaled="0"/>
                </a:gradFill>
                <a:latin typeface="Lucida Console" panose="020B0609040504020204" pitchFamily="49" charset="0"/>
              </a:rPr>
              <a:t> Server1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    </a:t>
            </a:r>
            <a:r>
              <a:rPr lang="de-DE" sz="2000" dirty="0" err="1">
                <a:gradFill>
                  <a:gsLst>
                    <a:gs pos="2917">
                      <a:schemeClr val="tx1"/>
                    </a:gs>
                    <a:gs pos="30000">
                      <a:schemeClr val="tx1"/>
                    </a:gs>
                  </a:gsLst>
                  <a:lin ang="5400000" scaled="0"/>
                </a:gradFill>
                <a:latin typeface="Lucida Console" panose="020B0609040504020204" pitchFamily="49" charset="0"/>
              </a:rPr>
              <a:t>Rescource</a:t>
            </a:r>
            <a:r>
              <a:rPr lang="de-DE" sz="2000" dirty="0">
                <a:gradFill>
                  <a:gsLst>
                    <a:gs pos="2917">
                      <a:schemeClr val="tx1"/>
                    </a:gs>
                    <a:gs pos="30000">
                      <a:schemeClr val="tx1"/>
                    </a:gs>
                  </a:gsLst>
                  <a:lin ang="5400000" scaled="0"/>
                </a:gradFill>
                <a:latin typeface="Lucida Console" panose="020B0609040504020204" pitchFamily="49" charset="0"/>
              </a:rPr>
              <a:t>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  }</a:t>
            </a:r>
          </a:p>
          <a:p>
            <a:pPr>
              <a:lnSpc>
                <a:spcPct val="90000"/>
              </a:lnSpc>
              <a:spcAft>
                <a:spcPts val="588"/>
              </a:spcAft>
            </a:pPr>
            <a:r>
              <a:rPr lang="de-DE" sz="2000" dirty="0">
                <a:gradFill>
                  <a:gsLst>
                    <a:gs pos="2917">
                      <a:schemeClr val="tx1"/>
                    </a:gs>
                    <a:gs pos="30000">
                      <a:schemeClr val="tx1"/>
                    </a:gs>
                  </a:gsLst>
                  <a:lin ang="5400000" scaled="0"/>
                </a:gradFill>
                <a:latin typeface="Lucida Console" panose="020B0609040504020204" pitchFamily="49" charset="0"/>
              </a:rPr>
              <a:t>}</a:t>
            </a:r>
          </a:p>
        </p:txBody>
      </p:sp>
      <p:sp>
        <p:nvSpPr>
          <p:cNvPr id="37" name="Rectangle 23"/>
          <p:cNvSpPr/>
          <p:nvPr/>
        </p:nvSpPr>
        <p:spPr>
          <a:xfrm>
            <a:off x="9268229" y="6091418"/>
            <a:ext cx="2300542" cy="468465"/>
          </a:xfrm>
          <a:prstGeom prst="rect">
            <a:avLst/>
          </a:prstGeom>
          <a:solidFill>
            <a:schemeClr val="bg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lIns="89629" tIns="44815" rIns="89629" bIns="44815" rtlCol="0" anchor="ctr"/>
          <a:lstStyle/>
          <a:p>
            <a:pPr algn="ctr"/>
            <a:r>
              <a:rPr lang="en-US" sz="1200" b="1" dirty="0" err="1">
                <a:solidFill>
                  <a:schemeClr val="tx1"/>
                </a:solidFill>
              </a:rPr>
              <a:t>Pfad</a:t>
            </a:r>
            <a:r>
              <a:rPr lang="en-US" sz="1200" b="1" dirty="0">
                <a:solidFill>
                  <a:schemeClr val="tx1"/>
                </a:solidFill>
              </a:rPr>
              <a:t>: $</a:t>
            </a:r>
            <a:r>
              <a:rPr lang="en-US" sz="1200" b="1" dirty="0" err="1">
                <a:solidFill>
                  <a:schemeClr val="tx1"/>
                </a:solidFill>
              </a:rPr>
              <a:t>env:Systemroot</a:t>
            </a:r>
            <a:r>
              <a:rPr lang="en-US" sz="1200" b="1" dirty="0">
                <a:solidFill>
                  <a:schemeClr val="tx1"/>
                </a:solidFill>
              </a:rPr>
              <a:t> \System32\Configuration</a:t>
            </a:r>
            <a:endParaRPr lang="en-US" sz="1200" b="1" dirty="0">
              <a:solidFill>
                <a:schemeClr val="tx1"/>
              </a:solidFill>
            </a:endParaRPr>
          </a:p>
        </p:txBody>
      </p:sp>
      <p:grpSp>
        <p:nvGrpSpPr>
          <p:cNvPr id="32" name="Gruppieren 31"/>
          <p:cNvGrpSpPr/>
          <p:nvPr/>
        </p:nvGrpSpPr>
        <p:grpSpPr>
          <a:xfrm>
            <a:off x="8185644" y="3611537"/>
            <a:ext cx="1082585" cy="1083021"/>
            <a:chOff x="9434280" y="4322441"/>
            <a:chExt cx="1104581" cy="1104581"/>
          </a:xfrm>
        </p:grpSpPr>
        <p:pic>
          <p:nvPicPr>
            <p:cNvPr id="33" name="Picture 2" descr="http://sweetclipart.com/multisite/sweetclipart/files/wall_clock_th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4280" y="4322441"/>
              <a:ext cx="1104581" cy="1104581"/>
            </a:xfrm>
            <a:prstGeom prst="rect">
              <a:avLst/>
            </a:prstGeom>
            <a:noFill/>
            <a:extLst>
              <a:ext uri="{909E8E84-426E-40DD-AFC4-6F175D3DCCD1}">
                <a14:hiddenFill xmlns:a14="http://schemas.microsoft.com/office/drawing/2010/main">
                  <a:solidFill>
                    <a:srgbClr val="FFFFFF"/>
                  </a:solidFill>
                </a14:hiddenFill>
              </a:ext>
            </a:extLst>
          </p:spPr>
        </p:pic>
        <p:sp>
          <p:nvSpPr>
            <p:cNvPr id="35" name="Akkord 34"/>
            <p:cNvSpPr/>
            <p:nvPr/>
          </p:nvSpPr>
          <p:spPr bwMode="auto">
            <a:xfrm rot="1210023">
              <a:off x="9521554" y="4428345"/>
              <a:ext cx="687238" cy="851823"/>
            </a:xfrm>
            <a:prstGeom prst="chord">
              <a:avLst/>
            </a:prstGeom>
            <a:solidFill>
              <a:schemeClr val="accent1">
                <a:alpha val="7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36" name="Gewinkelte Verbindung 35"/>
          <p:cNvCxnSpPr>
            <a:stCxn id="14" idx="3"/>
          </p:cNvCxnSpPr>
          <p:nvPr/>
        </p:nvCxnSpPr>
        <p:spPr>
          <a:xfrm>
            <a:off x="3454162" y="2737052"/>
            <a:ext cx="1856575" cy="1613230"/>
          </a:xfrm>
          <a:prstGeom prst="bentConnector3">
            <a:avLst>
              <a:gd name="adj1" fmla="val 36208"/>
            </a:avLst>
          </a:prstGeom>
          <a:ln w="635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9" name="Gewinkelte Verbindung 38"/>
          <p:cNvCxnSpPr>
            <a:stCxn id="2" idx="3"/>
            <a:endCxn id="17" idx="1"/>
          </p:cNvCxnSpPr>
          <p:nvPr/>
        </p:nvCxnSpPr>
        <p:spPr>
          <a:xfrm>
            <a:off x="3469389" y="4388270"/>
            <a:ext cx="1884519" cy="1569477"/>
          </a:xfrm>
          <a:prstGeom prst="bentConnector3">
            <a:avLst>
              <a:gd name="adj1" fmla="val 22825"/>
            </a:avLst>
          </a:prstGeom>
          <a:ln w="635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Gerade Verbindung mit Pfeil 44"/>
          <p:cNvCxnSpPr/>
          <p:nvPr/>
        </p:nvCxnSpPr>
        <p:spPr>
          <a:xfrm>
            <a:off x="7615265" y="4854952"/>
            <a:ext cx="1614344" cy="0"/>
          </a:xfrm>
          <a:prstGeom prst="straightConnector1">
            <a:avLst/>
          </a:prstGeom>
          <a:ln w="635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feld 3"/>
          <p:cNvSpPr txBox="1"/>
          <p:nvPr/>
        </p:nvSpPr>
        <p:spPr>
          <a:xfrm>
            <a:off x="6513074" y="4080533"/>
            <a:ext cx="824265" cy="461665"/>
          </a:xfrm>
          <a:prstGeom prst="rect">
            <a:avLst/>
          </a:prstGeom>
          <a:noFill/>
        </p:spPr>
        <p:txBody>
          <a:bodyPr wrap="none" lIns="91440" tIns="91440" rIns="91440" bIns="91440" rtlCol="0">
            <a:spAutoFit/>
          </a:bodyPr>
          <a:lstStyle/>
          <a:p>
            <a:pPr>
              <a:lnSpc>
                <a:spcPct val="90000"/>
              </a:lnSpc>
              <a:spcBef>
                <a:spcPct val="20000"/>
              </a:spcBef>
              <a:buSzPct val="90000"/>
            </a:pPr>
            <a:r>
              <a:rPr lang="de-DE" sz="2000" dirty="0" smtClean="0">
                <a:solidFill>
                  <a:schemeClr val="tx1">
                    <a:alpha val="99000"/>
                  </a:schemeClr>
                </a:solidFill>
              </a:rPr>
              <a:t>Hash!</a:t>
            </a:r>
          </a:p>
        </p:txBody>
      </p:sp>
      <p:sp>
        <p:nvSpPr>
          <p:cNvPr id="38" name="Textfeld 37"/>
          <p:cNvSpPr txBox="1"/>
          <p:nvPr/>
        </p:nvSpPr>
        <p:spPr>
          <a:xfrm>
            <a:off x="6549002" y="5388360"/>
            <a:ext cx="824265" cy="1138773"/>
          </a:xfrm>
          <a:prstGeom prst="rect">
            <a:avLst/>
          </a:prstGeom>
          <a:noFill/>
        </p:spPr>
        <p:txBody>
          <a:bodyPr wrap="none" lIns="91440" tIns="91440" rIns="91440" bIns="91440" rtlCol="0">
            <a:spAutoFit/>
          </a:bodyPr>
          <a:lstStyle/>
          <a:p>
            <a:pPr algn="ctr">
              <a:lnSpc>
                <a:spcPct val="90000"/>
              </a:lnSpc>
              <a:spcBef>
                <a:spcPct val="20000"/>
              </a:spcBef>
              <a:buSzPct val="90000"/>
            </a:pPr>
            <a:r>
              <a:rPr lang="de-DE" sz="2000" dirty="0" smtClean="0">
                <a:solidFill>
                  <a:schemeClr val="tx1">
                    <a:alpha val="99000"/>
                  </a:schemeClr>
                </a:solidFill>
              </a:rPr>
              <a:t>GUID</a:t>
            </a:r>
          </a:p>
          <a:p>
            <a:pPr algn="ctr">
              <a:lnSpc>
                <a:spcPct val="90000"/>
              </a:lnSpc>
              <a:spcBef>
                <a:spcPct val="20000"/>
              </a:spcBef>
              <a:buSzPct val="90000"/>
            </a:pPr>
            <a:r>
              <a:rPr lang="de-DE" sz="2000" dirty="0">
                <a:solidFill>
                  <a:schemeClr val="tx1">
                    <a:alpha val="99000"/>
                  </a:schemeClr>
                </a:solidFill>
              </a:rPr>
              <a:t>+</a:t>
            </a:r>
            <a:endParaRPr lang="de-DE" sz="2000" dirty="0" smtClean="0">
              <a:solidFill>
                <a:schemeClr val="tx1">
                  <a:alpha val="99000"/>
                </a:schemeClr>
              </a:solidFill>
            </a:endParaRPr>
          </a:p>
          <a:p>
            <a:pPr algn="ctr">
              <a:lnSpc>
                <a:spcPct val="90000"/>
              </a:lnSpc>
              <a:spcBef>
                <a:spcPct val="20000"/>
              </a:spcBef>
              <a:buSzPct val="90000"/>
            </a:pPr>
            <a:r>
              <a:rPr lang="de-DE" sz="2000" dirty="0" smtClean="0">
                <a:solidFill>
                  <a:schemeClr val="tx1">
                    <a:alpha val="99000"/>
                  </a:schemeClr>
                </a:solidFill>
              </a:rPr>
              <a:t>Hash!</a:t>
            </a:r>
          </a:p>
        </p:txBody>
      </p:sp>
      <p:sp>
        <p:nvSpPr>
          <p:cNvPr id="5" name="Textfeld 4"/>
          <p:cNvSpPr txBox="1"/>
          <p:nvPr/>
        </p:nvSpPr>
        <p:spPr>
          <a:xfrm>
            <a:off x="4753285" y="3883243"/>
            <a:ext cx="2619982" cy="627864"/>
          </a:xfrm>
          <a:prstGeom prst="rect">
            <a:avLst/>
          </a:prstGeom>
          <a:noFill/>
        </p:spPr>
        <p:txBody>
          <a:bodyPr wrap="square" lIns="91440" tIns="91440" rIns="91440" bIns="91440" rtlCol="0">
            <a:spAutoFit/>
          </a:bodyPr>
          <a:lstStyle/>
          <a:p>
            <a:pPr>
              <a:lnSpc>
                <a:spcPct val="90000"/>
              </a:lnSpc>
              <a:spcBef>
                <a:spcPct val="20000"/>
              </a:spcBef>
              <a:buSzPct val="90000"/>
            </a:pPr>
            <a:r>
              <a:rPr lang="de-DE" sz="3200" b="1" dirty="0" smtClean="0">
                <a:solidFill>
                  <a:srgbClr val="FF0000">
                    <a:alpha val="99000"/>
                  </a:srgbClr>
                </a:solidFill>
                <a:effectLst>
                  <a:outerShdw blurRad="38100" dist="38100" dir="2700000" algn="tl">
                    <a:srgbClr val="000000">
                      <a:alpha val="43137"/>
                    </a:srgbClr>
                  </a:outerShdw>
                </a:effectLst>
              </a:rPr>
              <a:t>Share nicht !</a:t>
            </a:r>
          </a:p>
        </p:txBody>
      </p:sp>
      <p:sp>
        <p:nvSpPr>
          <p:cNvPr id="40" name="Flussdiagramm: Mehrere Dokumente 39"/>
          <p:cNvSpPr/>
          <p:nvPr/>
        </p:nvSpPr>
        <p:spPr bwMode="auto">
          <a:xfrm>
            <a:off x="9761733" y="3451339"/>
            <a:ext cx="1217270" cy="936931"/>
          </a:xfrm>
          <a:prstGeom prst="flowChartMultidocumen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Mmcklmcmkl</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Xcxycxyc</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Xcxcxc</a:t>
            </a:r>
            <a:r>
              <a:rPr lang="de-DE" sz="700" dirty="0">
                <a:solidFill>
                  <a:schemeClr val="bg1"/>
                </a:solidFill>
                <a:latin typeface="Lucida Console" panose="020B0609040504020204" pitchFamily="49" charset="0"/>
                <a:ea typeface="Segoe UI" pitchFamily="34" charset="0"/>
                <a:cs typeface="Segoe UI" pitchFamily="34" charset="0"/>
              </a:rPr>
              <a:t> cx</a:t>
            </a: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a:t>
            </a:r>
            <a:r>
              <a:rPr lang="de-DE" sz="700" dirty="0">
                <a:solidFill>
                  <a:schemeClr val="bg1"/>
                </a:solidFill>
                <a:latin typeface="Lucida Console" panose="020B0609040504020204" pitchFamily="49" charset="0"/>
                <a:ea typeface="Segoe UI" pitchFamily="34" charset="0"/>
                <a:cs typeface="Segoe UI" pitchFamily="34" charset="0"/>
              </a:rPr>
              <a:t>  </a:t>
            </a:r>
            <a:r>
              <a:rPr lang="de-DE" sz="700" dirty="0" err="1">
                <a:solidFill>
                  <a:schemeClr val="bg1"/>
                </a:solidFill>
                <a:latin typeface="Lucida Console" panose="020B0609040504020204" pitchFamily="49" charset="0"/>
                <a:ea typeface="Segoe UI" pitchFamily="34" charset="0"/>
                <a:cs typeface="Segoe UI" pitchFamily="34" charset="0"/>
              </a:rPr>
              <a:t>xxc</a:t>
            </a:r>
            <a:endParaRPr lang="de-DE" sz="700" dirty="0">
              <a:solidFill>
                <a:schemeClr val="bg1"/>
              </a:solidFill>
              <a:latin typeface="Lucida Console" panose="020B0609040504020204" pitchFamily="49" charset="0"/>
              <a:ea typeface="Segoe UI" pitchFamily="34" charset="0"/>
              <a:cs typeface="Segoe UI" pitchFamily="34" charset="0"/>
            </a:endParaRPr>
          </a:p>
          <a:p>
            <a:pPr algn="ctr" defTabSz="914009" fontAlgn="base">
              <a:lnSpc>
                <a:spcPct val="90000"/>
              </a:lnSpc>
              <a:spcBef>
                <a:spcPct val="0"/>
              </a:spcBef>
              <a:spcAft>
                <a:spcPct val="0"/>
              </a:spcAft>
            </a:pPr>
            <a:r>
              <a:rPr lang="de-DE" sz="700" dirty="0" err="1">
                <a:solidFill>
                  <a:schemeClr val="bg1"/>
                </a:solidFill>
                <a:latin typeface="Lucida Console" panose="020B0609040504020204" pitchFamily="49" charset="0"/>
                <a:ea typeface="Segoe UI" pitchFamily="34" charset="0"/>
                <a:cs typeface="Segoe UI" pitchFamily="34" charset="0"/>
              </a:rPr>
              <a:t>xcxcxcxcxcxc</a:t>
            </a:r>
            <a:endParaRPr lang="de-DE" sz="700" dirty="0">
              <a:solidFill>
                <a:schemeClr val="bg1"/>
              </a:solidFill>
              <a:latin typeface="Lucida Console" panose="020B0609040504020204" pitchFamily="49" charset="0"/>
              <a:ea typeface="Segoe UI" pitchFamily="34" charset="0"/>
              <a:cs typeface="Segoe UI" pitchFamily="34" charset="0"/>
            </a:endParaRPr>
          </a:p>
        </p:txBody>
      </p:sp>
    </p:spTree>
    <p:extLst>
      <p:ext uri="{BB962C8B-B14F-4D97-AF65-F5344CB8AC3E}">
        <p14:creationId xmlns:p14="http://schemas.microsoft.com/office/powerpoint/2010/main" val="972667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4" grpId="1"/>
      <p:bldP spid="38" grpId="0"/>
      <p:bldP spid="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Pull Modus über SMB Share</a:t>
            </a:r>
            <a:endParaRPr lang="de-DE" dirty="0"/>
          </a:p>
        </p:txBody>
      </p:sp>
      <p:sp>
        <p:nvSpPr>
          <p:cNvPr id="3" name="Textplatzhalter 2"/>
          <p:cNvSpPr>
            <a:spLocks noGrp="1"/>
          </p:cNvSpPr>
          <p:nvPr>
            <p:ph type="body" sz="quarter" idx="10"/>
          </p:nvPr>
        </p:nvSpPr>
        <p:spPr>
          <a:xfrm>
            <a:off x="519112" y="1124744"/>
            <a:ext cx="11149013" cy="4801314"/>
          </a:xfrm>
        </p:spPr>
        <p:txBody>
          <a:bodyPr/>
          <a:lstStyle/>
          <a:p>
            <a:r>
              <a:rPr lang="en-US" dirty="0"/>
              <a:t>SMB File </a:t>
            </a:r>
            <a:r>
              <a:rPr lang="en-US" dirty="0" smtClean="0"/>
              <a:t>Share (Best </a:t>
            </a:r>
            <a:r>
              <a:rPr lang="en-US" dirty="0"/>
              <a:t>practice: </a:t>
            </a:r>
            <a:r>
              <a:rPr lang="en-US" dirty="0" err="1"/>
              <a:t>nutzen</a:t>
            </a:r>
            <a:r>
              <a:rPr lang="en-US" dirty="0"/>
              <a:t> </a:t>
            </a:r>
            <a:r>
              <a:rPr lang="en-US" dirty="0" err="1"/>
              <a:t>Sie</a:t>
            </a:r>
            <a:r>
              <a:rPr lang="en-US" dirty="0"/>
              <a:t> </a:t>
            </a:r>
            <a:r>
              <a:rPr lang="en-US" dirty="0" err="1"/>
              <a:t>ein</a:t>
            </a:r>
            <a:r>
              <a:rPr lang="en-US" dirty="0"/>
              <a:t> DFS </a:t>
            </a:r>
            <a:r>
              <a:rPr lang="en-US" dirty="0" smtClean="0"/>
              <a:t>Share)</a:t>
            </a:r>
            <a:endParaRPr lang="en-US" dirty="0"/>
          </a:p>
          <a:p>
            <a:r>
              <a:rPr lang="en-US" dirty="0" smtClean="0"/>
              <a:t>Der LCM </a:t>
            </a:r>
            <a:r>
              <a:rPr lang="en-US" dirty="0" err="1" smtClean="0"/>
              <a:t>arbeitet</a:t>
            </a:r>
            <a:r>
              <a:rPr lang="en-US" dirty="0" smtClean="0"/>
              <a:t> </a:t>
            </a:r>
            <a:r>
              <a:rPr lang="en-US" dirty="0" err="1" smtClean="0"/>
              <a:t>immer</a:t>
            </a:r>
            <a:r>
              <a:rPr lang="en-US" dirty="0" smtClean="0"/>
              <a:t> </a:t>
            </a:r>
            <a:r>
              <a:rPr lang="en-US" dirty="0" err="1" smtClean="0"/>
              <a:t>mit</a:t>
            </a:r>
            <a:r>
              <a:rPr lang="en-US" dirty="0" smtClean="0"/>
              <a:t> </a:t>
            </a:r>
            <a:r>
              <a:rPr lang="en-US" dirty="0" err="1" smtClean="0"/>
              <a:t>dem</a:t>
            </a:r>
            <a:r>
              <a:rPr lang="en-US" dirty="0" smtClean="0"/>
              <a:t> Computer Account </a:t>
            </a:r>
            <a:r>
              <a:rPr lang="de-DE" dirty="0" smtClean="0"/>
              <a:t>'NT Authority\System'‚ dieser </a:t>
            </a:r>
            <a:r>
              <a:rPr lang="en-US" dirty="0" smtClean="0"/>
              <a:t> </a:t>
            </a:r>
            <a:r>
              <a:rPr lang="en-US" dirty="0" err="1" smtClean="0"/>
              <a:t>braucht</a:t>
            </a:r>
            <a:r>
              <a:rPr lang="en-US" dirty="0" smtClean="0"/>
              <a:t> </a:t>
            </a:r>
            <a:r>
              <a:rPr lang="en-US" dirty="0" err="1" smtClean="0"/>
              <a:t>leserecht</a:t>
            </a:r>
            <a:r>
              <a:rPr lang="en-US" dirty="0" smtClean="0"/>
              <a:t> auf </a:t>
            </a:r>
            <a:r>
              <a:rPr lang="en-US" dirty="0" err="1" smtClean="0"/>
              <a:t>dem</a:t>
            </a:r>
            <a:r>
              <a:rPr lang="en-US" dirty="0" smtClean="0"/>
              <a:t> Share!</a:t>
            </a:r>
            <a:endParaRPr lang="en-US" dirty="0"/>
          </a:p>
          <a:p>
            <a:r>
              <a:rPr lang="en-US" dirty="0" smtClean="0"/>
              <a:t>Der Node-Name muss </a:t>
            </a:r>
            <a:r>
              <a:rPr lang="en-US" dirty="0" err="1" smtClean="0"/>
              <a:t>eine</a:t>
            </a:r>
            <a:r>
              <a:rPr lang="en-US" dirty="0" smtClean="0"/>
              <a:t> GUID </a:t>
            </a:r>
            <a:r>
              <a:rPr lang="en-US" dirty="0" err="1" smtClean="0"/>
              <a:t>sein</a:t>
            </a:r>
            <a:r>
              <a:rPr lang="en-US" dirty="0" smtClean="0"/>
              <a:t>.</a:t>
            </a:r>
            <a:endParaRPr lang="en-US" dirty="0"/>
          </a:p>
          <a:p>
            <a:r>
              <a:rPr lang="en-US" dirty="0" err="1" smtClean="0"/>
              <a:t>Konfigurations</a:t>
            </a:r>
            <a:r>
              <a:rPr lang="en-US" dirty="0" smtClean="0"/>
              <a:t> </a:t>
            </a:r>
            <a:r>
              <a:rPr lang="en-US" dirty="0" err="1" smtClean="0"/>
              <a:t>Dateien</a:t>
            </a:r>
            <a:r>
              <a:rPr lang="en-US" dirty="0" smtClean="0"/>
              <a:t> </a:t>
            </a:r>
            <a:r>
              <a:rPr lang="en-US" dirty="0" err="1" smtClean="0"/>
              <a:t>müssen</a:t>
            </a:r>
            <a:r>
              <a:rPr lang="en-US" dirty="0" smtClean="0"/>
              <a:t> </a:t>
            </a:r>
            <a:r>
              <a:rPr lang="en-US" dirty="0" err="1" smtClean="0"/>
              <a:t>eine</a:t>
            </a:r>
            <a:r>
              <a:rPr lang="en-US" dirty="0" smtClean="0"/>
              <a:t> Checksum </a:t>
            </a:r>
            <a:r>
              <a:rPr lang="en-US" dirty="0" err="1" smtClean="0"/>
              <a:t>haben</a:t>
            </a:r>
            <a:endParaRPr lang="en-US" dirty="0"/>
          </a:p>
          <a:p>
            <a:r>
              <a:rPr lang="en-US" dirty="0" smtClean="0"/>
              <a:t>Die </a:t>
            </a:r>
            <a:r>
              <a:rPr lang="en-US" b="1" dirty="0" err="1" smtClean="0">
                <a:solidFill>
                  <a:srgbClr val="FFC000"/>
                </a:solidFill>
              </a:rPr>
              <a:t>Konfiguration</a:t>
            </a:r>
            <a:r>
              <a:rPr lang="en-US" b="1" dirty="0" smtClean="0">
                <a:solidFill>
                  <a:srgbClr val="FFC000"/>
                </a:solidFill>
              </a:rPr>
              <a:t> des Local </a:t>
            </a:r>
            <a:r>
              <a:rPr lang="en-US" b="1" dirty="0">
                <a:solidFill>
                  <a:srgbClr val="FFC000"/>
                </a:solidFill>
              </a:rPr>
              <a:t>Configuration </a:t>
            </a:r>
            <a:r>
              <a:rPr lang="en-US" b="1" dirty="0" smtClean="0">
                <a:solidFill>
                  <a:srgbClr val="FFC000"/>
                </a:solidFill>
              </a:rPr>
              <a:t>Managers</a:t>
            </a:r>
            <a:r>
              <a:rPr lang="en-US" dirty="0" smtClean="0"/>
              <a:t> auf den Clients muss </a:t>
            </a:r>
            <a:r>
              <a:rPr lang="en-US" dirty="0" err="1" smtClean="0"/>
              <a:t>für</a:t>
            </a:r>
            <a:r>
              <a:rPr lang="en-US" dirty="0" smtClean="0"/>
              <a:t> den Pull Modus </a:t>
            </a:r>
            <a:r>
              <a:rPr lang="en-US" dirty="0" err="1" smtClean="0"/>
              <a:t>vom</a:t>
            </a:r>
            <a:r>
              <a:rPr lang="en-US" dirty="0" smtClean="0"/>
              <a:t> Share </a:t>
            </a:r>
            <a:r>
              <a:rPr lang="en-US" dirty="0" err="1" smtClean="0"/>
              <a:t>eingestellt</a:t>
            </a:r>
            <a:r>
              <a:rPr lang="en-US" dirty="0" smtClean="0"/>
              <a:t> </a:t>
            </a:r>
            <a:r>
              <a:rPr lang="en-US" dirty="0" err="1" smtClean="0"/>
              <a:t>sein</a:t>
            </a:r>
            <a:r>
              <a:rPr lang="en-US" dirty="0" smtClean="0"/>
              <a:t> (</a:t>
            </a:r>
            <a:r>
              <a:rPr lang="en-US" b="1" dirty="0" err="1" smtClean="0">
                <a:solidFill>
                  <a:srgbClr val="FFC000"/>
                </a:solidFill>
              </a:rPr>
              <a:t>DSCFileDownloadManager</a:t>
            </a:r>
            <a:r>
              <a:rPr lang="en-US" dirty="0" smtClean="0"/>
              <a:t>)</a:t>
            </a:r>
          </a:p>
          <a:p>
            <a:r>
              <a:rPr lang="en-US" sz="2800" b="1" dirty="0" err="1" smtClean="0">
                <a:solidFill>
                  <a:schemeClr val="accent3"/>
                </a:solidFill>
              </a:rPr>
              <a:t>Benötigte</a:t>
            </a:r>
            <a:r>
              <a:rPr lang="en-US" sz="2800" b="1" dirty="0" smtClean="0">
                <a:solidFill>
                  <a:schemeClr val="accent3"/>
                </a:solidFill>
              </a:rPr>
              <a:t> </a:t>
            </a:r>
            <a:r>
              <a:rPr lang="en-US" sz="2800" b="1" dirty="0" err="1" smtClean="0">
                <a:solidFill>
                  <a:schemeClr val="accent3"/>
                </a:solidFill>
              </a:rPr>
              <a:t>Ressourcen</a:t>
            </a:r>
            <a:r>
              <a:rPr lang="en-US" sz="2800" b="1" dirty="0" smtClean="0">
                <a:solidFill>
                  <a:schemeClr val="accent3"/>
                </a:solidFill>
              </a:rPr>
              <a:t> </a:t>
            </a:r>
            <a:r>
              <a:rPr lang="en-US" sz="2800" b="1" dirty="0" err="1" smtClean="0">
                <a:solidFill>
                  <a:schemeClr val="accent3"/>
                </a:solidFill>
              </a:rPr>
              <a:t>müssen</a:t>
            </a:r>
            <a:r>
              <a:rPr lang="en-US" sz="2800" b="1" dirty="0" smtClean="0">
                <a:solidFill>
                  <a:schemeClr val="accent3"/>
                </a:solidFill>
              </a:rPr>
              <a:t> </a:t>
            </a:r>
            <a:r>
              <a:rPr lang="en-US" sz="2800" b="1" dirty="0" err="1" smtClean="0">
                <a:solidFill>
                  <a:schemeClr val="accent3"/>
                </a:solidFill>
              </a:rPr>
              <a:t>Lokal</a:t>
            </a:r>
            <a:r>
              <a:rPr lang="en-US" sz="2800" b="1" dirty="0" smtClean="0">
                <a:solidFill>
                  <a:schemeClr val="accent3"/>
                </a:solidFill>
              </a:rPr>
              <a:t> auf </a:t>
            </a:r>
            <a:r>
              <a:rPr lang="en-US" sz="2800" b="1" dirty="0" err="1" smtClean="0">
                <a:solidFill>
                  <a:schemeClr val="accent3"/>
                </a:solidFill>
              </a:rPr>
              <a:t>dem</a:t>
            </a:r>
            <a:r>
              <a:rPr lang="en-US" sz="2800" b="1" dirty="0" smtClean="0">
                <a:solidFill>
                  <a:schemeClr val="accent3"/>
                </a:solidFill>
              </a:rPr>
              <a:t> Client </a:t>
            </a:r>
            <a:r>
              <a:rPr lang="en-US" sz="2800" b="1" dirty="0" err="1" smtClean="0">
                <a:solidFill>
                  <a:schemeClr val="accent3"/>
                </a:solidFill>
              </a:rPr>
              <a:t>vorhanden</a:t>
            </a:r>
            <a:r>
              <a:rPr lang="en-US" sz="2800" b="1" dirty="0" smtClean="0">
                <a:solidFill>
                  <a:schemeClr val="accent3"/>
                </a:solidFill>
              </a:rPr>
              <a:t> </a:t>
            </a:r>
            <a:r>
              <a:rPr lang="en-US" sz="2800" b="1" dirty="0" err="1" smtClean="0">
                <a:solidFill>
                  <a:schemeClr val="accent3"/>
                </a:solidFill>
              </a:rPr>
              <a:t>Sein</a:t>
            </a:r>
            <a:r>
              <a:rPr lang="en-US" sz="2800" b="1" dirty="0" smtClean="0">
                <a:solidFill>
                  <a:schemeClr val="accent3"/>
                </a:solidFill>
              </a:rPr>
              <a:t>!</a:t>
            </a:r>
          </a:p>
        </p:txBody>
      </p:sp>
    </p:spTree>
    <p:extLst>
      <p:ext uri="{BB962C8B-B14F-4D97-AF65-F5344CB8AC3E}">
        <p14:creationId xmlns:p14="http://schemas.microsoft.com/office/powerpoint/2010/main" val="3900254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40668"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071" y="-1"/>
            <a:ext cx="5616755" cy="6855199"/>
          </a:xfrm>
          <a:prstGeom prst="rect">
            <a:avLst/>
          </a:prstGeom>
        </p:spPr>
      </p:pic>
      <p:sp>
        <p:nvSpPr>
          <p:cNvPr id="6" name="Rounded Rectangular Callout 5"/>
          <p:cNvSpPr/>
          <p:nvPr/>
        </p:nvSpPr>
        <p:spPr bwMode="auto">
          <a:xfrm>
            <a:off x="3999633" y="978057"/>
            <a:ext cx="2250663" cy="1079937"/>
          </a:xfrm>
          <a:prstGeom prst="wedgeRoundRectCallout">
            <a:avLst>
              <a:gd name="adj1" fmla="val -90969"/>
              <a:gd name="adj2" fmla="val 163614"/>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09"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 </a:t>
            </a:r>
            <a:r>
              <a:rPr lang="en-US" sz="2400" dirty="0" err="1">
                <a:gradFill>
                  <a:gsLst>
                    <a:gs pos="0">
                      <a:srgbClr val="FFFFFF"/>
                    </a:gs>
                    <a:gs pos="100000">
                      <a:srgbClr val="FFFFFF"/>
                    </a:gs>
                  </a:gsLst>
                  <a:lin ang="5400000" scaled="0"/>
                </a:gradFill>
                <a:ea typeface="Segoe UI" pitchFamily="34" charset="0"/>
                <a:cs typeface="Segoe UI" pitchFamily="34" charset="0"/>
              </a:rPr>
              <a:t>es</a:t>
            </a:r>
            <a:r>
              <a:rPr lang="en-US" sz="2400" dirty="0">
                <a:gradFill>
                  <a:gsLst>
                    <a:gs pos="0">
                      <a:srgbClr val="FFFFFF"/>
                    </a:gs>
                    <a:gs pos="100000">
                      <a:srgbClr val="FFFFFF"/>
                    </a:gs>
                  </a:gsLst>
                  <a:lin ang="5400000" scaled="0"/>
                </a:gradFill>
                <a:ea typeface="Segoe UI" pitchFamily="34" charset="0"/>
                <a:cs typeface="Segoe UI" pitchFamily="34" charset="0"/>
              </a:rPr>
              <a:t> so!</a:t>
            </a:r>
          </a:p>
        </p:txBody>
      </p:sp>
      <p:sp>
        <p:nvSpPr>
          <p:cNvPr id="7" name="Rounded Rectangular Callout 6"/>
          <p:cNvSpPr/>
          <p:nvPr/>
        </p:nvSpPr>
        <p:spPr bwMode="auto">
          <a:xfrm>
            <a:off x="5440668" y="2979322"/>
            <a:ext cx="2250663" cy="896552"/>
          </a:xfrm>
          <a:prstGeom prst="wedgeRoundRectCallout">
            <a:avLst>
              <a:gd name="adj1" fmla="val 90027"/>
              <a:gd name="adj2" fmla="val -3750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09"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(@#$%@$&amp;)</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err="1">
                <a:gradFill>
                  <a:gsLst>
                    <a:gs pos="0">
                      <a:srgbClr val="FFFFFF"/>
                    </a:gs>
                    <a:gs pos="100000">
                      <a:srgbClr val="FFFFFF"/>
                    </a:gs>
                  </a:gsLst>
                  <a:lin ang="5400000" scaled="0"/>
                </a:gradFill>
                <a:ea typeface="Segoe UI" pitchFamily="34" charset="0"/>
                <a:cs typeface="Segoe UI" pitchFamily="34" charset="0"/>
              </a:rPr>
              <a:t>Jawoll</a:t>
            </a:r>
            <a:r>
              <a:rPr lang="en-US" sz="24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4170469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Pull Modus über </a:t>
            </a:r>
            <a:r>
              <a:rPr lang="de-DE" dirty="0" smtClean="0"/>
              <a:t>Webservice</a:t>
            </a:r>
            <a:endParaRPr lang="de-DE" dirty="0"/>
          </a:p>
        </p:txBody>
      </p:sp>
      <p:sp>
        <p:nvSpPr>
          <p:cNvPr id="3" name="Textplatzhalter 2"/>
          <p:cNvSpPr>
            <a:spLocks noGrp="1"/>
          </p:cNvSpPr>
          <p:nvPr>
            <p:ph type="body" sz="quarter" idx="10"/>
          </p:nvPr>
        </p:nvSpPr>
        <p:spPr>
          <a:xfrm>
            <a:off x="519112" y="1052736"/>
            <a:ext cx="11149013" cy="5293757"/>
          </a:xfrm>
        </p:spPr>
        <p:txBody>
          <a:bodyPr/>
          <a:lstStyle/>
          <a:p>
            <a:r>
              <a:rPr lang="en-US" dirty="0" smtClean="0"/>
              <a:t>IIS </a:t>
            </a:r>
            <a:r>
              <a:rPr lang="en-US" dirty="0" err="1" smtClean="0"/>
              <a:t>Webservice</a:t>
            </a:r>
            <a:r>
              <a:rPr lang="en-US" dirty="0" smtClean="0"/>
              <a:t> in </a:t>
            </a:r>
            <a:r>
              <a:rPr lang="en-US" dirty="0"/>
              <a:t>Windows Server </a:t>
            </a:r>
            <a:r>
              <a:rPr lang="en-US" dirty="0" smtClean="0"/>
              <a:t>2008 R2 SP1 und </a:t>
            </a:r>
            <a:r>
              <a:rPr lang="en-US" dirty="0" err="1" smtClean="0"/>
              <a:t>höher</a:t>
            </a:r>
            <a:endParaRPr lang="en-US" dirty="0"/>
          </a:p>
          <a:p>
            <a:r>
              <a:rPr lang="en-US" dirty="0" err="1" smtClean="0"/>
              <a:t>Nach</a:t>
            </a:r>
            <a:r>
              <a:rPr lang="en-US" dirty="0" smtClean="0"/>
              <a:t> der Installation muss der Service </a:t>
            </a:r>
            <a:r>
              <a:rPr lang="en-US" dirty="0" err="1" smtClean="0"/>
              <a:t>Konfiguriert</a:t>
            </a:r>
            <a:r>
              <a:rPr lang="en-US" dirty="0" smtClean="0"/>
              <a:t> </a:t>
            </a:r>
            <a:r>
              <a:rPr lang="en-US" dirty="0" err="1" smtClean="0"/>
              <a:t>werden</a:t>
            </a:r>
            <a:endParaRPr lang="en-US" dirty="0"/>
          </a:p>
          <a:p>
            <a:r>
              <a:rPr lang="en-US" dirty="0" err="1" smtClean="0"/>
              <a:t>xDscWebService</a:t>
            </a:r>
            <a:r>
              <a:rPr lang="en-US" dirty="0" smtClean="0"/>
              <a:t> </a:t>
            </a:r>
            <a:r>
              <a:rPr lang="en-US" dirty="0" err="1" smtClean="0"/>
              <a:t>Ressource</a:t>
            </a:r>
            <a:r>
              <a:rPr lang="en-US" dirty="0" smtClean="0"/>
              <a:t> </a:t>
            </a:r>
            <a:r>
              <a:rPr lang="en-US" dirty="0" err="1" smtClean="0"/>
              <a:t>kann</a:t>
            </a:r>
            <a:r>
              <a:rPr lang="en-US" dirty="0" smtClean="0"/>
              <a:t> </a:t>
            </a:r>
            <a:r>
              <a:rPr lang="en-US" dirty="0" err="1" smtClean="0"/>
              <a:t>genutzt</a:t>
            </a:r>
            <a:r>
              <a:rPr lang="en-US" dirty="0" smtClean="0"/>
              <a:t> </a:t>
            </a:r>
            <a:r>
              <a:rPr lang="en-US" dirty="0" err="1" smtClean="0"/>
              <a:t>werden</a:t>
            </a:r>
            <a:r>
              <a:rPr lang="en-US" dirty="0" smtClean="0"/>
              <a:t> um den </a:t>
            </a:r>
            <a:r>
              <a:rPr lang="en-US" dirty="0" err="1" smtClean="0"/>
              <a:t>Webservice</a:t>
            </a:r>
            <a:r>
              <a:rPr lang="en-US" dirty="0" smtClean="0"/>
              <a:t> </a:t>
            </a:r>
            <a:r>
              <a:rPr lang="en-US" dirty="0" err="1" smtClean="0"/>
              <a:t>leicht</a:t>
            </a:r>
            <a:r>
              <a:rPr lang="en-US" dirty="0" smtClean="0"/>
              <a:t> </a:t>
            </a:r>
            <a:r>
              <a:rPr lang="en-US" dirty="0" err="1" smtClean="0"/>
              <a:t>einzurichten</a:t>
            </a:r>
            <a:endParaRPr lang="en-US" dirty="0"/>
          </a:p>
          <a:p>
            <a:pPr lvl="1"/>
            <a:r>
              <a:rPr lang="en-US" dirty="0"/>
              <a:t>Deploying a Desired State Configuration Web Host Using DSC</a:t>
            </a:r>
            <a:br>
              <a:rPr lang="en-US" dirty="0"/>
            </a:br>
            <a:r>
              <a:rPr lang="en-US" sz="2000" dirty="0">
                <a:hlinkClick r:id="rId2"/>
              </a:rPr>
              <a:t>http://</a:t>
            </a:r>
            <a:r>
              <a:rPr lang="en-US" sz="2000" dirty="0" smtClean="0">
                <a:hlinkClick r:id="rId2"/>
              </a:rPr>
              <a:t>www.petri.co.il/deploy-desired-state-configuration-web-host-with-dsc.htm</a:t>
            </a:r>
            <a:endParaRPr lang="en-US" dirty="0" smtClean="0"/>
          </a:p>
          <a:p>
            <a:r>
              <a:rPr lang="en-US" dirty="0"/>
              <a:t>Die </a:t>
            </a:r>
            <a:r>
              <a:rPr lang="en-US" b="1" dirty="0" err="1">
                <a:solidFill>
                  <a:srgbClr val="FFC000"/>
                </a:solidFill>
              </a:rPr>
              <a:t>Konfiguration</a:t>
            </a:r>
            <a:r>
              <a:rPr lang="en-US" b="1" dirty="0">
                <a:solidFill>
                  <a:srgbClr val="FFC000"/>
                </a:solidFill>
              </a:rPr>
              <a:t> des Local Configuration Managers </a:t>
            </a:r>
            <a:r>
              <a:rPr lang="en-US" dirty="0"/>
              <a:t>auf den Clients muss </a:t>
            </a:r>
            <a:r>
              <a:rPr lang="en-US" dirty="0" err="1"/>
              <a:t>für</a:t>
            </a:r>
            <a:r>
              <a:rPr lang="en-US" dirty="0"/>
              <a:t> den Pull Modus </a:t>
            </a:r>
            <a:r>
              <a:rPr lang="en-US" dirty="0" err="1"/>
              <a:t>vom</a:t>
            </a:r>
            <a:r>
              <a:rPr lang="en-US" dirty="0"/>
              <a:t> </a:t>
            </a:r>
            <a:r>
              <a:rPr lang="en-US" dirty="0" err="1" smtClean="0"/>
              <a:t>Webservice</a:t>
            </a:r>
            <a:r>
              <a:rPr lang="en-US" dirty="0" smtClean="0"/>
              <a:t> </a:t>
            </a:r>
            <a:r>
              <a:rPr lang="en-US" dirty="0" err="1"/>
              <a:t>eingestellt</a:t>
            </a:r>
            <a:r>
              <a:rPr lang="en-US" dirty="0"/>
              <a:t> </a:t>
            </a:r>
            <a:r>
              <a:rPr lang="en-US" dirty="0" err="1"/>
              <a:t>sein</a:t>
            </a:r>
            <a:r>
              <a:rPr lang="en-US" dirty="0"/>
              <a:t> </a:t>
            </a:r>
            <a:r>
              <a:rPr lang="en-US" dirty="0" smtClean="0"/>
              <a:t>(</a:t>
            </a:r>
            <a:r>
              <a:rPr lang="en-US" b="1" dirty="0" err="1" smtClean="0">
                <a:solidFill>
                  <a:srgbClr val="FFC000"/>
                </a:solidFill>
              </a:rPr>
              <a:t>WebDownloadManager</a:t>
            </a:r>
            <a:r>
              <a:rPr lang="en-US" dirty="0" smtClean="0"/>
              <a:t>)</a:t>
            </a:r>
          </a:p>
          <a:p>
            <a:r>
              <a:rPr lang="en-US" sz="2800" b="1" dirty="0" err="1" smtClean="0">
                <a:solidFill>
                  <a:srgbClr val="00DE00"/>
                </a:solidFill>
              </a:rPr>
              <a:t>Benötigte</a:t>
            </a:r>
            <a:r>
              <a:rPr lang="en-US" sz="2800" b="1" dirty="0" smtClean="0">
                <a:solidFill>
                  <a:srgbClr val="00DE00"/>
                </a:solidFill>
              </a:rPr>
              <a:t> </a:t>
            </a:r>
            <a:r>
              <a:rPr lang="en-US" sz="2800" b="1" dirty="0" err="1" smtClean="0">
                <a:solidFill>
                  <a:srgbClr val="00DE00"/>
                </a:solidFill>
              </a:rPr>
              <a:t>Resourcen</a:t>
            </a:r>
            <a:r>
              <a:rPr lang="en-US" sz="2800" b="1" dirty="0" smtClean="0">
                <a:solidFill>
                  <a:srgbClr val="00DE00"/>
                </a:solidFill>
              </a:rPr>
              <a:t> </a:t>
            </a:r>
            <a:r>
              <a:rPr lang="en-US" sz="2800" b="1" dirty="0" err="1" smtClean="0">
                <a:solidFill>
                  <a:srgbClr val="00DE00"/>
                </a:solidFill>
              </a:rPr>
              <a:t>werden</a:t>
            </a:r>
            <a:r>
              <a:rPr lang="en-US" sz="2800" b="1" dirty="0" smtClean="0">
                <a:solidFill>
                  <a:srgbClr val="00DE00"/>
                </a:solidFill>
              </a:rPr>
              <a:t> </a:t>
            </a:r>
            <a:r>
              <a:rPr lang="en-US" sz="2800" b="1" dirty="0" err="1" smtClean="0">
                <a:solidFill>
                  <a:srgbClr val="00DE00"/>
                </a:solidFill>
              </a:rPr>
              <a:t>vom</a:t>
            </a:r>
            <a:r>
              <a:rPr lang="en-US" sz="2800" b="1" dirty="0" smtClean="0">
                <a:solidFill>
                  <a:srgbClr val="00DE00"/>
                </a:solidFill>
              </a:rPr>
              <a:t> </a:t>
            </a:r>
            <a:r>
              <a:rPr lang="en-US" sz="2800" b="1" dirty="0" err="1" smtClean="0">
                <a:solidFill>
                  <a:srgbClr val="00DE00"/>
                </a:solidFill>
              </a:rPr>
              <a:t>Webservice</a:t>
            </a:r>
            <a:r>
              <a:rPr lang="en-US" sz="2800" b="1" dirty="0" smtClean="0">
                <a:solidFill>
                  <a:srgbClr val="00DE00"/>
                </a:solidFill>
              </a:rPr>
              <a:t> </a:t>
            </a:r>
            <a:r>
              <a:rPr lang="en-US" sz="2800" b="1" dirty="0" err="1" smtClean="0">
                <a:solidFill>
                  <a:srgbClr val="00DE00"/>
                </a:solidFill>
              </a:rPr>
              <a:t>mitgeliefert</a:t>
            </a:r>
            <a:endParaRPr lang="en-US" sz="2800" b="1" dirty="0" smtClean="0">
              <a:solidFill>
                <a:srgbClr val="00DE00"/>
              </a:solidFill>
            </a:endParaRPr>
          </a:p>
          <a:p>
            <a:pPr lvl="1"/>
            <a:r>
              <a:rPr lang="en-US" sz="2000" dirty="0" err="1" smtClean="0">
                <a:solidFill>
                  <a:schemeClr val="tx1"/>
                </a:solidFill>
              </a:rPr>
              <a:t>Diese</a:t>
            </a:r>
            <a:r>
              <a:rPr lang="en-US" sz="2000" dirty="0" smtClean="0">
                <a:solidFill>
                  <a:schemeClr val="tx1"/>
                </a:solidFill>
              </a:rPr>
              <a:t> </a:t>
            </a:r>
            <a:r>
              <a:rPr lang="en-US" sz="2000" dirty="0" err="1" smtClean="0">
                <a:solidFill>
                  <a:schemeClr val="tx1"/>
                </a:solidFill>
              </a:rPr>
              <a:t>müssen</a:t>
            </a:r>
            <a:r>
              <a:rPr lang="en-US" sz="2000" dirty="0" smtClean="0">
                <a:solidFill>
                  <a:schemeClr val="tx1"/>
                </a:solidFill>
              </a:rPr>
              <a:t> </a:t>
            </a:r>
            <a:r>
              <a:rPr lang="en-US" sz="2000" dirty="0" err="1" smtClean="0">
                <a:solidFill>
                  <a:schemeClr val="tx1"/>
                </a:solidFill>
              </a:rPr>
              <a:t>als</a:t>
            </a:r>
            <a:r>
              <a:rPr lang="en-US" sz="2000" dirty="0" smtClean="0">
                <a:solidFill>
                  <a:schemeClr val="tx1"/>
                </a:solidFill>
              </a:rPr>
              <a:t> .zip File + </a:t>
            </a:r>
            <a:r>
              <a:rPr lang="en-US" sz="2000" dirty="0" err="1" smtClean="0">
                <a:solidFill>
                  <a:schemeClr val="tx1"/>
                </a:solidFill>
              </a:rPr>
              <a:t>Checksumme</a:t>
            </a:r>
            <a:r>
              <a:rPr lang="en-US" sz="2000" dirty="0" smtClean="0">
                <a:solidFill>
                  <a:schemeClr val="tx1"/>
                </a:solidFill>
              </a:rPr>
              <a:t> </a:t>
            </a:r>
            <a:r>
              <a:rPr lang="en-US" sz="2000" dirty="0" err="1" smtClean="0">
                <a:solidFill>
                  <a:schemeClr val="tx1"/>
                </a:solidFill>
              </a:rPr>
              <a:t>im</a:t>
            </a:r>
            <a:r>
              <a:rPr lang="en-US" sz="2000" dirty="0" smtClean="0">
                <a:solidFill>
                  <a:schemeClr val="tx1"/>
                </a:solidFill>
              </a:rPr>
              <a:t> </a:t>
            </a:r>
            <a:r>
              <a:rPr lang="en-US" sz="2000" dirty="0" err="1" smtClean="0">
                <a:solidFill>
                  <a:schemeClr val="tx1"/>
                </a:solidFill>
              </a:rPr>
              <a:t>folgenden</a:t>
            </a:r>
            <a:r>
              <a:rPr lang="en-US" sz="2000" dirty="0" smtClean="0">
                <a:solidFill>
                  <a:schemeClr val="tx1"/>
                </a:solidFill>
              </a:rPr>
              <a:t> </a:t>
            </a:r>
            <a:r>
              <a:rPr lang="en-US" sz="2000" dirty="0" err="1" smtClean="0">
                <a:solidFill>
                  <a:schemeClr val="tx1"/>
                </a:solidFill>
              </a:rPr>
              <a:t>Pfad</a:t>
            </a:r>
            <a:r>
              <a:rPr lang="en-US" sz="2000" dirty="0" smtClean="0">
                <a:solidFill>
                  <a:schemeClr val="tx1"/>
                </a:solidFill>
              </a:rPr>
              <a:t> auf </a:t>
            </a:r>
            <a:r>
              <a:rPr lang="en-US" sz="2000" dirty="0" err="1" smtClean="0">
                <a:solidFill>
                  <a:schemeClr val="tx1"/>
                </a:solidFill>
              </a:rPr>
              <a:t>dem</a:t>
            </a:r>
            <a:r>
              <a:rPr lang="en-US" sz="2000" dirty="0" smtClean="0">
                <a:solidFill>
                  <a:schemeClr val="tx1"/>
                </a:solidFill>
              </a:rPr>
              <a:t> Server </a:t>
            </a:r>
            <a:r>
              <a:rPr lang="en-US" sz="2000" dirty="0" err="1" smtClean="0">
                <a:solidFill>
                  <a:schemeClr val="tx1"/>
                </a:solidFill>
              </a:rPr>
              <a:t>liegen</a:t>
            </a:r>
            <a:r>
              <a:rPr lang="en-US" sz="2000" dirty="0" smtClean="0">
                <a:solidFill>
                  <a:schemeClr val="tx1"/>
                </a:solidFill>
              </a:rPr>
              <a:t>:</a:t>
            </a:r>
            <a:r>
              <a:rPr lang="de-DE" sz="2400" dirty="0">
                <a:solidFill>
                  <a:schemeClr val="tx1"/>
                </a:solidFill>
              </a:rPr>
              <a:t/>
            </a:r>
            <a:br>
              <a:rPr lang="de-DE" sz="2400" dirty="0">
                <a:solidFill>
                  <a:schemeClr val="tx1"/>
                </a:solidFill>
              </a:rPr>
            </a:br>
            <a:r>
              <a:rPr lang="de-DE" sz="2400" dirty="0" smtClean="0">
                <a:solidFill>
                  <a:schemeClr val="tx1"/>
                </a:solidFill>
              </a:rPr>
              <a:t>C:\</a:t>
            </a:r>
            <a:r>
              <a:rPr lang="de-DE" sz="2400" dirty="0">
                <a:solidFill>
                  <a:schemeClr val="tx1"/>
                </a:solidFill>
              </a:rPr>
              <a:t>ProgramData\PSDSCPullServer\Modules</a:t>
            </a:r>
            <a:endParaRPr lang="en-US" sz="2400" dirty="0" smtClean="0">
              <a:solidFill>
                <a:schemeClr val="tx1"/>
              </a:solidFill>
            </a:endParaRPr>
          </a:p>
        </p:txBody>
      </p:sp>
    </p:spTree>
    <p:extLst>
      <p:ext uri="{BB962C8B-B14F-4D97-AF65-F5344CB8AC3E}">
        <p14:creationId xmlns:p14="http://schemas.microsoft.com/office/powerpoint/2010/main" val="2007691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DSC Push und Pull</a:t>
            </a:r>
            <a:endParaRPr lang="de-DE" dirty="0"/>
          </a:p>
        </p:txBody>
      </p:sp>
      <p:sp>
        <p:nvSpPr>
          <p:cNvPr id="5" name="Textfeld 4"/>
          <p:cNvSpPr txBox="1"/>
          <p:nvPr/>
        </p:nvSpPr>
        <p:spPr>
          <a:xfrm>
            <a:off x="405780" y="1124744"/>
            <a:ext cx="11393312" cy="966418"/>
          </a:xfrm>
          <a:prstGeom prst="rect">
            <a:avLst/>
          </a:prstGeom>
          <a:noFill/>
        </p:spPr>
        <p:txBody>
          <a:bodyPr wrap="none" lIns="91440" tIns="91440" rIns="91440" bIns="91440" rtlCol="0">
            <a:spAutoFit/>
          </a:bodyPr>
          <a:lstStyle/>
          <a:p>
            <a:pPr>
              <a:lnSpc>
                <a:spcPct val="90000"/>
              </a:lnSpc>
              <a:spcBef>
                <a:spcPct val="20000"/>
              </a:spcBef>
              <a:buSzPct val="90000"/>
            </a:pPr>
            <a:r>
              <a:rPr lang="en-US" sz="3200" dirty="0">
                <a:solidFill>
                  <a:schemeClr val="tx1">
                    <a:alpha val="99000"/>
                  </a:schemeClr>
                </a:solidFill>
              </a:rPr>
              <a:t>Push and Pull Configuration </a:t>
            </a:r>
            <a:r>
              <a:rPr lang="en-US" sz="3200" dirty="0" smtClean="0">
                <a:solidFill>
                  <a:schemeClr val="tx1">
                    <a:alpha val="99000"/>
                  </a:schemeClr>
                </a:solidFill>
              </a:rPr>
              <a:t>Modes</a:t>
            </a:r>
          </a:p>
          <a:p>
            <a:pPr>
              <a:lnSpc>
                <a:spcPct val="90000"/>
              </a:lnSpc>
              <a:spcBef>
                <a:spcPct val="20000"/>
              </a:spcBef>
              <a:buSzPct val="90000"/>
            </a:pPr>
            <a:r>
              <a:rPr lang="de-DE" sz="2000" dirty="0">
                <a:solidFill>
                  <a:schemeClr val="tx1">
                    <a:alpha val="99000"/>
                  </a:schemeClr>
                </a:solidFill>
                <a:hlinkClick r:id="rId2"/>
              </a:rPr>
              <a:t>http://blogs.msdn.com/b/powershell/archive/2013/11/26/push-and-pull-configuration-modes.aspx</a:t>
            </a:r>
            <a:endParaRPr lang="de-DE" sz="2000" dirty="0" smtClean="0">
              <a:solidFill>
                <a:schemeClr val="tx1">
                  <a:alpha val="99000"/>
                </a:schemeClr>
              </a:solidFill>
            </a:endParaRPr>
          </a:p>
        </p:txBody>
      </p:sp>
    </p:spTree>
    <p:extLst>
      <p:ext uri="{BB962C8B-B14F-4D97-AF65-F5344CB8AC3E}">
        <p14:creationId xmlns:p14="http://schemas.microsoft.com/office/powerpoint/2010/main" val="68732500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3852" y="1268760"/>
            <a:ext cx="10081120" cy="3988784"/>
          </a:xfrm>
        </p:spPr>
        <p:txBody>
          <a:bodyPr/>
          <a:lstStyle/>
          <a:p>
            <a:pPr algn="ctr"/>
            <a:r>
              <a:rPr lang="de-DE" sz="9600" dirty="0" err="1"/>
              <a:t>Node</a:t>
            </a:r>
            <a:r>
              <a:rPr lang="de-DE" sz="9600" dirty="0"/>
              <a:t> </a:t>
            </a:r>
            <a:r>
              <a:rPr lang="de-DE" sz="9600" dirty="0" err="1" smtClean="0"/>
              <a:t>Configuration</a:t>
            </a:r>
            <a:r>
              <a:rPr lang="de-DE" sz="9600" dirty="0" smtClean="0"/>
              <a:t/>
            </a:r>
            <a:br>
              <a:rPr lang="de-DE" sz="9600" dirty="0" smtClean="0"/>
            </a:br>
            <a:r>
              <a:rPr lang="de-DE" sz="9600" dirty="0"/>
              <a:t>1:1</a:t>
            </a:r>
          </a:p>
        </p:txBody>
      </p:sp>
    </p:spTree>
    <p:extLst>
      <p:ext uri="{BB962C8B-B14F-4D97-AF65-F5344CB8AC3E}">
        <p14:creationId xmlns:p14="http://schemas.microsoft.com/office/powerpoint/2010/main" val="58529828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Current</a:t>
            </a:r>
            <a:r>
              <a:rPr lang="de-DE" dirty="0" smtClean="0"/>
              <a:t> </a:t>
            </a:r>
            <a:r>
              <a:rPr lang="de-DE" dirty="0" err="1" smtClean="0"/>
              <a:t>Configuration</a:t>
            </a:r>
            <a:endParaRPr lang="de-DE" dirty="0"/>
          </a:p>
        </p:txBody>
      </p:sp>
      <p:sp>
        <p:nvSpPr>
          <p:cNvPr id="3" name="Textplatzhalter 2"/>
          <p:cNvSpPr>
            <a:spLocks noGrp="1"/>
          </p:cNvSpPr>
          <p:nvPr>
            <p:ph type="body" sz="quarter" idx="10"/>
          </p:nvPr>
        </p:nvSpPr>
        <p:spPr>
          <a:xfrm>
            <a:off x="519112" y="1447799"/>
            <a:ext cx="11149013" cy="2819233"/>
          </a:xfrm>
        </p:spPr>
        <p:txBody>
          <a:bodyPr/>
          <a:lstStyle/>
          <a:p>
            <a:r>
              <a:rPr lang="de-DE" dirty="0" err="1" smtClean="0"/>
              <a:t>Node</a:t>
            </a:r>
            <a:r>
              <a:rPr lang="de-DE" dirty="0" smtClean="0"/>
              <a:t> 1:1 </a:t>
            </a:r>
            <a:r>
              <a:rPr lang="de-DE" dirty="0" err="1" smtClean="0"/>
              <a:t>Configuration</a:t>
            </a:r>
            <a:r>
              <a:rPr lang="de-DE" dirty="0" smtClean="0"/>
              <a:t/>
            </a:r>
            <a:br>
              <a:rPr lang="de-DE" dirty="0" smtClean="0"/>
            </a:br>
            <a:r>
              <a:rPr lang="de-DE" dirty="0" smtClean="0"/>
              <a:t>Ein Windows Rechner kann nur eine </a:t>
            </a:r>
            <a:r>
              <a:rPr lang="de-DE" dirty="0" err="1" smtClean="0"/>
              <a:t>Configuration</a:t>
            </a:r>
            <a:r>
              <a:rPr lang="de-DE" dirty="0" smtClean="0"/>
              <a:t> haben</a:t>
            </a:r>
          </a:p>
          <a:p>
            <a:pPr lvl="1"/>
            <a:r>
              <a:rPr lang="de-DE" dirty="0"/>
              <a:t>$</a:t>
            </a:r>
            <a:r>
              <a:rPr lang="de-DE" dirty="0" err="1" smtClean="0"/>
              <a:t>env:SystemDrive</a:t>
            </a:r>
            <a:r>
              <a:rPr lang="de-DE" dirty="0" smtClean="0"/>
              <a:t>\System32\</a:t>
            </a:r>
            <a:r>
              <a:rPr lang="de-DE" dirty="0" err="1" smtClean="0"/>
              <a:t>Configuration</a:t>
            </a:r>
            <a:r>
              <a:rPr lang="de-DE" dirty="0" smtClean="0"/>
              <a:t>\</a:t>
            </a:r>
            <a:r>
              <a:rPr lang="de-DE" dirty="0" err="1" smtClean="0"/>
              <a:t>Current.MOF</a:t>
            </a:r>
            <a:endParaRPr lang="de-DE" dirty="0" smtClean="0"/>
          </a:p>
          <a:p>
            <a:pPr lvl="1"/>
            <a:endParaRPr lang="de-DE" dirty="0"/>
          </a:p>
          <a:p>
            <a:r>
              <a:rPr lang="de-DE" dirty="0" smtClean="0"/>
              <a:t>Die Konfiguration wird in diesem Verzeichnis als Transaction durchgeführt.</a:t>
            </a:r>
            <a:endParaRPr lang="de-DE" dirty="0"/>
          </a:p>
        </p:txBody>
      </p:sp>
    </p:spTree>
    <p:extLst>
      <p:ext uri="{BB962C8B-B14F-4D97-AF65-F5344CB8AC3E}">
        <p14:creationId xmlns:p14="http://schemas.microsoft.com/office/powerpoint/2010/main" val="54518954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endParaRPr lang="de-DE"/>
          </a:p>
        </p:txBody>
      </p:sp>
      <p:sp>
        <p:nvSpPr>
          <p:cNvPr id="4" name="Title 3"/>
          <p:cNvSpPr>
            <a:spLocks noGrp="1"/>
          </p:cNvSpPr>
          <p:nvPr>
            <p:ph type="ctrTitle"/>
          </p:nvPr>
        </p:nvSpPr>
        <p:spPr/>
        <p:txBody>
          <a:bodyPr/>
          <a:lstStyle/>
          <a:p>
            <a:r>
              <a:rPr lang="en-US" dirty="0" smtClean="0"/>
              <a:t>Demo</a:t>
            </a:r>
            <a:endParaRPr lang="en-US" dirty="0"/>
          </a:p>
        </p:txBody>
      </p:sp>
      <p:sp>
        <p:nvSpPr>
          <p:cNvPr id="2" name="Untertitel 1"/>
          <p:cNvSpPr>
            <a:spLocks noGrp="1"/>
          </p:cNvSpPr>
          <p:nvPr>
            <p:ph type="subTitle" idx="1"/>
          </p:nvPr>
        </p:nvSpPr>
        <p:spPr/>
        <p:txBody>
          <a:bodyPr/>
          <a:lstStyle/>
          <a:p>
            <a:endParaRPr lang="de-DE"/>
          </a:p>
        </p:txBody>
      </p:sp>
    </p:spTree>
    <p:extLst>
      <p:ext uri="{BB962C8B-B14F-4D97-AF65-F5344CB8AC3E}">
        <p14:creationId xmlns:p14="http://schemas.microsoft.com/office/powerpoint/2010/main" val="2536745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Zusammenfassung DSC</a:t>
            </a:r>
            <a:endParaRPr lang="de-DE" dirty="0"/>
          </a:p>
        </p:txBody>
      </p:sp>
      <p:sp>
        <p:nvSpPr>
          <p:cNvPr id="6" name="Textplatzhalter 5"/>
          <p:cNvSpPr>
            <a:spLocks noGrp="1"/>
          </p:cNvSpPr>
          <p:nvPr>
            <p:ph type="body" sz="quarter" idx="10"/>
          </p:nvPr>
        </p:nvSpPr>
        <p:spPr>
          <a:xfrm>
            <a:off x="519112" y="1447799"/>
            <a:ext cx="11149013" cy="1428083"/>
          </a:xfrm>
        </p:spPr>
        <p:txBody>
          <a:bodyPr/>
          <a:lstStyle/>
          <a:p>
            <a:r>
              <a:rPr lang="de-DE" dirty="0" smtClean="0"/>
              <a:t>Mit PowerShell eine </a:t>
            </a:r>
            <a:r>
              <a:rPr lang="de-DE" dirty="0" err="1" smtClean="0"/>
              <a:t>Configuration</a:t>
            </a:r>
            <a:r>
              <a:rPr lang="de-DE" dirty="0" smtClean="0"/>
              <a:t> erstellen</a:t>
            </a:r>
          </a:p>
          <a:p>
            <a:r>
              <a:rPr lang="de-DE" dirty="0" err="1" smtClean="0"/>
              <a:t>Configuration</a:t>
            </a:r>
            <a:r>
              <a:rPr lang="de-DE" dirty="0" smtClean="0"/>
              <a:t> Ausführen dabei wird jeder </a:t>
            </a:r>
            <a:r>
              <a:rPr lang="de-DE" dirty="0" err="1" smtClean="0"/>
              <a:t>Node</a:t>
            </a:r>
            <a:r>
              <a:rPr lang="de-DE" dirty="0" smtClean="0"/>
              <a:t> zu einer .</a:t>
            </a:r>
            <a:r>
              <a:rPr lang="de-DE" dirty="0" err="1" smtClean="0"/>
              <a:t>mof</a:t>
            </a:r>
            <a:r>
              <a:rPr lang="de-DE" dirty="0" smtClean="0"/>
              <a:t> Datei „Kompiliert“</a:t>
            </a:r>
          </a:p>
        </p:txBody>
      </p:sp>
    </p:spTree>
    <p:extLst>
      <p:ext uri="{BB962C8B-B14F-4D97-AF65-F5344CB8AC3E}">
        <p14:creationId xmlns:p14="http://schemas.microsoft.com/office/powerpoint/2010/main" val="2442745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Zusammenfassung DSC</a:t>
            </a:r>
          </a:p>
        </p:txBody>
      </p:sp>
      <p:sp>
        <p:nvSpPr>
          <p:cNvPr id="3" name="Textplatzhalter 2"/>
          <p:cNvSpPr>
            <a:spLocks noGrp="1"/>
          </p:cNvSpPr>
          <p:nvPr>
            <p:ph type="body" sz="quarter" idx="10"/>
          </p:nvPr>
        </p:nvSpPr>
        <p:spPr>
          <a:xfrm>
            <a:off x="519112" y="1447799"/>
            <a:ext cx="11149013" cy="4413516"/>
          </a:xfrm>
        </p:spPr>
        <p:txBody>
          <a:bodyPr/>
          <a:lstStyle/>
          <a:p>
            <a:r>
              <a:rPr lang="de-DE" dirty="0"/>
              <a:t>Push Modus</a:t>
            </a:r>
          </a:p>
          <a:p>
            <a:pPr lvl="1"/>
            <a:r>
              <a:rPr lang="de-DE"/>
              <a:t>Der </a:t>
            </a:r>
            <a:r>
              <a:rPr lang="de-DE" b="1" smtClean="0">
                <a:solidFill>
                  <a:schemeClr val="accent1"/>
                </a:solidFill>
              </a:rPr>
              <a:t>Push-Modus</a:t>
            </a:r>
            <a:r>
              <a:rPr lang="de-DE" smtClean="0"/>
              <a:t> </a:t>
            </a:r>
            <a:r>
              <a:rPr lang="de-DE" b="1" dirty="0">
                <a:solidFill>
                  <a:schemeClr val="accent1"/>
                </a:solidFill>
              </a:rPr>
              <a:t>Start-</a:t>
            </a:r>
            <a:r>
              <a:rPr lang="de-DE" b="1" dirty="0" err="1">
                <a:solidFill>
                  <a:schemeClr val="accent1"/>
                </a:solidFill>
              </a:rPr>
              <a:t>DSCConfiguration</a:t>
            </a:r>
            <a:r>
              <a:rPr lang="de-DE" dirty="0"/>
              <a:t> führt </a:t>
            </a:r>
            <a:r>
              <a:rPr lang="de-DE" b="1" dirty="0">
                <a:solidFill>
                  <a:schemeClr val="accent3"/>
                </a:solidFill>
              </a:rPr>
              <a:t>ALLE .</a:t>
            </a:r>
            <a:r>
              <a:rPr lang="de-DE" b="1" dirty="0" err="1">
                <a:solidFill>
                  <a:schemeClr val="accent3"/>
                </a:solidFill>
              </a:rPr>
              <a:t>mof</a:t>
            </a:r>
            <a:r>
              <a:rPr lang="de-DE" b="1" dirty="0">
                <a:solidFill>
                  <a:schemeClr val="accent3"/>
                </a:solidFill>
              </a:rPr>
              <a:t> Dateien in dem Ordner</a:t>
            </a:r>
            <a:r>
              <a:rPr lang="de-DE" dirty="0"/>
              <a:t> aus! Die Ziel Nodes werden Konfiguriert.</a:t>
            </a:r>
          </a:p>
          <a:p>
            <a:r>
              <a:rPr lang="de-DE" dirty="0"/>
              <a:t>Pull Modus (</a:t>
            </a:r>
            <a:r>
              <a:rPr lang="de-DE" dirty="0" err="1"/>
              <a:t>Local</a:t>
            </a:r>
            <a:r>
              <a:rPr lang="de-DE" dirty="0"/>
              <a:t> </a:t>
            </a:r>
            <a:r>
              <a:rPr lang="de-DE" dirty="0" err="1"/>
              <a:t>Configuration</a:t>
            </a:r>
            <a:r>
              <a:rPr lang="de-DE" dirty="0"/>
              <a:t> Manager (LCM))</a:t>
            </a:r>
          </a:p>
          <a:p>
            <a:pPr lvl="1"/>
            <a:r>
              <a:rPr lang="de-DE" dirty="0"/>
              <a:t>Der LCM muss auf den Pull Modus eingestellt werden</a:t>
            </a:r>
          </a:p>
          <a:p>
            <a:pPr lvl="1"/>
            <a:r>
              <a:rPr lang="de-DE" dirty="0"/>
              <a:t>Pull kann von Einem Share oder einem Webservice geschehen</a:t>
            </a:r>
          </a:p>
          <a:p>
            <a:pPr lvl="2"/>
            <a:r>
              <a:rPr lang="de-DE" dirty="0"/>
              <a:t>Nur Webservice Unterstützt ein Pull von  benötigten Resources</a:t>
            </a:r>
          </a:p>
          <a:p>
            <a:pPr lvl="1"/>
            <a:r>
              <a:rPr lang="de-DE" dirty="0"/>
              <a:t>Der </a:t>
            </a:r>
            <a:r>
              <a:rPr lang="de-DE" b="1" dirty="0">
                <a:solidFill>
                  <a:schemeClr val="accent1"/>
                </a:solidFill>
              </a:rPr>
              <a:t>LCM Push-Modus </a:t>
            </a:r>
            <a:r>
              <a:rPr lang="de-DE" dirty="0"/>
              <a:t>Arbeite mit GUID statt Rechnernamen!</a:t>
            </a:r>
          </a:p>
          <a:p>
            <a:pPr lvl="2"/>
            <a:r>
              <a:rPr lang="de-DE" dirty="0"/>
              <a:t>Ein </a:t>
            </a:r>
            <a:r>
              <a:rPr lang="de-DE" dirty="0" err="1"/>
              <a:t>Node</a:t>
            </a:r>
            <a:r>
              <a:rPr lang="de-DE" dirty="0"/>
              <a:t> holt sich immer nur die eine Konfiguration mit der GUID die im </a:t>
            </a:r>
            <a:r>
              <a:rPr lang="de-DE" dirty="0" err="1"/>
              <a:t>Local</a:t>
            </a:r>
            <a:r>
              <a:rPr lang="de-DE" dirty="0"/>
              <a:t> </a:t>
            </a:r>
            <a:r>
              <a:rPr lang="de-DE" dirty="0" err="1"/>
              <a:t>Configuration</a:t>
            </a:r>
            <a:r>
              <a:rPr lang="de-DE" dirty="0"/>
              <a:t> Manager eingestellt ist. </a:t>
            </a:r>
            <a:r>
              <a:rPr lang="de-DE" dirty="0" err="1"/>
              <a:t>Node</a:t>
            </a:r>
            <a:r>
              <a:rPr lang="de-DE" dirty="0"/>
              <a:t> 1:1 </a:t>
            </a:r>
            <a:r>
              <a:rPr lang="de-DE" dirty="0" err="1" smtClean="0"/>
              <a:t>Configuration</a:t>
            </a:r>
            <a:endParaRPr lang="de-DE" dirty="0"/>
          </a:p>
        </p:txBody>
      </p:sp>
    </p:spTree>
    <p:extLst>
      <p:ext uri="{BB962C8B-B14F-4D97-AF65-F5344CB8AC3E}">
        <p14:creationId xmlns:p14="http://schemas.microsoft.com/office/powerpoint/2010/main" val="200535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Weitere DSC </a:t>
            </a:r>
            <a:r>
              <a:rPr lang="de-DE" dirty="0" err="1" smtClean="0"/>
              <a:t>Rescoures</a:t>
            </a:r>
            <a:endParaRPr lang="de-DE" dirty="0"/>
          </a:p>
        </p:txBody>
      </p:sp>
      <p:sp>
        <p:nvSpPr>
          <p:cNvPr id="6" name="Textplatzhalter 5"/>
          <p:cNvSpPr>
            <a:spLocks noGrp="1"/>
          </p:cNvSpPr>
          <p:nvPr>
            <p:ph type="body" sz="quarter" idx="10"/>
          </p:nvPr>
        </p:nvSpPr>
        <p:spPr>
          <a:xfrm>
            <a:off x="519112" y="1447799"/>
            <a:ext cx="11149013" cy="997196"/>
          </a:xfrm>
        </p:spPr>
        <p:txBody>
          <a:bodyPr/>
          <a:lstStyle/>
          <a:p>
            <a:r>
              <a:rPr lang="en-US" dirty="0" smtClean="0"/>
              <a:t>Resource </a:t>
            </a:r>
            <a:r>
              <a:rPr lang="en-US" dirty="0"/>
              <a:t>Kit </a:t>
            </a:r>
            <a:r>
              <a:rPr lang="en-US" dirty="0" smtClean="0"/>
              <a:t>Wave-1</a:t>
            </a:r>
          </a:p>
          <a:p>
            <a:r>
              <a:rPr lang="de-DE" sz="1800" dirty="0">
                <a:hlinkClick r:id="rId2"/>
              </a:rPr>
              <a:t>http://blogs.msdn.com/b/powershell/archive/2013/12/26/holiday-gift-desired-state-configuration-dsc-resource-kit-wave-1.aspx</a:t>
            </a:r>
            <a:endParaRPr lang="de-DE" sz="1800" dirty="0"/>
          </a:p>
        </p:txBody>
      </p:sp>
      <p:graphicFrame>
        <p:nvGraphicFramePr>
          <p:cNvPr id="4" name="Tabelle 3"/>
          <p:cNvGraphicFramePr>
            <a:graphicFrameLocks noGrp="1"/>
          </p:cNvGraphicFramePr>
          <p:nvPr>
            <p:extLst>
              <p:ext uri="{D42A27DB-BD31-4B8C-83A1-F6EECF244321}">
                <p14:modId xmlns:p14="http://schemas.microsoft.com/office/powerpoint/2010/main" val="2289617319"/>
              </p:ext>
            </p:extLst>
          </p:nvPr>
        </p:nvGraphicFramePr>
        <p:xfrm>
          <a:off x="496899" y="2675003"/>
          <a:ext cx="11286685" cy="3785616"/>
        </p:xfrm>
        <a:graphic>
          <a:graphicData uri="http://schemas.openxmlformats.org/drawingml/2006/table">
            <a:tbl>
              <a:tblPr firstRow="1" firstCol="1" bandRow="1">
                <a:tableStyleId>{5C22544A-7EE6-4342-B048-85BDC9FD1C3A}</a:tableStyleId>
              </a:tblPr>
              <a:tblGrid>
                <a:gridCol w="3274202"/>
                <a:gridCol w="8012483"/>
              </a:tblGrid>
              <a:tr h="412414">
                <a:tc>
                  <a:txBody>
                    <a:bodyPr/>
                    <a:lstStyle/>
                    <a:p>
                      <a:pPr>
                        <a:lnSpc>
                          <a:spcPct val="115000"/>
                        </a:lnSpc>
                        <a:spcAft>
                          <a:spcPts val="1000"/>
                        </a:spcAft>
                      </a:pPr>
                      <a:r>
                        <a:rPr lang="de-DE" sz="2400" dirty="0" err="1">
                          <a:effectLst/>
                        </a:rPr>
                        <a:t>Resource</a:t>
                      </a:r>
                      <a:endParaRPr lang="de-DE" sz="2400" dirty="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a:effectLst/>
                        </a:rPr>
                        <a:t>Description</a:t>
                      </a:r>
                      <a:endParaRPr lang="de-DE" sz="2400">
                        <a:effectLst/>
                        <a:latin typeface="Calibri"/>
                        <a:ea typeface="Calibri"/>
                        <a:cs typeface="Times New Roman"/>
                      </a:endParaRPr>
                    </a:p>
                  </a:txBody>
                  <a:tcPr marL="67214" marR="67214" marT="0" marB="0"/>
                </a:tc>
              </a:tr>
              <a:tr h="412414">
                <a:tc>
                  <a:txBody>
                    <a:bodyPr/>
                    <a:lstStyle/>
                    <a:p>
                      <a:pPr>
                        <a:lnSpc>
                          <a:spcPct val="115000"/>
                        </a:lnSpc>
                        <a:spcAft>
                          <a:spcPts val="1000"/>
                        </a:spcAft>
                      </a:pPr>
                      <a:r>
                        <a:rPr lang="de-DE" sz="2400" b="0" dirty="0" err="1">
                          <a:effectLst/>
                        </a:rPr>
                        <a:t>xComputer</a:t>
                      </a:r>
                      <a:endParaRPr lang="de-DE" sz="2400" b="0" dirty="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b="0">
                          <a:effectLst/>
                        </a:rPr>
                        <a:t>Name a computer and add it to a domain/workgroup</a:t>
                      </a:r>
                      <a:endParaRPr lang="de-DE" sz="2400" b="0">
                        <a:effectLst/>
                        <a:latin typeface="Calibri"/>
                        <a:ea typeface="Calibri"/>
                        <a:cs typeface="Times New Roman"/>
                      </a:endParaRPr>
                    </a:p>
                  </a:txBody>
                  <a:tcPr marL="67214" marR="67214" marT="0" marB="0"/>
                </a:tc>
              </a:tr>
              <a:tr h="412414">
                <a:tc>
                  <a:txBody>
                    <a:bodyPr/>
                    <a:lstStyle/>
                    <a:p>
                      <a:pPr>
                        <a:lnSpc>
                          <a:spcPct val="115000"/>
                        </a:lnSpc>
                        <a:spcAft>
                          <a:spcPts val="1000"/>
                        </a:spcAft>
                      </a:pPr>
                      <a:r>
                        <a:rPr lang="de-DE" sz="2400" b="0" dirty="0" err="1">
                          <a:effectLst/>
                        </a:rPr>
                        <a:t>xVHD</a:t>
                      </a:r>
                      <a:endParaRPr lang="de-DE" sz="2400" b="0" dirty="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b="0" dirty="0">
                          <a:effectLst/>
                        </a:rPr>
                        <a:t>Create </a:t>
                      </a:r>
                      <a:r>
                        <a:rPr lang="de-DE" sz="2400" b="0" dirty="0" err="1">
                          <a:effectLst/>
                        </a:rPr>
                        <a:t>and</a:t>
                      </a:r>
                      <a:r>
                        <a:rPr lang="de-DE" sz="2400" b="0" dirty="0">
                          <a:effectLst/>
                        </a:rPr>
                        <a:t> </a:t>
                      </a:r>
                      <a:r>
                        <a:rPr lang="de-DE" sz="2400" b="0" dirty="0" smtClean="0">
                          <a:effectLst/>
                        </a:rPr>
                        <a:t>manage </a:t>
                      </a:r>
                      <a:r>
                        <a:rPr lang="de-DE" sz="2400" b="0" dirty="0">
                          <a:effectLst/>
                        </a:rPr>
                        <a:t>VHDs</a:t>
                      </a:r>
                      <a:endParaRPr lang="de-DE" sz="2400" b="0" dirty="0">
                        <a:effectLst/>
                        <a:latin typeface="Calibri"/>
                        <a:ea typeface="Calibri"/>
                        <a:cs typeface="Times New Roman"/>
                      </a:endParaRPr>
                    </a:p>
                  </a:txBody>
                  <a:tcPr marL="67214" marR="67214" marT="0" marB="0"/>
                </a:tc>
              </a:tr>
              <a:tr h="412414">
                <a:tc>
                  <a:txBody>
                    <a:bodyPr/>
                    <a:lstStyle/>
                    <a:p>
                      <a:pPr>
                        <a:lnSpc>
                          <a:spcPct val="115000"/>
                        </a:lnSpc>
                        <a:spcAft>
                          <a:spcPts val="1000"/>
                        </a:spcAft>
                      </a:pPr>
                      <a:r>
                        <a:rPr lang="de-DE" sz="2400" b="0" dirty="0" err="1">
                          <a:effectLst/>
                        </a:rPr>
                        <a:t>xVMHyperV</a:t>
                      </a:r>
                      <a:endParaRPr lang="de-DE" sz="2400" b="0" dirty="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b="0">
                          <a:effectLst/>
                        </a:rPr>
                        <a:t>Create and manage a Hyper-V Virtual Machine</a:t>
                      </a:r>
                      <a:endParaRPr lang="de-DE" sz="2400" b="0">
                        <a:effectLst/>
                        <a:latin typeface="Calibri"/>
                        <a:ea typeface="Calibri"/>
                        <a:cs typeface="Times New Roman"/>
                      </a:endParaRPr>
                    </a:p>
                  </a:txBody>
                  <a:tcPr marL="67214" marR="67214" marT="0" marB="0"/>
                </a:tc>
              </a:tr>
              <a:tr h="412414">
                <a:tc>
                  <a:txBody>
                    <a:bodyPr/>
                    <a:lstStyle/>
                    <a:p>
                      <a:pPr>
                        <a:lnSpc>
                          <a:spcPct val="115000"/>
                        </a:lnSpc>
                        <a:spcAft>
                          <a:spcPts val="1000"/>
                        </a:spcAft>
                      </a:pPr>
                      <a:r>
                        <a:rPr lang="de-DE" sz="2400" b="0" dirty="0" err="1">
                          <a:effectLst/>
                        </a:rPr>
                        <a:t>xVMSwitch</a:t>
                      </a:r>
                      <a:endParaRPr lang="de-DE" sz="2400" b="0" dirty="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b="0">
                          <a:effectLst/>
                        </a:rPr>
                        <a:t>Create and manage a Hyper-V Virtual Switch</a:t>
                      </a:r>
                      <a:endParaRPr lang="de-DE" sz="2400" b="0">
                        <a:effectLst/>
                        <a:latin typeface="Calibri"/>
                        <a:ea typeface="Calibri"/>
                        <a:cs typeface="Times New Roman"/>
                      </a:endParaRPr>
                    </a:p>
                  </a:txBody>
                  <a:tcPr marL="67214" marR="67214" marT="0" marB="0"/>
                </a:tc>
              </a:tr>
              <a:tr h="412414">
                <a:tc>
                  <a:txBody>
                    <a:bodyPr/>
                    <a:lstStyle/>
                    <a:p>
                      <a:pPr>
                        <a:lnSpc>
                          <a:spcPct val="115000"/>
                        </a:lnSpc>
                        <a:spcAft>
                          <a:spcPts val="1000"/>
                        </a:spcAft>
                      </a:pPr>
                      <a:r>
                        <a:rPr lang="de-DE" sz="2400" b="0" dirty="0" err="1">
                          <a:effectLst/>
                        </a:rPr>
                        <a:t>xDNSServerAddress</a:t>
                      </a:r>
                      <a:endParaRPr lang="de-DE" sz="2400" b="0" dirty="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b="0" dirty="0">
                          <a:effectLst/>
                        </a:rPr>
                        <a:t>Bind a DNS Server </a:t>
                      </a:r>
                      <a:r>
                        <a:rPr lang="de-DE" sz="2400" b="0" dirty="0" err="1">
                          <a:effectLst/>
                        </a:rPr>
                        <a:t>address</a:t>
                      </a:r>
                      <a:r>
                        <a:rPr lang="de-DE" sz="2400" b="0" dirty="0">
                          <a:effectLst/>
                        </a:rPr>
                        <a:t> </a:t>
                      </a:r>
                      <a:r>
                        <a:rPr lang="de-DE" sz="2400" b="0" dirty="0" err="1">
                          <a:effectLst/>
                        </a:rPr>
                        <a:t>to</a:t>
                      </a:r>
                      <a:r>
                        <a:rPr lang="de-DE" sz="2400" b="0" dirty="0">
                          <a:effectLst/>
                        </a:rPr>
                        <a:t> </a:t>
                      </a:r>
                      <a:r>
                        <a:rPr lang="de-DE" sz="2400" b="0" dirty="0" err="1">
                          <a:effectLst/>
                        </a:rPr>
                        <a:t>one</a:t>
                      </a:r>
                      <a:r>
                        <a:rPr lang="de-DE" sz="2400" b="0" dirty="0">
                          <a:effectLst/>
                        </a:rPr>
                        <a:t> </a:t>
                      </a:r>
                      <a:r>
                        <a:rPr lang="de-DE" sz="2400" b="0" dirty="0" err="1">
                          <a:effectLst/>
                        </a:rPr>
                        <a:t>or</a:t>
                      </a:r>
                      <a:r>
                        <a:rPr lang="de-DE" sz="2400" b="0" dirty="0">
                          <a:effectLst/>
                        </a:rPr>
                        <a:t> </a:t>
                      </a:r>
                      <a:r>
                        <a:rPr lang="de-DE" sz="2400" b="0" dirty="0" err="1">
                          <a:effectLst/>
                        </a:rPr>
                        <a:t>more</a:t>
                      </a:r>
                      <a:r>
                        <a:rPr lang="de-DE" sz="2400" b="0" dirty="0">
                          <a:effectLst/>
                        </a:rPr>
                        <a:t> NIC</a:t>
                      </a:r>
                      <a:endParaRPr lang="de-DE" sz="2400" b="0" dirty="0">
                        <a:effectLst/>
                        <a:latin typeface="Calibri"/>
                        <a:ea typeface="Calibri"/>
                        <a:cs typeface="Times New Roman"/>
                      </a:endParaRPr>
                    </a:p>
                  </a:txBody>
                  <a:tcPr marL="67214" marR="67214" marT="0" marB="0"/>
                </a:tc>
              </a:tr>
              <a:tr h="412414">
                <a:tc>
                  <a:txBody>
                    <a:bodyPr/>
                    <a:lstStyle/>
                    <a:p>
                      <a:pPr>
                        <a:lnSpc>
                          <a:spcPct val="115000"/>
                        </a:lnSpc>
                        <a:spcAft>
                          <a:spcPts val="1000"/>
                        </a:spcAft>
                      </a:pPr>
                      <a:r>
                        <a:rPr lang="de-DE" sz="2400" b="0">
                          <a:effectLst/>
                        </a:rPr>
                        <a:t>xIPAddress</a:t>
                      </a:r>
                      <a:endParaRPr lang="de-DE" sz="2400" b="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b="0" dirty="0" err="1">
                          <a:effectLst/>
                        </a:rPr>
                        <a:t>Configure</a:t>
                      </a:r>
                      <a:r>
                        <a:rPr lang="de-DE" sz="2400" b="0" dirty="0">
                          <a:effectLst/>
                        </a:rPr>
                        <a:t> </a:t>
                      </a:r>
                      <a:r>
                        <a:rPr lang="de-DE" sz="2400" b="0" dirty="0" err="1">
                          <a:effectLst/>
                        </a:rPr>
                        <a:t>IPAddress</a:t>
                      </a:r>
                      <a:r>
                        <a:rPr lang="de-DE" sz="2400" b="0" dirty="0">
                          <a:effectLst/>
                        </a:rPr>
                        <a:t> (v4 </a:t>
                      </a:r>
                      <a:r>
                        <a:rPr lang="de-DE" sz="2400" b="0" dirty="0" err="1">
                          <a:effectLst/>
                        </a:rPr>
                        <a:t>and</a:t>
                      </a:r>
                      <a:r>
                        <a:rPr lang="de-DE" sz="2400" b="0" dirty="0">
                          <a:effectLst/>
                        </a:rPr>
                        <a:t> v6)</a:t>
                      </a:r>
                      <a:endParaRPr lang="de-DE" sz="2400" b="0" dirty="0">
                        <a:effectLst/>
                        <a:latin typeface="Calibri"/>
                        <a:ea typeface="Calibri"/>
                        <a:cs typeface="Times New Roman"/>
                      </a:endParaRPr>
                    </a:p>
                  </a:txBody>
                  <a:tcPr marL="67214" marR="67214" marT="0" marB="0"/>
                </a:tc>
              </a:tr>
              <a:tr h="412414">
                <a:tc>
                  <a:txBody>
                    <a:bodyPr/>
                    <a:lstStyle/>
                    <a:p>
                      <a:pPr>
                        <a:lnSpc>
                          <a:spcPct val="115000"/>
                        </a:lnSpc>
                        <a:spcAft>
                          <a:spcPts val="1000"/>
                        </a:spcAft>
                      </a:pPr>
                      <a:r>
                        <a:rPr lang="de-DE" sz="2400" b="0">
                          <a:effectLst/>
                        </a:rPr>
                        <a:t>xDSCWebService</a:t>
                      </a:r>
                      <a:endParaRPr lang="de-DE" sz="2400" b="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b="0" dirty="0" err="1">
                          <a:effectLst/>
                        </a:rPr>
                        <a:t>Configure</a:t>
                      </a:r>
                      <a:r>
                        <a:rPr lang="de-DE" sz="2400" b="0" dirty="0">
                          <a:effectLst/>
                        </a:rPr>
                        <a:t> DSC Service (aka Pull Server)</a:t>
                      </a:r>
                      <a:endParaRPr lang="de-DE" sz="2400" b="0" dirty="0">
                        <a:effectLst/>
                        <a:latin typeface="Calibri"/>
                        <a:ea typeface="Calibri"/>
                        <a:cs typeface="Times New Roman"/>
                      </a:endParaRPr>
                    </a:p>
                  </a:txBody>
                  <a:tcPr marL="67214" marR="67214" marT="0" marB="0"/>
                </a:tc>
              </a:tr>
              <a:tr h="412414">
                <a:tc>
                  <a:txBody>
                    <a:bodyPr/>
                    <a:lstStyle/>
                    <a:p>
                      <a:pPr>
                        <a:lnSpc>
                          <a:spcPct val="115000"/>
                        </a:lnSpc>
                        <a:spcAft>
                          <a:spcPts val="1000"/>
                        </a:spcAft>
                      </a:pPr>
                      <a:r>
                        <a:rPr lang="de-DE" sz="2400" b="0">
                          <a:effectLst/>
                        </a:rPr>
                        <a:t>xWebsite</a:t>
                      </a:r>
                      <a:endParaRPr lang="de-DE" sz="2400" b="0">
                        <a:effectLst/>
                        <a:latin typeface="Calibri"/>
                        <a:ea typeface="Calibri"/>
                        <a:cs typeface="Times New Roman"/>
                      </a:endParaRPr>
                    </a:p>
                  </a:txBody>
                  <a:tcPr marL="67214" marR="67214" marT="0" marB="0"/>
                </a:tc>
                <a:tc>
                  <a:txBody>
                    <a:bodyPr/>
                    <a:lstStyle/>
                    <a:p>
                      <a:pPr>
                        <a:lnSpc>
                          <a:spcPct val="115000"/>
                        </a:lnSpc>
                        <a:spcAft>
                          <a:spcPts val="1000"/>
                        </a:spcAft>
                      </a:pPr>
                      <a:r>
                        <a:rPr lang="de-DE" sz="2400" b="0" dirty="0" err="1" smtClean="0">
                          <a:effectLst/>
                        </a:rPr>
                        <a:t>Deploy</a:t>
                      </a:r>
                      <a:r>
                        <a:rPr lang="de-DE" sz="2400" b="0" dirty="0" smtClean="0">
                          <a:effectLst/>
                        </a:rPr>
                        <a:t> </a:t>
                      </a:r>
                      <a:r>
                        <a:rPr lang="de-DE" sz="2400" b="0" dirty="0" err="1" smtClean="0">
                          <a:effectLst/>
                        </a:rPr>
                        <a:t>and</a:t>
                      </a:r>
                      <a:r>
                        <a:rPr lang="de-DE" sz="2400" b="0" dirty="0" smtClean="0">
                          <a:effectLst/>
                        </a:rPr>
                        <a:t> </a:t>
                      </a:r>
                      <a:r>
                        <a:rPr lang="de-DE" sz="2400" b="0" dirty="0" err="1" smtClean="0">
                          <a:effectLst/>
                        </a:rPr>
                        <a:t>configure</a:t>
                      </a:r>
                      <a:r>
                        <a:rPr lang="de-DE" sz="2400" b="0" dirty="0" smtClean="0">
                          <a:effectLst/>
                        </a:rPr>
                        <a:t> a </a:t>
                      </a:r>
                      <a:r>
                        <a:rPr lang="de-DE" sz="2400" b="0" dirty="0" err="1" smtClean="0">
                          <a:effectLst/>
                        </a:rPr>
                        <a:t>website</a:t>
                      </a:r>
                      <a:r>
                        <a:rPr lang="de-DE" sz="2400" b="0" dirty="0" smtClean="0">
                          <a:effectLst/>
                        </a:rPr>
                        <a:t> on IIS</a:t>
                      </a:r>
                      <a:endParaRPr lang="de-DE" sz="2400" b="0" dirty="0">
                        <a:effectLst/>
                        <a:latin typeface="Calibri"/>
                        <a:ea typeface="Calibri"/>
                        <a:cs typeface="Times New Roman"/>
                      </a:endParaRPr>
                    </a:p>
                  </a:txBody>
                  <a:tcPr marL="67214" marR="67214" marT="0" marB="0"/>
                </a:tc>
              </a:tr>
            </a:tbl>
          </a:graphicData>
        </a:graphic>
      </p:graphicFrame>
    </p:spTree>
    <p:extLst>
      <p:ext uri="{BB962C8B-B14F-4D97-AF65-F5344CB8AC3E}">
        <p14:creationId xmlns:p14="http://schemas.microsoft.com/office/powerpoint/2010/main" val="243662240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Weitere DSC </a:t>
            </a:r>
            <a:r>
              <a:rPr lang="de-DE" dirty="0" err="1" smtClean="0"/>
              <a:t>Rescoures</a:t>
            </a:r>
            <a:endParaRPr lang="de-DE" dirty="0"/>
          </a:p>
        </p:txBody>
      </p:sp>
      <p:sp>
        <p:nvSpPr>
          <p:cNvPr id="6" name="Textplatzhalter 5"/>
          <p:cNvSpPr>
            <a:spLocks noGrp="1"/>
          </p:cNvSpPr>
          <p:nvPr>
            <p:ph type="body" sz="quarter" idx="10"/>
          </p:nvPr>
        </p:nvSpPr>
        <p:spPr>
          <a:xfrm>
            <a:off x="519112" y="980728"/>
            <a:ext cx="11149013" cy="680186"/>
          </a:xfrm>
        </p:spPr>
        <p:txBody>
          <a:bodyPr/>
          <a:lstStyle/>
          <a:p>
            <a:r>
              <a:rPr lang="en-US" dirty="0" smtClean="0"/>
              <a:t>Resource </a:t>
            </a:r>
            <a:r>
              <a:rPr lang="en-US" dirty="0"/>
              <a:t>Kit </a:t>
            </a:r>
            <a:r>
              <a:rPr lang="en-US" dirty="0" smtClean="0"/>
              <a:t>Wave-2</a:t>
            </a:r>
          </a:p>
          <a:p>
            <a:r>
              <a:rPr lang="de-DE" sz="1400" dirty="0">
                <a:hlinkClick r:id="rId2"/>
              </a:rPr>
              <a:t>http://blogs.msdn.com/b/powershell/archive/2014/02/07/need-more-dsc-resources-announcing-dsc-resource-kit-wave-2.aspx</a:t>
            </a:r>
            <a:endParaRPr lang="de-DE" sz="1400" dirty="0"/>
          </a:p>
        </p:txBody>
      </p:sp>
      <p:graphicFrame>
        <p:nvGraphicFramePr>
          <p:cNvPr id="3" name="Tabelle 2"/>
          <p:cNvGraphicFramePr>
            <a:graphicFrameLocks noGrp="1"/>
          </p:cNvGraphicFramePr>
          <p:nvPr>
            <p:extLst>
              <p:ext uri="{D42A27DB-BD31-4B8C-83A1-F6EECF244321}">
                <p14:modId xmlns:p14="http://schemas.microsoft.com/office/powerpoint/2010/main" val="3028303672"/>
              </p:ext>
            </p:extLst>
          </p:nvPr>
        </p:nvGraphicFramePr>
        <p:xfrm>
          <a:off x="309938" y="2038036"/>
          <a:ext cx="11440375" cy="4661916"/>
        </p:xfrm>
        <a:graphic>
          <a:graphicData uri="http://schemas.openxmlformats.org/drawingml/2006/table">
            <a:tbl>
              <a:tblPr firstRow="1" firstCol="1" bandRow="1">
                <a:tableStyleId>{5C22544A-7EE6-4342-B048-85BDC9FD1C3A}</a:tableStyleId>
              </a:tblPr>
              <a:tblGrid>
                <a:gridCol w="1919451"/>
                <a:gridCol w="7808401"/>
                <a:gridCol w="1712523"/>
              </a:tblGrid>
              <a:tr h="240575">
                <a:tc>
                  <a:txBody>
                    <a:bodyPr/>
                    <a:lstStyle/>
                    <a:p>
                      <a:pPr>
                        <a:lnSpc>
                          <a:spcPct val="115000"/>
                        </a:lnSpc>
                        <a:spcAft>
                          <a:spcPts val="0"/>
                        </a:spcAft>
                      </a:pPr>
                      <a:r>
                        <a:rPr lang="de-DE" sz="1400" dirty="0" err="1">
                          <a:effectLst/>
                        </a:rPr>
                        <a:t>Resource</a:t>
                      </a:r>
                      <a:endParaRPr lang="de-DE" sz="1400" dirty="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Description</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Module Name</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xADDomain</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an Active Directory Domain</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xActiveDirectory</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xADDomainController</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an AD Domain Controller</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xActiveDirectory</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xADUser</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an AD User</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xActiveDirectory</a:t>
                      </a:r>
                      <a:endParaRPr lang="de-DE" sz="1400">
                        <a:effectLst/>
                        <a:latin typeface="Calibri"/>
                        <a:ea typeface="Calibri"/>
                        <a:cs typeface="Times New Roman"/>
                      </a:endParaRPr>
                    </a:p>
                  </a:txBody>
                  <a:tcPr marL="29647" marR="29647" marT="0" marB="0"/>
                </a:tc>
              </a:tr>
              <a:tr h="481150">
                <a:tc>
                  <a:txBody>
                    <a:bodyPr/>
                    <a:lstStyle/>
                    <a:p>
                      <a:pPr>
                        <a:lnSpc>
                          <a:spcPct val="115000"/>
                        </a:lnSpc>
                        <a:spcAft>
                          <a:spcPts val="0"/>
                        </a:spcAft>
                      </a:pPr>
                      <a:r>
                        <a:rPr lang="de-DE" sz="1400">
                          <a:effectLst/>
                        </a:rPr>
                        <a:t>xWaitForADDomain</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dirty="0">
                          <a:effectLst/>
                        </a:rPr>
                        <a:t>Pause </a:t>
                      </a:r>
                      <a:r>
                        <a:rPr lang="de-DE" sz="1400" dirty="0" err="1">
                          <a:effectLst/>
                        </a:rPr>
                        <a:t>configuration</a:t>
                      </a:r>
                      <a:r>
                        <a:rPr lang="de-DE" sz="1400" dirty="0">
                          <a:effectLst/>
                        </a:rPr>
                        <a:t> </a:t>
                      </a:r>
                      <a:r>
                        <a:rPr lang="de-DE" sz="1400" dirty="0" err="1">
                          <a:effectLst/>
                        </a:rPr>
                        <a:t>implementation</a:t>
                      </a:r>
                      <a:r>
                        <a:rPr lang="de-DE" sz="1400" dirty="0">
                          <a:effectLst/>
                        </a:rPr>
                        <a:t> </a:t>
                      </a:r>
                      <a:r>
                        <a:rPr lang="de-DE" sz="1400" dirty="0" err="1">
                          <a:effectLst/>
                        </a:rPr>
                        <a:t>until</a:t>
                      </a:r>
                      <a:r>
                        <a:rPr lang="de-DE" sz="1400" dirty="0">
                          <a:effectLst/>
                        </a:rPr>
                        <a:t> </a:t>
                      </a:r>
                      <a:r>
                        <a:rPr lang="de-DE" sz="1400" dirty="0" err="1">
                          <a:effectLst/>
                        </a:rPr>
                        <a:t>the</a:t>
                      </a:r>
                      <a:r>
                        <a:rPr lang="de-DE" sz="1400" dirty="0">
                          <a:effectLst/>
                        </a:rPr>
                        <a:t> AD Domain </a:t>
                      </a:r>
                      <a:r>
                        <a:rPr lang="de-DE" sz="1400" dirty="0" err="1">
                          <a:effectLst/>
                        </a:rPr>
                        <a:t>is</a:t>
                      </a:r>
                      <a:r>
                        <a:rPr lang="de-DE" sz="1400" dirty="0">
                          <a:effectLst/>
                        </a:rPr>
                        <a:t> </a:t>
                      </a:r>
                      <a:r>
                        <a:rPr lang="de-DE" sz="1400" dirty="0" err="1">
                          <a:effectLst/>
                        </a:rPr>
                        <a:t>available</a:t>
                      </a:r>
                      <a:r>
                        <a:rPr lang="de-DE" sz="1400" dirty="0">
                          <a:effectLst/>
                        </a:rPr>
                        <a:t>.  </a:t>
                      </a:r>
                      <a:r>
                        <a:rPr lang="de-DE" sz="1400" dirty="0" err="1">
                          <a:effectLst/>
                        </a:rPr>
                        <a:t>Used</a:t>
                      </a:r>
                      <a:r>
                        <a:rPr lang="de-DE" sz="1400" dirty="0">
                          <a:effectLst/>
                        </a:rPr>
                        <a:t> </a:t>
                      </a:r>
                      <a:r>
                        <a:rPr lang="de-DE" sz="1400" dirty="0" err="1">
                          <a:effectLst/>
                        </a:rPr>
                        <a:t>for</a:t>
                      </a:r>
                      <a:r>
                        <a:rPr lang="de-DE" sz="1400" dirty="0">
                          <a:effectLst/>
                        </a:rPr>
                        <a:t> </a:t>
                      </a:r>
                      <a:r>
                        <a:rPr lang="de-DE" sz="1400" dirty="0" err="1">
                          <a:effectLst/>
                        </a:rPr>
                        <a:t>cross</a:t>
                      </a:r>
                      <a:r>
                        <a:rPr lang="de-DE" sz="1400" dirty="0">
                          <a:effectLst/>
                        </a:rPr>
                        <a:t> </a:t>
                      </a:r>
                      <a:r>
                        <a:rPr lang="de-DE" sz="1400" dirty="0" err="1">
                          <a:effectLst/>
                        </a:rPr>
                        <a:t>machine</a:t>
                      </a:r>
                      <a:r>
                        <a:rPr lang="de-DE" sz="1400" dirty="0">
                          <a:effectLst/>
                        </a:rPr>
                        <a:t> </a:t>
                      </a:r>
                      <a:r>
                        <a:rPr lang="de-DE" sz="1400" dirty="0" err="1">
                          <a:effectLst/>
                        </a:rPr>
                        <a:t>synchronization</a:t>
                      </a:r>
                      <a:r>
                        <a:rPr lang="de-DE" sz="1400" dirty="0">
                          <a:effectLst/>
                        </a:rPr>
                        <a:t>.</a:t>
                      </a:r>
                      <a:endParaRPr lang="de-DE" sz="1400" dirty="0">
                        <a:effectLst/>
                        <a:latin typeface="Calibri"/>
                        <a:ea typeface="Calibri"/>
                        <a:cs typeface="Times New Roman"/>
                      </a:endParaRPr>
                    </a:p>
                  </a:txBody>
                  <a:tcPr marL="29647" marR="29647" marT="0" marB="0"/>
                </a:tc>
                <a:tc>
                  <a:txBody>
                    <a:bodyPr/>
                    <a:lstStyle/>
                    <a:p>
                      <a:pPr>
                        <a:lnSpc>
                          <a:spcPct val="115000"/>
                        </a:lnSpc>
                        <a:spcAft>
                          <a:spcPts val="0"/>
                        </a:spcAft>
                      </a:pPr>
                      <a:r>
                        <a:rPr lang="de-DE" sz="1400" dirty="0" err="1">
                          <a:effectLst/>
                        </a:rPr>
                        <a:t>xActiveDirectory</a:t>
                      </a:r>
                      <a:endParaRPr lang="de-DE" sz="1400" dirty="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xSqlServerInstall</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a SQL Server Installation.</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xSqlps</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xSqlHAService</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a SQL High Availability Service.</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xSqlps</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xSqlHAEndpoint</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the endpoint used to access a SQL High Availability Group.</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xSqlps</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xSqlHAGroup</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a SQL High Availability Group.</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xSqlps</a:t>
                      </a:r>
                      <a:endParaRPr lang="de-DE" sz="1400">
                        <a:effectLst/>
                        <a:latin typeface="Calibri"/>
                        <a:ea typeface="Calibri"/>
                        <a:cs typeface="Times New Roman"/>
                      </a:endParaRPr>
                    </a:p>
                  </a:txBody>
                  <a:tcPr marL="29647" marR="29647" marT="0" marB="0"/>
                </a:tc>
              </a:tr>
              <a:tr h="481150">
                <a:tc>
                  <a:txBody>
                    <a:bodyPr/>
                    <a:lstStyle/>
                    <a:p>
                      <a:pPr>
                        <a:lnSpc>
                          <a:spcPct val="115000"/>
                        </a:lnSpc>
                        <a:spcAft>
                          <a:spcPts val="0"/>
                        </a:spcAft>
                      </a:pPr>
                      <a:r>
                        <a:rPr lang="de-DE" sz="1400">
                          <a:effectLst/>
                        </a:rPr>
                        <a:t>xWaitForSqlHAGroup</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dirty="0">
                          <a:effectLst/>
                        </a:rPr>
                        <a:t>Pause </a:t>
                      </a:r>
                      <a:r>
                        <a:rPr lang="de-DE" sz="1400" dirty="0" err="1">
                          <a:effectLst/>
                        </a:rPr>
                        <a:t>configuration</a:t>
                      </a:r>
                      <a:r>
                        <a:rPr lang="de-DE" sz="1400" dirty="0">
                          <a:effectLst/>
                        </a:rPr>
                        <a:t> </a:t>
                      </a:r>
                      <a:r>
                        <a:rPr lang="de-DE" sz="1400" dirty="0" err="1">
                          <a:effectLst/>
                        </a:rPr>
                        <a:t>implementation</a:t>
                      </a:r>
                      <a:r>
                        <a:rPr lang="de-DE" sz="1400" dirty="0">
                          <a:effectLst/>
                        </a:rPr>
                        <a:t> </a:t>
                      </a:r>
                      <a:r>
                        <a:rPr lang="de-DE" sz="1400" dirty="0" err="1">
                          <a:effectLst/>
                        </a:rPr>
                        <a:t>until</a:t>
                      </a:r>
                      <a:r>
                        <a:rPr lang="de-DE" sz="1400" dirty="0">
                          <a:effectLst/>
                        </a:rPr>
                        <a:t> a SQL HA Group </a:t>
                      </a:r>
                      <a:r>
                        <a:rPr lang="de-DE" sz="1400" dirty="0" err="1">
                          <a:effectLst/>
                        </a:rPr>
                        <a:t>is</a:t>
                      </a:r>
                      <a:r>
                        <a:rPr lang="de-DE" sz="1400" dirty="0">
                          <a:effectLst/>
                        </a:rPr>
                        <a:t> </a:t>
                      </a:r>
                      <a:r>
                        <a:rPr lang="de-DE" sz="1400" dirty="0" err="1">
                          <a:effectLst/>
                        </a:rPr>
                        <a:t>available</a:t>
                      </a:r>
                      <a:r>
                        <a:rPr lang="de-DE" sz="1400" dirty="0">
                          <a:effectLst/>
                        </a:rPr>
                        <a:t>.  </a:t>
                      </a:r>
                      <a:r>
                        <a:rPr lang="de-DE" sz="1400" dirty="0" err="1">
                          <a:effectLst/>
                        </a:rPr>
                        <a:t>Used</a:t>
                      </a:r>
                      <a:r>
                        <a:rPr lang="de-DE" sz="1400" dirty="0">
                          <a:effectLst/>
                        </a:rPr>
                        <a:t> </a:t>
                      </a:r>
                      <a:r>
                        <a:rPr lang="de-DE" sz="1400" dirty="0" err="1">
                          <a:effectLst/>
                        </a:rPr>
                        <a:t>for</a:t>
                      </a:r>
                      <a:r>
                        <a:rPr lang="de-DE" sz="1400" dirty="0">
                          <a:effectLst/>
                        </a:rPr>
                        <a:t> </a:t>
                      </a:r>
                      <a:r>
                        <a:rPr lang="de-DE" sz="1400" dirty="0" err="1">
                          <a:effectLst/>
                        </a:rPr>
                        <a:t>cross</a:t>
                      </a:r>
                      <a:r>
                        <a:rPr lang="de-DE" sz="1400" dirty="0">
                          <a:effectLst/>
                        </a:rPr>
                        <a:t> </a:t>
                      </a:r>
                      <a:r>
                        <a:rPr lang="de-DE" sz="1400" dirty="0" err="1">
                          <a:effectLst/>
                        </a:rPr>
                        <a:t>machine</a:t>
                      </a:r>
                      <a:r>
                        <a:rPr lang="de-DE" sz="1400" dirty="0">
                          <a:effectLst/>
                        </a:rPr>
                        <a:t> </a:t>
                      </a:r>
                      <a:r>
                        <a:rPr lang="de-DE" sz="1400" dirty="0" err="1">
                          <a:effectLst/>
                        </a:rPr>
                        <a:t>synchronization</a:t>
                      </a:r>
                      <a:r>
                        <a:rPr lang="de-DE" sz="1400" dirty="0">
                          <a:effectLst/>
                        </a:rPr>
                        <a:t>.</a:t>
                      </a:r>
                      <a:endParaRPr lang="de-DE" sz="1400" dirty="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xSqlps</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xCluster</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a cluster.</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xFailOverCluster</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xWaitForCluster</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Pause configuration until a cluster is available.  Used for cross machine synchronization.</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xFailOverCluster</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xSmbShare</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a SMB Share.</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xSmbShare</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xFirewall</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Create and manage Firewall rules</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xNetworking</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xVhdFile</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Manage files to be copied into a Vhd.</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xHyper-V</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a:effectLst/>
                        </a:rPr>
                        <a:t>xWebsite</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Added functionality to xWebsite to support configuration of https websites.</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xWebAdministration</a:t>
                      </a:r>
                      <a:endParaRPr lang="de-DE" sz="1400">
                        <a:effectLst/>
                        <a:latin typeface="Calibri"/>
                        <a:ea typeface="Calibri"/>
                        <a:cs typeface="Times New Roman"/>
                      </a:endParaRPr>
                    </a:p>
                  </a:txBody>
                  <a:tcPr marL="29647" marR="29647" marT="0" marB="0"/>
                </a:tc>
              </a:tr>
              <a:tr h="240575">
                <a:tc>
                  <a:txBody>
                    <a:bodyPr/>
                    <a:lstStyle/>
                    <a:p>
                      <a:pPr>
                        <a:lnSpc>
                          <a:spcPct val="115000"/>
                        </a:lnSpc>
                        <a:spcAft>
                          <a:spcPts val="0"/>
                        </a:spcAft>
                      </a:pPr>
                      <a:r>
                        <a:rPr lang="de-DE" sz="1400" dirty="0" err="1">
                          <a:effectLst/>
                        </a:rPr>
                        <a:t>xVhd</a:t>
                      </a:r>
                      <a:endParaRPr lang="de-DE" sz="1400" dirty="0">
                        <a:effectLst/>
                        <a:latin typeface="Calibri"/>
                        <a:ea typeface="Calibri"/>
                        <a:cs typeface="Times New Roman"/>
                      </a:endParaRPr>
                    </a:p>
                  </a:txBody>
                  <a:tcPr marL="29647" marR="29647" marT="0" marB="0"/>
                </a:tc>
                <a:tc>
                  <a:txBody>
                    <a:bodyPr/>
                    <a:lstStyle/>
                    <a:p>
                      <a:pPr>
                        <a:lnSpc>
                          <a:spcPct val="115000"/>
                        </a:lnSpc>
                        <a:spcAft>
                          <a:spcPts val="0"/>
                        </a:spcAft>
                      </a:pPr>
                      <a:r>
                        <a:rPr lang="de-DE" sz="1400">
                          <a:effectLst/>
                        </a:rPr>
                        <a:t>Bug fixes</a:t>
                      </a:r>
                      <a:endParaRPr lang="de-DE" sz="1400">
                        <a:effectLst/>
                        <a:latin typeface="Calibri"/>
                        <a:ea typeface="Calibri"/>
                        <a:cs typeface="Times New Roman"/>
                      </a:endParaRPr>
                    </a:p>
                  </a:txBody>
                  <a:tcPr marL="29647" marR="29647" marT="0" marB="0"/>
                </a:tc>
                <a:tc>
                  <a:txBody>
                    <a:bodyPr/>
                    <a:lstStyle/>
                    <a:p>
                      <a:pPr>
                        <a:lnSpc>
                          <a:spcPct val="115000"/>
                        </a:lnSpc>
                        <a:spcAft>
                          <a:spcPts val="0"/>
                        </a:spcAft>
                      </a:pPr>
                      <a:r>
                        <a:rPr lang="de-DE" sz="1400" dirty="0" err="1">
                          <a:effectLst/>
                        </a:rPr>
                        <a:t>xHyper</a:t>
                      </a:r>
                      <a:r>
                        <a:rPr lang="de-DE" sz="1400" dirty="0">
                          <a:effectLst/>
                        </a:rPr>
                        <a:t>-V</a:t>
                      </a:r>
                      <a:endParaRPr lang="de-DE" sz="1400" dirty="0">
                        <a:effectLst/>
                        <a:latin typeface="Calibri"/>
                        <a:ea typeface="Calibri"/>
                        <a:cs typeface="Times New Roman"/>
                      </a:endParaRPr>
                    </a:p>
                  </a:txBody>
                  <a:tcPr marL="29647" marR="29647" marT="0" marB="0"/>
                </a:tc>
              </a:tr>
            </a:tbl>
          </a:graphicData>
        </a:graphic>
      </p:graphicFrame>
    </p:spTree>
    <p:extLst>
      <p:ext uri="{BB962C8B-B14F-4D97-AF65-F5344CB8AC3E}">
        <p14:creationId xmlns:p14="http://schemas.microsoft.com/office/powerpoint/2010/main" val="427639544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Weitere DSC </a:t>
            </a:r>
            <a:r>
              <a:rPr lang="de-DE" dirty="0" err="1" smtClean="0"/>
              <a:t>Rescoures</a:t>
            </a:r>
            <a:endParaRPr lang="de-DE" dirty="0"/>
          </a:p>
        </p:txBody>
      </p:sp>
      <p:sp>
        <p:nvSpPr>
          <p:cNvPr id="6" name="Textplatzhalter 5"/>
          <p:cNvSpPr>
            <a:spLocks noGrp="1"/>
          </p:cNvSpPr>
          <p:nvPr>
            <p:ph type="body" sz="quarter" idx="10"/>
          </p:nvPr>
        </p:nvSpPr>
        <p:spPr>
          <a:xfrm>
            <a:off x="519112" y="836712"/>
            <a:ext cx="11149013" cy="569387"/>
          </a:xfrm>
        </p:spPr>
        <p:txBody>
          <a:bodyPr/>
          <a:lstStyle/>
          <a:p>
            <a:r>
              <a:rPr lang="en-US" sz="2400" dirty="0" smtClean="0"/>
              <a:t>Resource </a:t>
            </a:r>
            <a:r>
              <a:rPr lang="en-US" sz="2400" dirty="0"/>
              <a:t>Kit </a:t>
            </a:r>
            <a:r>
              <a:rPr lang="en-US" sz="2400" dirty="0" smtClean="0"/>
              <a:t>Wave-3</a:t>
            </a:r>
          </a:p>
          <a:p>
            <a:r>
              <a:rPr lang="de-DE" sz="1400" dirty="0">
                <a:hlinkClick r:id="rId2"/>
              </a:rPr>
              <a:t>http://blogs.msdn.com/b/powershell/archive/2014/03/28/dsc-resource-kit-wave-3.aspx</a:t>
            </a:r>
            <a:endParaRPr lang="de-DE" sz="1400" dirty="0"/>
          </a:p>
        </p:txBody>
      </p:sp>
      <p:graphicFrame>
        <p:nvGraphicFramePr>
          <p:cNvPr id="4" name="Tabelle 3"/>
          <p:cNvGraphicFramePr>
            <a:graphicFrameLocks noGrp="1"/>
          </p:cNvGraphicFramePr>
          <p:nvPr>
            <p:extLst>
              <p:ext uri="{D42A27DB-BD31-4B8C-83A1-F6EECF244321}">
                <p14:modId xmlns:p14="http://schemas.microsoft.com/office/powerpoint/2010/main" val="2766420574"/>
              </p:ext>
            </p:extLst>
          </p:nvPr>
        </p:nvGraphicFramePr>
        <p:xfrm>
          <a:off x="333772" y="1484784"/>
          <a:ext cx="11449271" cy="5180768"/>
        </p:xfrm>
        <a:graphic>
          <a:graphicData uri="http://schemas.openxmlformats.org/drawingml/2006/table">
            <a:tbl>
              <a:tblPr firstRow="1" firstCol="1" bandRow="1">
                <a:tableStyleId>{5C22544A-7EE6-4342-B048-85BDC9FD1C3A}</a:tableStyleId>
              </a:tblPr>
              <a:tblGrid>
                <a:gridCol w="2471949"/>
                <a:gridCol w="2989335"/>
                <a:gridCol w="5987987"/>
              </a:tblGrid>
              <a:tr h="133640">
                <a:tc>
                  <a:txBody>
                    <a:bodyPr/>
                    <a:lstStyle/>
                    <a:p>
                      <a:pPr>
                        <a:lnSpc>
                          <a:spcPct val="115000"/>
                        </a:lnSpc>
                        <a:spcAft>
                          <a:spcPts val="0"/>
                        </a:spcAft>
                      </a:pPr>
                      <a:r>
                        <a:rPr lang="de-DE" sz="1600" dirty="0">
                          <a:effectLst/>
                        </a:rPr>
                        <a:t>Module</a:t>
                      </a:r>
                      <a:endParaRPr lang="de-DE" sz="1600" dirty="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600" dirty="0" err="1">
                          <a:effectLst/>
                        </a:rPr>
                        <a:t>Resource</a:t>
                      </a:r>
                      <a:r>
                        <a:rPr lang="de-DE" sz="1600" dirty="0">
                          <a:effectLst/>
                        </a:rPr>
                        <a:t> </a:t>
                      </a:r>
                      <a:endParaRPr lang="de-DE" sz="1600" dirty="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600" dirty="0">
                          <a:effectLst/>
                        </a:rPr>
                        <a:t>Description </a:t>
                      </a:r>
                      <a:endParaRPr lang="de-DE" sz="1600" dirty="0">
                        <a:effectLst/>
                        <a:latin typeface="Calibri"/>
                        <a:ea typeface="Calibri"/>
                        <a:cs typeface="Times New Roman"/>
                      </a:endParaRPr>
                    </a:p>
                  </a:txBody>
                  <a:tcPr marL="19216" marR="19216" marT="0" marB="0" anchor="ctr"/>
                </a:tc>
              </a:tr>
              <a:tr h="133640">
                <a:tc rowSpan="4">
                  <a:txBody>
                    <a:bodyPr/>
                    <a:lstStyle/>
                    <a:p>
                      <a:pPr marL="0" algn="l" defTabSz="914363" rtl="0" eaLnBrk="1" latinLnBrk="0" hangingPunct="1">
                        <a:lnSpc>
                          <a:spcPct val="115000"/>
                        </a:lnSpc>
                        <a:spcAft>
                          <a:spcPts val="0"/>
                        </a:spcAft>
                      </a:pPr>
                      <a:r>
                        <a:rPr lang="de-DE" sz="1600" b="1" kern="1200" dirty="0" err="1">
                          <a:solidFill>
                            <a:schemeClr val="tx1"/>
                          </a:solidFill>
                          <a:effectLst/>
                          <a:latin typeface="+mn-lt"/>
                          <a:ea typeface="+mn-ea"/>
                          <a:cs typeface="+mn-cs"/>
                        </a:rPr>
                        <a:t>xWebAdministration</a:t>
                      </a:r>
                      <a:endParaRPr lang="de-DE" sz="1600" b="1" kern="1200" dirty="0">
                        <a:solidFill>
                          <a:schemeClr val="tx1"/>
                        </a:solidFill>
                        <a:effectLst/>
                        <a:latin typeface="+mn-lt"/>
                        <a:ea typeface="+mn-ea"/>
                        <a:cs typeface="+mn-cs"/>
                      </a:endParaRPr>
                    </a:p>
                  </a:txBody>
                  <a:tcPr marL="19216" marR="19216" marT="0" marB="0" anchor="ctr"/>
                </a:tc>
                <a:tc>
                  <a:txBody>
                    <a:bodyPr/>
                    <a:lstStyle/>
                    <a:p>
                      <a:pPr>
                        <a:lnSpc>
                          <a:spcPct val="115000"/>
                        </a:lnSpc>
                        <a:spcAft>
                          <a:spcPts val="0"/>
                        </a:spcAft>
                      </a:pPr>
                      <a:r>
                        <a:rPr lang="de-DE" sz="1200">
                          <a:effectLst/>
                        </a:rPr>
                        <a:t>xWebAppPool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Create, remove, start, stop an IIS Application Pool </a:t>
                      </a:r>
                      <a:endParaRPr lang="de-DE" sz="120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xWebVirtualDirectory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Create or remove a virtual directory </a:t>
                      </a:r>
                      <a:endParaRPr lang="de-DE" sz="120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xWebApplication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Create or remove a web application </a:t>
                      </a:r>
                      <a:endParaRPr lang="de-DE" sz="120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xWebConfigKeyValue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Configure AppSettings section of Web.Config </a:t>
                      </a:r>
                      <a:endParaRPr lang="de-DE" sz="1200">
                        <a:effectLst/>
                        <a:latin typeface="Calibri"/>
                        <a:ea typeface="Calibri"/>
                        <a:cs typeface="Times New Roman"/>
                      </a:endParaRPr>
                    </a:p>
                  </a:txBody>
                  <a:tcPr marL="19216" marR="19216" marT="0" marB="0" anchor="ctr"/>
                </a:tc>
              </a:tr>
              <a:tr h="133640">
                <a:tc rowSpan="2">
                  <a:txBody>
                    <a:bodyPr/>
                    <a:lstStyle/>
                    <a:p>
                      <a:pPr marL="0" algn="l" defTabSz="914363" rtl="0" eaLnBrk="1" latinLnBrk="0" hangingPunct="1">
                        <a:lnSpc>
                          <a:spcPct val="115000"/>
                        </a:lnSpc>
                        <a:spcAft>
                          <a:spcPts val="0"/>
                        </a:spcAft>
                      </a:pPr>
                      <a:r>
                        <a:rPr lang="de-DE" sz="1600" b="1" kern="1200" dirty="0" err="1">
                          <a:solidFill>
                            <a:schemeClr val="lt1"/>
                          </a:solidFill>
                          <a:effectLst/>
                          <a:latin typeface="+mn-lt"/>
                          <a:ea typeface="+mn-ea"/>
                          <a:cs typeface="+mn-cs"/>
                        </a:rPr>
                        <a:t>xDatabase</a:t>
                      </a:r>
                      <a:endParaRPr lang="de-DE" sz="1600" b="1" kern="1200" dirty="0">
                        <a:solidFill>
                          <a:schemeClr val="lt1"/>
                        </a:solidFill>
                        <a:effectLst/>
                        <a:latin typeface="+mn-lt"/>
                        <a:ea typeface="+mn-ea"/>
                        <a:cs typeface="+mn-cs"/>
                      </a:endParaRPr>
                    </a:p>
                  </a:txBody>
                  <a:tcPr marL="19216" marR="19216" marT="0" marB="0" anchor="ctr"/>
                </a:tc>
                <a:tc>
                  <a:txBody>
                    <a:bodyPr/>
                    <a:lstStyle/>
                    <a:p>
                      <a:pPr>
                        <a:lnSpc>
                          <a:spcPct val="115000"/>
                        </a:lnSpc>
                        <a:spcAft>
                          <a:spcPts val="0"/>
                        </a:spcAft>
                      </a:pPr>
                      <a:r>
                        <a:rPr lang="de-DE" sz="1200">
                          <a:effectLst/>
                        </a:rPr>
                        <a:t>xDatabase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Create, drop &amp; deploy databases </a:t>
                      </a:r>
                      <a:endParaRPr lang="de-DE" sz="120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dirty="0" err="1">
                          <a:effectLst/>
                        </a:rPr>
                        <a:t>xDBPackage</a:t>
                      </a:r>
                      <a:r>
                        <a:rPr lang="de-DE" sz="1200" dirty="0">
                          <a:effectLst/>
                        </a:rPr>
                        <a:t> </a:t>
                      </a:r>
                      <a:endParaRPr lang="de-DE" sz="1200" dirty="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Backup &amp; restore databases </a:t>
                      </a:r>
                      <a:endParaRPr lang="de-DE" sz="1200">
                        <a:effectLst/>
                        <a:latin typeface="Calibri"/>
                        <a:ea typeface="Calibri"/>
                        <a:cs typeface="Times New Roman"/>
                      </a:endParaRPr>
                    </a:p>
                  </a:txBody>
                  <a:tcPr marL="19216" marR="19216" marT="0" marB="0" anchor="ctr"/>
                </a:tc>
              </a:tr>
              <a:tr h="133640">
                <a:tc rowSpan="2">
                  <a:txBody>
                    <a:bodyPr/>
                    <a:lstStyle/>
                    <a:p>
                      <a:pPr marL="0" algn="l" defTabSz="914363" rtl="0" eaLnBrk="1" latinLnBrk="0" hangingPunct="1">
                        <a:lnSpc>
                          <a:spcPct val="115000"/>
                        </a:lnSpc>
                        <a:spcAft>
                          <a:spcPts val="0"/>
                        </a:spcAft>
                      </a:pPr>
                      <a:r>
                        <a:rPr lang="de-DE" sz="1600" b="1" kern="1200" dirty="0" err="1">
                          <a:solidFill>
                            <a:schemeClr val="lt1"/>
                          </a:solidFill>
                          <a:effectLst/>
                          <a:latin typeface="+mn-lt"/>
                          <a:ea typeface="+mn-ea"/>
                          <a:cs typeface="+mn-cs"/>
                        </a:rPr>
                        <a:t>xSystemSecurity</a:t>
                      </a:r>
                      <a:endParaRPr lang="de-DE" sz="1600" b="1" kern="1200" dirty="0">
                        <a:solidFill>
                          <a:schemeClr val="lt1"/>
                        </a:solidFill>
                        <a:effectLst/>
                        <a:latin typeface="+mn-lt"/>
                        <a:ea typeface="+mn-ea"/>
                        <a:cs typeface="+mn-cs"/>
                      </a:endParaRPr>
                    </a:p>
                  </a:txBody>
                  <a:tcPr marL="19216" marR="19216" marT="0" marB="0" anchor="ctr"/>
                </a:tc>
                <a:tc>
                  <a:txBody>
                    <a:bodyPr/>
                    <a:lstStyle/>
                    <a:p>
                      <a:pPr>
                        <a:lnSpc>
                          <a:spcPct val="115000"/>
                        </a:lnSpc>
                        <a:spcAft>
                          <a:spcPts val="0"/>
                        </a:spcAft>
                      </a:pPr>
                      <a:r>
                        <a:rPr lang="de-DE" sz="1200">
                          <a:effectLst/>
                        </a:rPr>
                        <a:t>xUAC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Enable or disable User Account Control prompt </a:t>
                      </a:r>
                      <a:endParaRPr lang="de-DE" sz="120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xIEEsc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Enable or disable IE Enhanced Security Configuration </a:t>
                      </a:r>
                      <a:endParaRPr lang="de-DE" sz="1200">
                        <a:effectLst/>
                        <a:latin typeface="Calibri"/>
                        <a:ea typeface="Calibri"/>
                        <a:cs typeface="Times New Roman"/>
                      </a:endParaRPr>
                    </a:p>
                  </a:txBody>
                  <a:tcPr marL="19216" marR="19216" marT="0" marB="0" anchor="ctr"/>
                </a:tc>
              </a:tr>
              <a:tr h="133640">
                <a:tc rowSpan="4">
                  <a:txBody>
                    <a:bodyPr/>
                    <a:lstStyle/>
                    <a:p>
                      <a:pPr marL="0" algn="l" defTabSz="914363" rtl="0" eaLnBrk="1" latinLnBrk="0" hangingPunct="1">
                        <a:lnSpc>
                          <a:spcPct val="115000"/>
                        </a:lnSpc>
                        <a:spcAft>
                          <a:spcPts val="0"/>
                        </a:spcAft>
                      </a:pPr>
                      <a:r>
                        <a:rPr lang="de-DE" sz="1600" b="1" kern="1200" dirty="0" err="1">
                          <a:solidFill>
                            <a:schemeClr val="lt1"/>
                          </a:solidFill>
                          <a:effectLst/>
                          <a:latin typeface="+mn-lt"/>
                          <a:ea typeface="+mn-ea"/>
                          <a:cs typeface="+mn-cs"/>
                        </a:rPr>
                        <a:t>xRemoteDesktopSessionHost</a:t>
                      </a:r>
                      <a:endParaRPr lang="de-DE" sz="1600" b="1" kern="1200" dirty="0">
                        <a:solidFill>
                          <a:schemeClr val="lt1"/>
                        </a:solidFill>
                        <a:effectLst/>
                        <a:latin typeface="+mn-lt"/>
                        <a:ea typeface="+mn-ea"/>
                        <a:cs typeface="+mn-cs"/>
                      </a:endParaRPr>
                    </a:p>
                  </a:txBody>
                  <a:tcPr marL="19216" marR="19216" marT="0" marB="0" anchor="ctr"/>
                </a:tc>
                <a:tc>
                  <a:txBody>
                    <a:bodyPr/>
                    <a:lstStyle/>
                    <a:p>
                      <a:pPr>
                        <a:lnSpc>
                          <a:spcPct val="115000"/>
                        </a:lnSpc>
                        <a:spcAft>
                          <a:spcPts val="0"/>
                        </a:spcAft>
                      </a:pPr>
                      <a:r>
                        <a:rPr lang="de-DE" sz="1200">
                          <a:effectLst/>
                        </a:rPr>
                        <a:t>xRDSessionDeployment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Creates and configures a deployment in RDSH.   </a:t>
                      </a:r>
                      <a:endParaRPr lang="de-DE" sz="120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xRDSessionCollection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Creates a RDSH collection.  </a:t>
                      </a:r>
                      <a:endParaRPr lang="de-DE" sz="120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xRDSessionCollectionConfiguration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Configures a RDSH collection.  </a:t>
                      </a:r>
                      <a:endParaRPr lang="de-DE" sz="1200">
                        <a:effectLst/>
                        <a:latin typeface="Calibri"/>
                        <a:ea typeface="Calibri"/>
                        <a:cs typeface="Times New Roman"/>
                      </a:endParaRPr>
                    </a:p>
                  </a:txBody>
                  <a:tcPr marL="19216" marR="19216" marT="0" marB="0" anchor="ctr"/>
                </a:tc>
              </a:tr>
              <a:tr h="273488">
                <a:tc vMerge="1">
                  <a:txBody>
                    <a:bodyPr/>
                    <a:lstStyle/>
                    <a:p>
                      <a:endParaRPr lang="de-DE"/>
                    </a:p>
                  </a:txBody>
                  <a:tcPr/>
                </a:tc>
                <a:tc>
                  <a:txBody>
                    <a:bodyPr/>
                    <a:lstStyle/>
                    <a:p>
                      <a:pPr>
                        <a:lnSpc>
                          <a:spcPct val="115000"/>
                        </a:lnSpc>
                        <a:spcAft>
                          <a:spcPts val="0"/>
                        </a:spcAft>
                      </a:pPr>
                      <a:r>
                        <a:rPr lang="de-DE" sz="1200">
                          <a:effectLst/>
                        </a:rPr>
                        <a:t>xRDRemoteApp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Publish applications for your RDSH collection </a:t>
                      </a:r>
                      <a:endParaRPr lang="de-DE" sz="1200">
                        <a:effectLst/>
                        <a:latin typeface="Calibri"/>
                        <a:ea typeface="Calibri"/>
                        <a:cs typeface="Times New Roman"/>
                      </a:endParaRPr>
                    </a:p>
                  </a:txBody>
                  <a:tcPr marL="19216" marR="19216" marT="0" marB="0" anchor="ctr"/>
                </a:tc>
              </a:tr>
              <a:tr h="254206">
                <a:tc rowSpan="6">
                  <a:txBody>
                    <a:bodyPr/>
                    <a:lstStyle/>
                    <a:p>
                      <a:pPr marL="0" algn="l" defTabSz="914363" rtl="0" eaLnBrk="1" latinLnBrk="0" hangingPunct="1">
                        <a:lnSpc>
                          <a:spcPct val="115000"/>
                        </a:lnSpc>
                        <a:spcAft>
                          <a:spcPts val="0"/>
                        </a:spcAft>
                      </a:pPr>
                      <a:r>
                        <a:rPr lang="de-DE" sz="1600" b="1" kern="1200" dirty="0" err="1">
                          <a:solidFill>
                            <a:schemeClr val="lt1"/>
                          </a:solidFill>
                          <a:effectLst/>
                          <a:latin typeface="+mn-lt"/>
                          <a:ea typeface="+mn-ea"/>
                          <a:cs typeface="+mn-cs"/>
                        </a:rPr>
                        <a:t>xPSDesiredStateConfiguration</a:t>
                      </a:r>
                      <a:endParaRPr lang="de-DE" sz="1600" b="1" kern="1200" dirty="0">
                        <a:solidFill>
                          <a:schemeClr val="lt1"/>
                        </a:solidFill>
                        <a:effectLst/>
                        <a:latin typeface="+mn-lt"/>
                        <a:ea typeface="+mn-ea"/>
                        <a:cs typeface="+mn-cs"/>
                      </a:endParaRPr>
                    </a:p>
                  </a:txBody>
                  <a:tcPr marL="19216" marR="19216" marT="0" marB="0" anchor="ctr"/>
                </a:tc>
                <a:tc>
                  <a:txBody>
                    <a:bodyPr/>
                    <a:lstStyle/>
                    <a:p>
                      <a:pPr>
                        <a:lnSpc>
                          <a:spcPct val="115000"/>
                        </a:lnSpc>
                        <a:spcAft>
                          <a:spcPts val="0"/>
                        </a:spcAft>
                      </a:pPr>
                      <a:r>
                        <a:rPr lang="de-DE" sz="1200">
                          <a:effectLst/>
                        </a:rPr>
                        <a:t>xWindowsProcess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dirty="0" err="1">
                          <a:effectLst/>
                        </a:rPr>
                        <a:t>Adds</a:t>
                      </a:r>
                      <a:r>
                        <a:rPr lang="de-DE" sz="1200" dirty="0">
                          <a:effectLst/>
                        </a:rPr>
                        <a:t> </a:t>
                      </a:r>
                      <a:r>
                        <a:rPr lang="de-DE" sz="1200" dirty="0" err="1">
                          <a:effectLst/>
                        </a:rPr>
                        <a:t>ability</a:t>
                      </a:r>
                      <a:r>
                        <a:rPr lang="de-DE" sz="1200" dirty="0">
                          <a:effectLst/>
                        </a:rPr>
                        <a:t> </a:t>
                      </a:r>
                      <a:r>
                        <a:rPr lang="de-DE" sz="1200" dirty="0" err="1">
                          <a:effectLst/>
                        </a:rPr>
                        <a:t>to</a:t>
                      </a:r>
                      <a:r>
                        <a:rPr lang="de-DE" sz="1200" dirty="0">
                          <a:effectLst/>
                        </a:rPr>
                        <a:t> </a:t>
                      </a:r>
                      <a:r>
                        <a:rPr lang="de-DE" sz="1200" dirty="0" err="1">
                          <a:effectLst/>
                        </a:rPr>
                        <a:t>run</a:t>
                      </a:r>
                      <a:r>
                        <a:rPr lang="de-DE" sz="1200" dirty="0">
                          <a:effectLst/>
                        </a:rPr>
                        <a:t> </a:t>
                      </a:r>
                      <a:r>
                        <a:rPr lang="de-DE" sz="1200" dirty="0" err="1">
                          <a:effectLst/>
                        </a:rPr>
                        <a:t>as</a:t>
                      </a:r>
                      <a:r>
                        <a:rPr lang="de-DE" sz="1200" dirty="0">
                          <a:effectLst/>
                        </a:rPr>
                        <a:t> a </a:t>
                      </a:r>
                      <a:r>
                        <a:rPr lang="de-DE" sz="1200" dirty="0" err="1">
                          <a:effectLst/>
                        </a:rPr>
                        <a:t>specific</a:t>
                      </a:r>
                      <a:r>
                        <a:rPr lang="de-DE" sz="1200" dirty="0">
                          <a:effectLst/>
                        </a:rPr>
                        <a:t> </a:t>
                      </a:r>
                      <a:r>
                        <a:rPr lang="de-DE" sz="1200" dirty="0" err="1">
                          <a:effectLst/>
                        </a:rPr>
                        <a:t>user</a:t>
                      </a:r>
                      <a:r>
                        <a:rPr lang="de-DE" sz="1200" dirty="0">
                          <a:effectLst/>
                        </a:rPr>
                        <a:t> </a:t>
                      </a:r>
                      <a:r>
                        <a:rPr lang="de-DE" sz="1200" dirty="0" err="1">
                          <a:effectLst/>
                        </a:rPr>
                        <a:t>to</a:t>
                      </a:r>
                      <a:r>
                        <a:rPr lang="de-DE" sz="1200" dirty="0">
                          <a:effectLst/>
                        </a:rPr>
                        <a:t> </a:t>
                      </a:r>
                      <a:r>
                        <a:rPr lang="de-DE" sz="1200" dirty="0" err="1">
                          <a:effectLst/>
                        </a:rPr>
                        <a:t>the</a:t>
                      </a:r>
                      <a:r>
                        <a:rPr lang="de-DE" sz="1200" dirty="0">
                          <a:effectLst/>
                        </a:rPr>
                        <a:t> </a:t>
                      </a:r>
                      <a:r>
                        <a:rPr lang="de-DE" sz="1200" dirty="0" err="1" smtClean="0">
                          <a:effectLst/>
                        </a:rPr>
                        <a:t>existing</a:t>
                      </a:r>
                      <a:endParaRPr lang="de-DE" sz="1200" dirty="0" smtClean="0">
                        <a:effectLst/>
                      </a:endParaRPr>
                    </a:p>
                    <a:p>
                      <a:pPr>
                        <a:lnSpc>
                          <a:spcPct val="115000"/>
                        </a:lnSpc>
                        <a:spcAft>
                          <a:spcPts val="0"/>
                        </a:spcAft>
                      </a:pPr>
                      <a:r>
                        <a:rPr lang="de-DE" sz="1200" dirty="0" err="1" smtClean="0">
                          <a:effectLst/>
                        </a:rPr>
                        <a:t>WindowsProcess</a:t>
                      </a:r>
                      <a:r>
                        <a:rPr lang="de-DE" sz="1200" dirty="0" smtClean="0">
                          <a:effectLst/>
                        </a:rPr>
                        <a:t> </a:t>
                      </a:r>
                      <a:r>
                        <a:rPr lang="de-DE" sz="1200" dirty="0" err="1">
                          <a:effectLst/>
                        </a:rPr>
                        <a:t>resource</a:t>
                      </a:r>
                      <a:r>
                        <a:rPr lang="de-DE" sz="1200" dirty="0">
                          <a:effectLst/>
                        </a:rPr>
                        <a:t>  </a:t>
                      </a:r>
                      <a:endParaRPr lang="de-DE" sz="1200" dirty="0">
                        <a:effectLst/>
                        <a:latin typeface="Calibri"/>
                        <a:ea typeface="Calibri"/>
                        <a:cs typeface="Times New Roman"/>
                      </a:endParaRPr>
                    </a:p>
                  </a:txBody>
                  <a:tcPr marL="19216" marR="19216" marT="0" marB="0" anchor="ctr"/>
                </a:tc>
              </a:tr>
              <a:tr h="254206">
                <a:tc vMerge="1">
                  <a:txBody>
                    <a:bodyPr/>
                    <a:lstStyle/>
                    <a:p>
                      <a:endParaRPr lang="de-DE"/>
                    </a:p>
                  </a:txBody>
                  <a:tcPr/>
                </a:tc>
                <a:tc>
                  <a:txBody>
                    <a:bodyPr/>
                    <a:lstStyle/>
                    <a:p>
                      <a:pPr>
                        <a:lnSpc>
                          <a:spcPct val="115000"/>
                        </a:lnSpc>
                        <a:spcAft>
                          <a:spcPts val="0"/>
                        </a:spcAft>
                      </a:pPr>
                      <a:r>
                        <a:rPr lang="de-DE" sz="1200">
                          <a:effectLst/>
                        </a:rPr>
                        <a:t>xService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dirty="0">
                          <a:effectLst/>
                        </a:rPr>
                        <a:t>Update </a:t>
                      </a:r>
                      <a:r>
                        <a:rPr lang="de-DE" sz="1200" dirty="0" err="1">
                          <a:effectLst/>
                        </a:rPr>
                        <a:t>to</a:t>
                      </a:r>
                      <a:r>
                        <a:rPr lang="de-DE" sz="1200" dirty="0">
                          <a:effectLst/>
                        </a:rPr>
                        <a:t> </a:t>
                      </a:r>
                      <a:r>
                        <a:rPr lang="de-DE" sz="1200" dirty="0" err="1">
                          <a:effectLst/>
                        </a:rPr>
                        <a:t>existing</a:t>
                      </a:r>
                      <a:r>
                        <a:rPr lang="de-DE" sz="1200" dirty="0">
                          <a:effectLst/>
                        </a:rPr>
                        <a:t> Service </a:t>
                      </a:r>
                      <a:r>
                        <a:rPr lang="de-DE" sz="1200" dirty="0" err="1">
                          <a:effectLst/>
                        </a:rPr>
                        <a:t>resource</a:t>
                      </a:r>
                      <a:r>
                        <a:rPr lang="de-DE" sz="1200" dirty="0">
                          <a:effectLst/>
                        </a:rPr>
                        <a:t> </a:t>
                      </a:r>
                      <a:r>
                        <a:rPr lang="de-DE" sz="1200" dirty="0" err="1">
                          <a:effectLst/>
                        </a:rPr>
                        <a:t>to</a:t>
                      </a:r>
                      <a:r>
                        <a:rPr lang="de-DE" sz="1200" dirty="0">
                          <a:effectLst/>
                        </a:rPr>
                        <a:t> </a:t>
                      </a:r>
                      <a:r>
                        <a:rPr lang="de-DE" sz="1200" dirty="0" err="1" smtClean="0">
                          <a:effectLst/>
                        </a:rPr>
                        <a:t>include</a:t>
                      </a:r>
                      <a:endParaRPr lang="de-DE" sz="1200" dirty="0" smtClean="0">
                        <a:effectLst/>
                      </a:endParaRPr>
                    </a:p>
                    <a:p>
                      <a:pPr>
                        <a:lnSpc>
                          <a:spcPct val="115000"/>
                        </a:lnSpc>
                        <a:spcAft>
                          <a:spcPts val="0"/>
                        </a:spcAft>
                      </a:pPr>
                      <a:r>
                        <a:rPr lang="de-DE" sz="1200" dirty="0" smtClean="0">
                          <a:effectLst/>
                        </a:rPr>
                        <a:t> </a:t>
                      </a:r>
                      <a:r>
                        <a:rPr lang="de-DE" sz="1200" dirty="0" err="1">
                          <a:effectLst/>
                        </a:rPr>
                        <a:t>create</a:t>
                      </a:r>
                      <a:r>
                        <a:rPr lang="de-DE" sz="1200" dirty="0">
                          <a:effectLst/>
                        </a:rPr>
                        <a:t>/</a:t>
                      </a:r>
                      <a:r>
                        <a:rPr lang="de-DE" sz="1200" dirty="0" err="1">
                          <a:effectLst/>
                        </a:rPr>
                        <a:t>configure</a:t>
                      </a:r>
                      <a:r>
                        <a:rPr lang="de-DE" sz="1200" dirty="0">
                          <a:effectLst/>
                        </a:rPr>
                        <a:t> </a:t>
                      </a:r>
                      <a:r>
                        <a:rPr lang="de-DE" sz="1200" dirty="0" err="1">
                          <a:effectLst/>
                        </a:rPr>
                        <a:t>service</a:t>
                      </a:r>
                      <a:r>
                        <a:rPr lang="de-DE" sz="1200" dirty="0">
                          <a:effectLst/>
                        </a:rPr>
                        <a:t> </a:t>
                      </a:r>
                      <a:endParaRPr lang="de-DE" sz="1200" dirty="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xRemoteFile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Download files from a URI </a:t>
                      </a:r>
                      <a:endParaRPr lang="de-DE" sz="1200">
                        <a:effectLst/>
                        <a:latin typeface="Calibri"/>
                        <a:ea typeface="Calibri"/>
                        <a:cs typeface="Times New Roman"/>
                      </a:endParaRPr>
                    </a:p>
                  </a:txBody>
                  <a:tcPr marL="19216" marR="19216" marT="0" marB="0" anchor="ctr"/>
                </a:tc>
              </a:tr>
              <a:tr h="254206">
                <a:tc vMerge="1">
                  <a:txBody>
                    <a:bodyPr/>
                    <a:lstStyle/>
                    <a:p>
                      <a:endParaRPr lang="de-DE"/>
                    </a:p>
                  </a:txBody>
                  <a:tcPr/>
                </a:tc>
                <a:tc>
                  <a:txBody>
                    <a:bodyPr/>
                    <a:lstStyle/>
                    <a:p>
                      <a:pPr>
                        <a:lnSpc>
                          <a:spcPct val="115000"/>
                        </a:lnSpc>
                        <a:spcAft>
                          <a:spcPts val="0"/>
                        </a:spcAft>
                      </a:pPr>
                      <a:r>
                        <a:rPr lang="de-DE" sz="1200">
                          <a:effectLst/>
                        </a:rPr>
                        <a:t>xPackage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dirty="0" err="1">
                          <a:effectLst/>
                        </a:rPr>
                        <a:t>Adds</a:t>
                      </a:r>
                      <a:r>
                        <a:rPr lang="de-DE" sz="1200" dirty="0">
                          <a:effectLst/>
                        </a:rPr>
                        <a:t> </a:t>
                      </a:r>
                      <a:r>
                        <a:rPr lang="de-DE" sz="1200" dirty="0" err="1">
                          <a:effectLst/>
                        </a:rPr>
                        <a:t>ability</a:t>
                      </a:r>
                      <a:r>
                        <a:rPr lang="de-DE" sz="1200" dirty="0">
                          <a:effectLst/>
                        </a:rPr>
                        <a:t> </a:t>
                      </a:r>
                      <a:r>
                        <a:rPr lang="de-DE" sz="1200" dirty="0" err="1">
                          <a:effectLst/>
                        </a:rPr>
                        <a:t>to</a:t>
                      </a:r>
                      <a:r>
                        <a:rPr lang="de-DE" sz="1200" dirty="0">
                          <a:effectLst/>
                        </a:rPr>
                        <a:t> </a:t>
                      </a:r>
                      <a:r>
                        <a:rPr lang="de-DE" sz="1200" dirty="0" err="1">
                          <a:effectLst/>
                        </a:rPr>
                        <a:t>run</a:t>
                      </a:r>
                      <a:r>
                        <a:rPr lang="de-DE" sz="1200" dirty="0">
                          <a:effectLst/>
                        </a:rPr>
                        <a:t> </a:t>
                      </a:r>
                      <a:r>
                        <a:rPr lang="de-DE" sz="1200" dirty="0" err="1">
                          <a:effectLst/>
                        </a:rPr>
                        <a:t>as</a:t>
                      </a:r>
                      <a:r>
                        <a:rPr lang="de-DE" sz="1200" dirty="0">
                          <a:effectLst/>
                        </a:rPr>
                        <a:t> a </a:t>
                      </a:r>
                      <a:r>
                        <a:rPr lang="de-DE" sz="1200" dirty="0" err="1">
                          <a:effectLst/>
                        </a:rPr>
                        <a:t>specific</a:t>
                      </a:r>
                      <a:r>
                        <a:rPr lang="de-DE" sz="1200" dirty="0">
                          <a:effectLst/>
                        </a:rPr>
                        <a:t> </a:t>
                      </a:r>
                      <a:r>
                        <a:rPr lang="de-DE" sz="1200" dirty="0" err="1">
                          <a:effectLst/>
                        </a:rPr>
                        <a:t>user</a:t>
                      </a:r>
                      <a:r>
                        <a:rPr lang="de-DE" sz="1200" dirty="0">
                          <a:effectLst/>
                        </a:rPr>
                        <a:t> </a:t>
                      </a:r>
                      <a:r>
                        <a:rPr lang="de-DE" sz="1200" dirty="0" err="1">
                          <a:effectLst/>
                        </a:rPr>
                        <a:t>to</a:t>
                      </a:r>
                      <a:r>
                        <a:rPr lang="de-DE" sz="1200" dirty="0">
                          <a:effectLst/>
                        </a:rPr>
                        <a:t> </a:t>
                      </a:r>
                      <a:r>
                        <a:rPr lang="de-DE" sz="1200" dirty="0" err="1">
                          <a:effectLst/>
                        </a:rPr>
                        <a:t>the</a:t>
                      </a:r>
                      <a:r>
                        <a:rPr lang="de-DE" sz="1200" dirty="0">
                          <a:effectLst/>
                        </a:rPr>
                        <a:t> </a:t>
                      </a:r>
                      <a:r>
                        <a:rPr lang="de-DE" sz="1200" dirty="0" err="1" smtClean="0">
                          <a:effectLst/>
                        </a:rPr>
                        <a:t>existing</a:t>
                      </a:r>
                      <a:endParaRPr lang="de-DE" sz="1200" dirty="0" smtClean="0">
                        <a:effectLst/>
                      </a:endParaRPr>
                    </a:p>
                    <a:p>
                      <a:pPr>
                        <a:lnSpc>
                          <a:spcPct val="115000"/>
                        </a:lnSpc>
                        <a:spcAft>
                          <a:spcPts val="0"/>
                        </a:spcAft>
                      </a:pPr>
                      <a:r>
                        <a:rPr lang="de-DE" sz="1200" dirty="0" err="1" smtClean="0">
                          <a:effectLst/>
                        </a:rPr>
                        <a:t>resource</a:t>
                      </a:r>
                      <a:r>
                        <a:rPr lang="de-DE" sz="1200" dirty="0">
                          <a:effectLst/>
                        </a:rPr>
                        <a:t>, </a:t>
                      </a:r>
                      <a:r>
                        <a:rPr lang="de-DE" sz="1200" dirty="0" err="1">
                          <a:effectLst/>
                        </a:rPr>
                        <a:t>includes</a:t>
                      </a:r>
                      <a:r>
                        <a:rPr lang="de-DE" sz="1200" dirty="0">
                          <a:effectLst/>
                        </a:rPr>
                        <a:t> VS Setup </a:t>
                      </a:r>
                      <a:endParaRPr lang="de-DE" sz="1200" dirty="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xArchive</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Create, update, extract a Zip file </a:t>
                      </a:r>
                      <a:endParaRPr lang="de-DE" sz="1200">
                        <a:effectLst/>
                        <a:latin typeface="Calibri"/>
                        <a:ea typeface="Calibri"/>
                        <a:cs typeface="Times New Roman"/>
                      </a:endParaRPr>
                    </a:p>
                  </a:txBody>
                  <a:tcPr marL="19216" marR="19216" marT="0" marB="0" anchor="ctr"/>
                </a:tc>
              </a:tr>
              <a:tr h="133640">
                <a:tc vMerge="1">
                  <a:txBody>
                    <a:bodyPr/>
                    <a:lstStyle/>
                    <a:p>
                      <a:endParaRPr lang="de-DE"/>
                    </a:p>
                  </a:txBody>
                  <a:tcPr/>
                </a:tc>
                <a:tc>
                  <a:txBody>
                    <a:bodyPr/>
                    <a:lstStyle/>
                    <a:p>
                      <a:pPr>
                        <a:lnSpc>
                          <a:spcPct val="115000"/>
                        </a:lnSpc>
                        <a:spcAft>
                          <a:spcPts val="0"/>
                        </a:spcAft>
                      </a:pPr>
                      <a:r>
                        <a:rPr lang="de-DE" sz="1200">
                          <a:effectLst/>
                        </a:rPr>
                        <a:t>xEndpoint </a:t>
                      </a:r>
                      <a:endParaRPr lang="de-DE" sz="120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a:effectLst/>
                        </a:rPr>
                        <a:t>Creates a remoting endpoint </a:t>
                      </a:r>
                      <a:endParaRPr lang="de-DE" sz="1200">
                        <a:effectLst/>
                        <a:latin typeface="Calibri"/>
                        <a:ea typeface="Calibri"/>
                        <a:cs typeface="Times New Roman"/>
                      </a:endParaRPr>
                    </a:p>
                  </a:txBody>
                  <a:tcPr marL="19216" marR="19216" marT="0" marB="0" anchor="ctr"/>
                </a:tc>
              </a:tr>
              <a:tr h="254206">
                <a:tc>
                  <a:txBody>
                    <a:bodyPr/>
                    <a:lstStyle/>
                    <a:p>
                      <a:pPr marL="0" algn="l" defTabSz="914363" rtl="0" eaLnBrk="1" latinLnBrk="0" hangingPunct="1">
                        <a:lnSpc>
                          <a:spcPct val="115000"/>
                        </a:lnSpc>
                        <a:spcAft>
                          <a:spcPts val="0"/>
                        </a:spcAft>
                      </a:pPr>
                      <a:r>
                        <a:rPr lang="de-DE" sz="1600" b="1" kern="1200" dirty="0">
                          <a:solidFill>
                            <a:schemeClr val="lt1"/>
                          </a:solidFill>
                          <a:effectLst/>
                          <a:latin typeface="+mn-lt"/>
                          <a:ea typeface="+mn-ea"/>
                          <a:cs typeface="+mn-cs"/>
                        </a:rPr>
                        <a:t>Updates</a:t>
                      </a:r>
                    </a:p>
                  </a:txBody>
                  <a:tcPr marL="19216" marR="19216" marT="0" marB="0" anchor="ctr"/>
                </a:tc>
                <a:tc>
                  <a:txBody>
                    <a:bodyPr/>
                    <a:lstStyle/>
                    <a:p>
                      <a:pPr>
                        <a:lnSpc>
                          <a:spcPct val="115000"/>
                        </a:lnSpc>
                        <a:spcAft>
                          <a:spcPts val="0"/>
                        </a:spcAft>
                      </a:pPr>
                      <a:r>
                        <a:rPr lang="de-DE" sz="1200" dirty="0" err="1">
                          <a:effectLst/>
                        </a:rPr>
                        <a:t>xDscResourceDesigner</a:t>
                      </a:r>
                      <a:r>
                        <a:rPr lang="de-DE" sz="1200" dirty="0">
                          <a:effectLst/>
                        </a:rPr>
                        <a:t>, </a:t>
                      </a:r>
                      <a:r>
                        <a:rPr lang="de-DE" sz="1200" dirty="0" err="1">
                          <a:effectLst/>
                        </a:rPr>
                        <a:t>xComputer</a:t>
                      </a:r>
                      <a:r>
                        <a:rPr lang="de-DE" sz="1200" dirty="0">
                          <a:effectLst/>
                        </a:rPr>
                        <a:t>, </a:t>
                      </a:r>
                      <a:endParaRPr lang="de-DE" sz="1200" dirty="0" smtClean="0">
                        <a:effectLst/>
                      </a:endParaRPr>
                    </a:p>
                    <a:p>
                      <a:pPr>
                        <a:lnSpc>
                          <a:spcPct val="115000"/>
                        </a:lnSpc>
                        <a:spcAft>
                          <a:spcPts val="0"/>
                        </a:spcAft>
                      </a:pPr>
                      <a:r>
                        <a:rPr lang="de-DE" sz="1200" dirty="0" err="1" smtClean="0">
                          <a:effectLst/>
                        </a:rPr>
                        <a:t>xVMHyperV</a:t>
                      </a:r>
                      <a:r>
                        <a:rPr lang="de-DE" sz="1200" dirty="0">
                          <a:effectLst/>
                        </a:rPr>
                        <a:t>, </a:t>
                      </a:r>
                      <a:r>
                        <a:rPr lang="de-DE" sz="1200" dirty="0" err="1">
                          <a:effectLst/>
                        </a:rPr>
                        <a:t>xDNSServerAddress</a:t>
                      </a:r>
                      <a:endParaRPr lang="de-DE" sz="1200" dirty="0">
                        <a:effectLst/>
                        <a:latin typeface="Calibri"/>
                        <a:ea typeface="Calibri"/>
                        <a:cs typeface="Times New Roman"/>
                      </a:endParaRPr>
                    </a:p>
                  </a:txBody>
                  <a:tcPr marL="19216" marR="19216" marT="0" marB="0" anchor="ctr"/>
                </a:tc>
                <a:tc>
                  <a:txBody>
                    <a:bodyPr/>
                    <a:lstStyle/>
                    <a:p>
                      <a:pPr>
                        <a:lnSpc>
                          <a:spcPct val="115000"/>
                        </a:lnSpc>
                        <a:spcAft>
                          <a:spcPts val="0"/>
                        </a:spcAft>
                      </a:pPr>
                      <a:r>
                        <a:rPr lang="de-DE" sz="1200" dirty="0">
                          <a:effectLst/>
                        </a:rPr>
                        <a:t>Feature </a:t>
                      </a:r>
                      <a:r>
                        <a:rPr lang="de-DE" sz="1200" dirty="0" err="1">
                          <a:effectLst/>
                        </a:rPr>
                        <a:t>additions</a:t>
                      </a:r>
                      <a:r>
                        <a:rPr lang="de-DE" sz="1200" dirty="0">
                          <a:effectLst/>
                        </a:rPr>
                        <a:t> </a:t>
                      </a:r>
                      <a:r>
                        <a:rPr lang="de-DE" sz="1200" dirty="0" err="1">
                          <a:effectLst/>
                        </a:rPr>
                        <a:t>and</a:t>
                      </a:r>
                      <a:r>
                        <a:rPr lang="de-DE" sz="1200" dirty="0">
                          <a:effectLst/>
                        </a:rPr>
                        <a:t> </a:t>
                      </a:r>
                      <a:r>
                        <a:rPr lang="de-DE" sz="1200" dirty="0" err="1">
                          <a:effectLst/>
                        </a:rPr>
                        <a:t>bug</a:t>
                      </a:r>
                      <a:r>
                        <a:rPr lang="de-DE" sz="1200" dirty="0">
                          <a:effectLst/>
                        </a:rPr>
                        <a:t> fixes</a:t>
                      </a:r>
                      <a:endParaRPr lang="de-DE" sz="1200" dirty="0">
                        <a:effectLst/>
                        <a:latin typeface="Calibri"/>
                        <a:ea typeface="Calibri"/>
                        <a:cs typeface="Times New Roman"/>
                      </a:endParaRPr>
                    </a:p>
                  </a:txBody>
                  <a:tcPr marL="19216" marR="19216" marT="0" marB="0" anchor="ctr"/>
                </a:tc>
              </a:tr>
            </a:tbl>
          </a:graphicData>
        </a:graphic>
      </p:graphicFrame>
    </p:spTree>
    <p:extLst>
      <p:ext uri="{BB962C8B-B14F-4D97-AF65-F5344CB8AC3E}">
        <p14:creationId xmlns:p14="http://schemas.microsoft.com/office/powerpoint/2010/main" val="8394689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ach rechts gekrümmter Pfeil 10"/>
          <p:cNvSpPr/>
          <p:nvPr/>
        </p:nvSpPr>
        <p:spPr bwMode="auto">
          <a:xfrm rot="10800000">
            <a:off x="8110636" y="1539416"/>
            <a:ext cx="2808312" cy="2883869"/>
          </a:xfrm>
          <a:prstGeom prst="curvedRightArrow">
            <a:avLst>
              <a:gd name="adj1" fmla="val 13971"/>
              <a:gd name="adj2" fmla="val 50000"/>
              <a:gd name="adj3" fmla="val 3314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12" name="Nach rechts gekrümmter Pfeil 11"/>
          <p:cNvSpPr/>
          <p:nvPr/>
        </p:nvSpPr>
        <p:spPr bwMode="auto">
          <a:xfrm rot="10800000">
            <a:off x="8182644" y="2780927"/>
            <a:ext cx="2808312" cy="1642356"/>
          </a:xfrm>
          <a:prstGeom prst="curvedRightArrow">
            <a:avLst>
              <a:gd name="adj1" fmla="val 13971"/>
              <a:gd name="adj2" fmla="val 50000"/>
              <a:gd name="adj3" fmla="val 33140"/>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4" name="Textplatzhalter 3"/>
          <p:cNvSpPr>
            <a:spLocks noGrp="1"/>
          </p:cNvSpPr>
          <p:nvPr>
            <p:ph type="body" sz="quarter" idx="10"/>
          </p:nvPr>
        </p:nvSpPr>
        <p:spPr>
          <a:xfrm>
            <a:off x="519112" y="1447799"/>
            <a:ext cx="11149013" cy="3053144"/>
          </a:xfrm>
        </p:spPr>
        <p:txBody>
          <a:bodyPr/>
          <a:lstStyle/>
          <a:p>
            <a:r>
              <a:rPr lang="de-DE" dirty="0"/>
              <a:t>Group </a:t>
            </a:r>
            <a:r>
              <a:rPr lang="de-DE" dirty="0" err="1"/>
              <a:t>Policy</a:t>
            </a:r>
            <a:r>
              <a:rPr lang="de-DE" dirty="0"/>
              <a:t> (gebunden an </a:t>
            </a:r>
            <a:r>
              <a:rPr lang="de-DE" dirty="0" err="1"/>
              <a:t>Active</a:t>
            </a:r>
            <a:r>
              <a:rPr lang="de-DE" dirty="0"/>
              <a:t> Directory)</a:t>
            </a:r>
          </a:p>
          <a:p>
            <a:r>
              <a:rPr lang="de-DE" dirty="0"/>
              <a:t>System Center </a:t>
            </a:r>
            <a:r>
              <a:rPr lang="de-DE" dirty="0" err="1"/>
              <a:t>Configuration</a:t>
            </a:r>
            <a:r>
              <a:rPr lang="de-DE" dirty="0"/>
              <a:t> Manager</a:t>
            </a:r>
            <a:br>
              <a:rPr lang="de-DE" dirty="0"/>
            </a:br>
            <a:r>
              <a:rPr lang="de-DE" dirty="0"/>
              <a:t>(</a:t>
            </a:r>
            <a:r>
              <a:rPr lang="de-DE" dirty="0" err="1"/>
              <a:t>Desired</a:t>
            </a:r>
            <a:r>
              <a:rPr lang="de-DE" dirty="0"/>
              <a:t> </a:t>
            </a:r>
            <a:r>
              <a:rPr lang="de-DE" dirty="0" err="1"/>
              <a:t>Configuration</a:t>
            </a:r>
            <a:r>
              <a:rPr lang="de-DE" dirty="0"/>
              <a:t> Management (DCM)</a:t>
            </a:r>
          </a:p>
          <a:p>
            <a:r>
              <a:rPr lang="de-DE" dirty="0"/>
              <a:t>System Center Virtual </a:t>
            </a:r>
            <a:r>
              <a:rPr lang="de-DE" dirty="0" err="1"/>
              <a:t>Machine</a:t>
            </a:r>
            <a:r>
              <a:rPr lang="de-DE" dirty="0"/>
              <a:t> Manager</a:t>
            </a:r>
          </a:p>
          <a:p>
            <a:r>
              <a:rPr lang="de-DE" dirty="0"/>
              <a:t>Windows </a:t>
            </a:r>
            <a:r>
              <a:rPr lang="de-DE" dirty="0" err="1"/>
              <a:t>InTune</a:t>
            </a:r>
            <a:endParaRPr lang="de-DE" dirty="0"/>
          </a:p>
          <a:p>
            <a:r>
              <a:rPr lang="de-DE" dirty="0" err="1"/>
              <a:t>Desired</a:t>
            </a:r>
            <a:r>
              <a:rPr lang="de-DE" dirty="0"/>
              <a:t> State </a:t>
            </a:r>
            <a:r>
              <a:rPr lang="de-DE" dirty="0" err="1"/>
              <a:t>Configuration</a:t>
            </a:r>
            <a:r>
              <a:rPr lang="de-DE" dirty="0"/>
              <a:t> (PowerShell +Share</a:t>
            </a:r>
            <a:r>
              <a:rPr lang="de-DE" dirty="0" smtClean="0"/>
              <a:t>)</a:t>
            </a:r>
            <a:endParaRPr lang="de-DE" dirty="0"/>
          </a:p>
        </p:txBody>
      </p:sp>
      <p:sp>
        <p:nvSpPr>
          <p:cNvPr id="3" name="Titel 2"/>
          <p:cNvSpPr>
            <a:spLocks noGrp="1"/>
          </p:cNvSpPr>
          <p:nvPr>
            <p:ph type="title"/>
          </p:nvPr>
        </p:nvSpPr>
        <p:spPr/>
        <p:txBody>
          <a:bodyPr/>
          <a:lstStyle/>
          <a:p>
            <a:r>
              <a:rPr lang="en-US" dirty="0">
                <a:solidFill>
                  <a:schemeClr val="tx1"/>
                </a:solidFill>
              </a:rPr>
              <a:t>Windows </a:t>
            </a:r>
            <a:r>
              <a:rPr lang="de-DE" dirty="0">
                <a:solidFill>
                  <a:schemeClr val="tx1"/>
                </a:solidFill>
              </a:rPr>
              <a:t>Konfiguration</a:t>
            </a:r>
            <a:endParaRPr lang="de-DE" dirty="0"/>
          </a:p>
        </p:txBody>
      </p:sp>
      <p:sp>
        <p:nvSpPr>
          <p:cNvPr id="6" name="Gleichschenkliges Dreieck 5"/>
          <p:cNvSpPr/>
          <p:nvPr/>
        </p:nvSpPr>
        <p:spPr bwMode="auto">
          <a:xfrm>
            <a:off x="333771" y="1268760"/>
            <a:ext cx="622785" cy="541314"/>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uppieren 6"/>
          <p:cNvGrpSpPr/>
          <p:nvPr/>
        </p:nvGrpSpPr>
        <p:grpSpPr>
          <a:xfrm>
            <a:off x="301235" y="3969404"/>
            <a:ext cx="581941" cy="453882"/>
            <a:chOff x="9809018" y="5267983"/>
            <a:chExt cx="1757548" cy="1227820"/>
          </a:xfrm>
        </p:grpSpPr>
        <p:sp>
          <p:nvSpPr>
            <p:cNvPr id="8" name="Flussdiagramm: Grenzstelle 7"/>
            <p:cNvSpPr/>
            <p:nvPr/>
          </p:nvSpPr>
          <p:spPr bwMode="auto">
            <a:xfrm>
              <a:off x="9809018" y="5795158"/>
              <a:ext cx="1757548" cy="700645"/>
            </a:xfrm>
            <a:prstGeom prst="flowChartTerminator">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Ellipse 8"/>
            <p:cNvSpPr/>
            <p:nvPr/>
          </p:nvSpPr>
          <p:spPr bwMode="auto">
            <a:xfrm>
              <a:off x="10545287" y="5437625"/>
              <a:ext cx="760021" cy="7596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Ellipse 9"/>
            <p:cNvSpPr/>
            <p:nvPr/>
          </p:nvSpPr>
          <p:spPr bwMode="auto">
            <a:xfrm>
              <a:off x="9963396" y="5267983"/>
              <a:ext cx="878774" cy="9292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037247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 grpId="0" uiExpand="1" build="p"/>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Eigene Ressourcen erstellen</a:t>
            </a:r>
            <a:endParaRPr lang="de-DE" dirty="0"/>
          </a:p>
        </p:txBody>
      </p:sp>
      <p:sp>
        <p:nvSpPr>
          <p:cNvPr id="3" name="Textplatzhalter 2"/>
          <p:cNvSpPr>
            <a:spLocks noGrp="1"/>
          </p:cNvSpPr>
          <p:nvPr>
            <p:ph type="body" sz="quarter" idx="10"/>
          </p:nvPr>
        </p:nvSpPr>
        <p:spPr>
          <a:xfrm>
            <a:off x="519112" y="1447799"/>
            <a:ext cx="11149013" cy="3610219"/>
          </a:xfrm>
        </p:spPr>
        <p:txBody>
          <a:bodyPr/>
          <a:lstStyle/>
          <a:p>
            <a:r>
              <a:rPr lang="en-US" dirty="0"/>
              <a:t>Build Custom Windows PowerShell Desired State Configuration </a:t>
            </a:r>
            <a:r>
              <a:rPr lang="en-US" dirty="0" smtClean="0"/>
              <a:t>Resources</a:t>
            </a:r>
          </a:p>
          <a:p>
            <a:pPr lvl="1"/>
            <a:r>
              <a:rPr lang="de-DE" dirty="0">
                <a:hlinkClick r:id="rId2"/>
              </a:rPr>
              <a:t>http://technet.microsoft.com/en-us/library/dn249927.aspx</a:t>
            </a:r>
            <a:endParaRPr lang="de-DE" dirty="0"/>
          </a:p>
          <a:p>
            <a:r>
              <a:rPr lang="en-US" dirty="0" err="1"/>
              <a:t>DSCPack_ResourceDesigner</a:t>
            </a:r>
            <a:endParaRPr lang="en-US" dirty="0"/>
          </a:p>
          <a:p>
            <a:pPr lvl="1"/>
            <a:r>
              <a:rPr lang="en-US" dirty="0">
                <a:hlinkClick r:id="rId3"/>
              </a:rPr>
              <a:t>http://</a:t>
            </a:r>
            <a:r>
              <a:rPr lang="en-US" dirty="0" smtClean="0">
                <a:hlinkClick r:id="rId3"/>
              </a:rPr>
              <a:t>blogs.msdn.com/b/powershell/archive/2013/11/19/resource-designer-tool-a-walkthrough-writing-a-dsc-resource.aspx</a:t>
            </a:r>
            <a:endParaRPr lang="en-US" dirty="0" smtClean="0"/>
          </a:p>
          <a:p>
            <a:r>
              <a:rPr lang="en-US" dirty="0" err="1" smtClean="0"/>
              <a:t>Eigene</a:t>
            </a:r>
            <a:r>
              <a:rPr lang="en-US" dirty="0" smtClean="0"/>
              <a:t> </a:t>
            </a:r>
            <a:r>
              <a:rPr lang="en-US" dirty="0" err="1" smtClean="0"/>
              <a:t>Ressourcen</a:t>
            </a:r>
            <a:r>
              <a:rPr lang="en-US" dirty="0" smtClean="0"/>
              <a:t> </a:t>
            </a:r>
            <a:r>
              <a:rPr lang="en-US" dirty="0" err="1" smtClean="0"/>
              <a:t>ablegen</a:t>
            </a:r>
            <a:r>
              <a:rPr lang="en-US" dirty="0" smtClean="0"/>
              <a:t> </a:t>
            </a:r>
            <a:r>
              <a:rPr lang="en-US" dirty="0" err="1" smtClean="0"/>
              <a:t>unter</a:t>
            </a:r>
            <a:r>
              <a:rPr lang="en-US" dirty="0" smtClean="0"/>
              <a:t>:</a:t>
            </a:r>
          </a:p>
          <a:p>
            <a:pPr marL="460375" lvl="1" indent="-460375"/>
            <a:r>
              <a:rPr lang="en-US" sz="1800" dirty="0"/>
              <a:t>$</a:t>
            </a:r>
            <a:r>
              <a:rPr lang="en-US" sz="1800" dirty="0" err="1"/>
              <a:t>env:ProgramFiles</a:t>
            </a:r>
            <a:r>
              <a:rPr lang="en-US" sz="1800" dirty="0"/>
              <a:t>\</a:t>
            </a:r>
            <a:r>
              <a:rPr lang="en-US" sz="1800" dirty="0" err="1"/>
              <a:t>WindowsPowerShell</a:t>
            </a:r>
            <a:r>
              <a:rPr lang="en-US" sz="1800" dirty="0"/>
              <a:t>\Modules\&lt;Module Name&gt;\</a:t>
            </a:r>
            <a:r>
              <a:rPr lang="en-US" sz="1800" dirty="0" err="1"/>
              <a:t>DSCResources</a:t>
            </a:r>
            <a:r>
              <a:rPr lang="en-US" sz="1800" dirty="0"/>
              <a:t>\&lt;Resource Name</a:t>
            </a:r>
            <a:r>
              <a:rPr lang="en-US" sz="1800" dirty="0" smtClean="0"/>
              <a:t>&gt;</a:t>
            </a:r>
            <a:endParaRPr lang="de-DE" sz="1800" dirty="0"/>
          </a:p>
        </p:txBody>
      </p:sp>
    </p:spTree>
    <p:extLst>
      <p:ext uri="{BB962C8B-B14F-4D97-AF65-F5344CB8AC3E}">
        <p14:creationId xmlns:p14="http://schemas.microsoft.com/office/powerpoint/2010/main" val="282690039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Community Resources</a:t>
            </a:r>
            <a:endParaRPr lang="de-DE" dirty="0"/>
          </a:p>
        </p:txBody>
      </p:sp>
      <p:sp>
        <p:nvSpPr>
          <p:cNvPr id="3" name="Textplatzhalter 2"/>
          <p:cNvSpPr>
            <a:spLocks noGrp="1"/>
          </p:cNvSpPr>
          <p:nvPr>
            <p:ph type="body" sz="quarter" idx="10"/>
          </p:nvPr>
        </p:nvSpPr>
        <p:spPr>
          <a:xfrm>
            <a:off x="477788" y="980728"/>
            <a:ext cx="11149013" cy="387798"/>
          </a:xfrm>
        </p:spPr>
        <p:txBody>
          <a:bodyPr/>
          <a:lstStyle/>
          <a:p>
            <a:r>
              <a:rPr lang="de-DE" sz="2800" dirty="0">
                <a:hlinkClick r:id="rId2"/>
              </a:rPr>
              <a:t>https://github.com/PowerShellOrg/DSC/tree/master/Resources</a:t>
            </a:r>
            <a:endParaRPr lang="de-DE"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860" y="1412776"/>
            <a:ext cx="8407400" cy="513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77392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2780928"/>
            <a:ext cx="11149013" cy="1329595"/>
          </a:xfrm>
        </p:spPr>
        <p:txBody>
          <a:bodyPr/>
          <a:lstStyle/>
          <a:p>
            <a:pPr algn="ctr"/>
            <a:r>
              <a:rPr lang="de-DE" sz="9600" dirty="0" smtClean="0"/>
              <a:t>DSC Debuggen? </a:t>
            </a:r>
            <a:endParaRPr lang="de-DE" sz="9600" dirty="0"/>
          </a:p>
        </p:txBody>
      </p:sp>
    </p:spTree>
    <p:extLst>
      <p:ext uri="{BB962C8B-B14F-4D97-AF65-F5344CB8AC3E}">
        <p14:creationId xmlns:p14="http://schemas.microsoft.com/office/powerpoint/2010/main" val="130208870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DSC Logfiles</a:t>
            </a:r>
            <a:endParaRPr lang="de-D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369505"/>
            <a:ext cx="4303744"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82" y="4522373"/>
            <a:ext cx="8345772"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0476" y="3861049"/>
            <a:ext cx="5260078" cy="107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426990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DSC Debuggen</a:t>
            </a:r>
            <a:endParaRPr lang="de-DE" dirty="0"/>
          </a:p>
        </p:txBody>
      </p:sp>
      <p:sp>
        <p:nvSpPr>
          <p:cNvPr id="4" name="Textplatzhalter 3"/>
          <p:cNvSpPr>
            <a:spLocks noGrp="1"/>
          </p:cNvSpPr>
          <p:nvPr>
            <p:ph type="body" sz="quarter" idx="10"/>
          </p:nvPr>
        </p:nvSpPr>
        <p:spPr>
          <a:xfrm>
            <a:off x="519112" y="1100697"/>
            <a:ext cx="11149013" cy="5050613"/>
          </a:xfrm>
        </p:spPr>
        <p:txBody>
          <a:bodyPr/>
          <a:lstStyle/>
          <a:p>
            <a:r>
              <a:rPr lang="en-US" sz="2800" dirty="0"/>
              <a:t>Windows PowerShell Desired State Configuration Troubleshooting Guidance</a:t>
            </a:r>
            <a:br>
              <a:rPr lang="en-US" sz="2800" dirty="0"/>
            </a:br>
            <a:r>
              <a:rPr lang="en-US" sz="2800" dirty="0">
                <a:hlinkClick r:id="rId2"/>
              </a:rPr>
              <a:t>http://technet.microsoft.com/en-us/library/dn249926.aspx</a:t>
            </a:r>
            <a:endParaRPr lang="en-US" sz="2800" dirty="0"/>
          </a:p>
          <a:p>
            <a:r>
              <a:rPr lang="en-US" sz="2800" dirty="0" smtClean="0"/>
              <a:t>Verbose</a:t>
            </a:r>
            <a:r>
              <a:rPr lang="en-US" sz="2800" dirty="0"/>
              <a:t>, Warning, Debug, Error, </a:t>
            </a:r>
            <a:r>
              <a:rPr lang="en-US" sz="2800" dirty="0" smtClean="0"/>
              <a:t>und </a:t>
            </a:r>
            <a:r>
              <a:rPr lang="en-US" sz="2800" dirty="0"/>
              <a:t>Progress </a:t>
            </a:r>
            <a:r>
              <a:rPr lang="en-US" sz="2800" dirty="0" err="1" smtClean="0"/>
              <a:t>Nachrichten</a:t>
            </a:r>
            <a:r>
              <a:rPr lang="en-US" sz="2800" dirty="0" smtClean="0"/>
              <a:t> </a:t>
            </a:r>
            <a:r>
              <a:rPr lang="en-US" sz="2800" dirty="0" err="1" smtClean="0"/>
              <a:t>findet</a:t>
            </a:r>
            <a:r>
              <a:rPr lang="en-US" sz="2800" dirty="0" smtClean="0"/>
              <a:t> man </a:t>
            </a:r>
            <a:r>
              <a:rPr lang="en-US" sz="2800" dirty="0" err="1" smtClean="0"/>
              <a:t>im</a:t>
            </a:r>
            <a:r>
              <a:rPr lang="en-US" sz="2800" dirty="0" smtClean="0"/>
              <a:t> </a:t>
            </a:r>
            <a:r>
              <a:rPr lang="en-US" sz="2800" dirty="0" err="1" smtClean="0"/>
              <a:t>Logfile</a:t>
            </a:r>
            <a:endParaRPr lang="en-US" sz="2800" dirty="0"/>
          </a:p>
          <a:p>
            <a:pPr lvl="1"/>
            <a:r>
              <a:rPr lang="en-US" sz="2400" dirty="0" smtClean="0"/>
              <a:t> </a:t>
            </a:r>
            <a:r>
              <a:rPr lang="de-DE" sz="2400" dirty="0" smtClean="0"/>
              <a:t>Microsoft-Windows-DSC/</a:t>
            </a:r>
            <a:r>
              <a:rPr lang="de-DE" sz="2400" dirty="0" err="1" smtClean="0"/>
              <a:t>Analytic</a:t>
            </a:r>
            <a:r>
              <a:rPr lang="de-DE" sz="2400" dirty="0" smtClean="0"/>
              <a:t> </a:t>
            </a:r>
          </a:p>
          <a:p>
            <a:r>
              <a:rPr lang="en-US" dirty="0"/>
              <a:t>Using Event Logs to Diagnose Errors in Desired State Configuration</a:t>
            </a:r>
            <a:br>
              <a:rPr lang="en-US" dirty="0"/>
            </a:br>
            <a:r>
              <a:rPr lang="en-US" sz="1400" dirty="0">
                <a:hlinkClick r:id="rId3"/>
              </a:rPr>
              <a:t>http://</a:t>
            </a:r>
            <a:r>
              <a:rPr lang="en-US" sz="1400" dirty="0" smtClean="0">
                <a:hlinkClick r:id="rId3"/>
              </a:rPr>
              <a:t>blogs.msdn.com/b/powershell/archive/2014/01/03/using-event-logs-to-diagnose-errors-in-desired-state-configuration.aspx</a:t>
            </a:r>
            <a:endParaRPr lang="en-US" sz="2400" dirty="0" smtClean="0"/>
          </a:p>
          <a:p>
            <a:r>
              <a:rPr lang="en-US" sz="2800" dirty="0"/>
              <a:t>DSC Diagnostics Module– Analyze DSC Logs instantly now!</a:t>
            </a:r>
            <a:br>
              <a:rPr lang="en-US" sz="2800" dirty="0"/>
            </a:br>
            <a:r>
              <a:rPr lang="en-US" sz="1600" dirty="0">
                <a:hlinkClick r:id="rId4"/>
              </a:rPr>
              <a:t>http://blogs.msdn.com/b/powershell/archive/2014/02/11/dsc-diagnostics-module-analyze-dsc-logs-instantly-now.aspx</a:t>
            </a:r>
            <a:endParaRPr lang="en-US" sz="1600" dirty="0"/>
          </a:p>
          <a:p>
            <a:r>
              <a:rPr lang="en-US" sz="2800" dirty="0" smtClean="0"/>
              <a:t>Debug </a:t>
            </a:r>
            <a:r>
              <a:rPr lang="en-US" sz="2800" dirty="0"/>
              <a:t>Mode in Desired State </a:t>
            </a:r>
            <a:r>
              <a:rPr lang="en-US" sz="2800" dirty="0" smtClean="0"/>
              <a:t>Configuration (PowerShell 5.0)</a:t>
            </a:r>
          </a:p>
          <a:p>
            <a:pPr lvl="1"/>
            <a:r>
              <a:rPr lang="de-DE" sz="1600" dirty="0">
                <a:hlinkClick r:id="rId5"/>
              </a:rPr>
              <a:t>http://blogs.msdn.com/b/powershell/archive/2014/04/22/debug-mode-in-desired-state-configuration.aspx</a:t>
            </a:r>
            <a:endParaRPr lang="de-DE" sz="1600" dirty="0"/>
          </a:p>
        </p:txBody>
      </p:sp>
    </p:spTree>
    <p:extLst>
      <p:ext uri="{BB962C8B-B14F-4D97-AF65-F5344CB8AC3E}">
        <p14:creationId xmlns:p14="http://schemas.microsoft.com/office/powerpoint/2010/main" val="134828485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2780928"/>
            <a:ext cx="11149013" cy="1329595"/>
          </a:xfrm>
        </p:spPr>
        <p:txBody>
          <a:bodyPr/>
          <a:lstStyle/>
          <a:p>
            <a:pPr algn="ctr"/>
            <a:r>
              <a:rPr lang="de-DE" sz="9600" dirty="0" smtClean="0"/>
              <a:t>DSC Strategien </a:t>
            </a:r>
            <a:endParaRPr lang="de-DE" sz="9600" dirty="0"/>
          </a:p>
        </p:txBody>
      </p:sp>
    </p:spTree>
    <p:extLst>
      <p:ext uri="{BB962C8B-B14F-4D97-AF65-F5344CB8AC3E}">
        <p14:creationId xmlns:p14="http://schemas.microsoft.com/office/powerpoint/2010/main" val="2218685491"/>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DSC Strategie</a:t>
            </a:r>
            <a:endParaRPr lang="de-DE" dirty="0"/>
          </a:p>
        </p:txBody>
      </p:sp>
      <p:sp>
        <p:nvSpPr>
          <p:cNvPr id="3" name="Textplatzhalter 2"/>
          <p:cNvSpPr>
            <a:spLocks noGrp="1"/>
          </p:cNvSpPr>
          <p:nvPr>
            <p:ph type="body" sz="quarter" idx="10"/>
          </p:nvPr>
        </p:nvSpPr>
        <p:spPr>
          <a:xfrm>
            <a:off x="519112" y="1447799"/>
            <a:ext cx="11149013" cy="1111073"/>
          </a:xfrm>
        </p:spPr>
        <p:txBody>
          <a:bodyPr/>
          <a:lstStyle/>
          <a:p>
            <a:r>
              <a:rPr lang="de-DE" dirty="0" smtClean="0"/>
              <a:t>Strukturell vs</a:t>
            </a:r>
            <a:r>
              <a:rPr lang="de-DE" dirty="0"/>
              <a:t>. </a:t>
            </a:r>
            <a:r>
              <a:rPr lang="de-DE" dirty="0" smtClean="0"/>
              <a:t>Milieu (</a:t>
            </a:r>
            <a:r>
              <a:rPr lang="de-DE" dirty="0" err="1" smtClean="0"/>
              <a:t>Configuration</a:t>
            </a:r>
            <a:r>
              <a:rPr lang="de-DE" dirty="0" smtClean="0"/>
              <a:t> Data)</a:t>
            </a:r>
          </a:p>
          <a:p>
            <a:pPr lvl="1"/>
            <a:r>
              <a:rPr lang="en-US" dirty="0"/>
              <a:t>Separating "What" from "Where" in PowerShell DSC</a:t>
            </a:r>
            <a:br>
              <a:rPr lang="en-US" dirty="0"/>
            </a:br>
            <a:r>
              <a:rPr lang="en-US" sz="1400" dirty="0">
                <a:hlinkClick r:id="rId2"/>
              </a:rPr>
              <a:t>http://blogs.msdn.com/b/powershell/archive/2014/01/09/continuous-deployment-using-dsc-with-minimal-change.aspx</a:t>
            </a:r>
            <a:endParaRPr lang="de-DE" sz="1400" dirty="0"/>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52" y="3140968"/>
            <a:ext cx="9680528" cy="2952328"/>
          </a:xfrm>
          <a:prstGeom prst="rect">
            <a:avLst/>
          </a:prstGeom>
        </p:spPr>
      </p:pic>
    </p:spTree>
    <p:extLst>
      <p:ext uri="{BB962C8B-B14F-4D97-AF65-F5344CB8AC3E}">
        <p14:creationId xmlns:p14="http://schemas.microsoft.com/office/powerpoint/2010/main" val="127391685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1740768"/>
            <a:ext cx="11149013" cy="2696344"/>
          </a:xfrm>
        </p:spPr>
        <p:txBody>
          <a:bodyPr/>
          <a:lstStyle/>
          <a:p>
            <a:pPr algn="ctr"/>
            <a:r>
              <a:rPr lang="de-DE" sz="9600" dirty="0" smtClean="0"/>
              <a:t>Soll Ich in DSC investieren? </a:t>
            </a:r>
            <a:endParaRPr lang="de-DE" sz="9600" dirty="0"/>
          </a:p>
        </p:txBody>
      </p:sp>
    </p:spTree>
    <p:extLst>
      <p:ext uri="{BB962C8B-B14F-4D97-AF65-F5344CB8AC3E}">
        <p14:creationId xmlns:p14="http://schemas.microsoft.com/office/powerpoint/2010/main" val="386204846"/>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PowerShell Desired State Configuration</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57" y="2691498"/>
            <a:ext cx="11794217" cy="129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12472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State Configuration…</a:t>
            </a:r>
            <a:endParaRPr lang="en-US" dirty="0"/>
          </a:p>
        </p:txBody>
      </p:sp>
      <p:sp>
        <p:nvSpPr>
          <p:cNvPr id="3" name="Text Placeholder 2"/>
          <p:cNvSpPr>
            <a:spLocks noGrp="1"/>
          </p:cNvSpPr>
          <p:nvPr>
            <p:ph type="body" sz="quarter" idx="10"/>
          </p:nvPr>
        </p:nvSpPr>
        <p:spPr>
          <a:xfrm>
            <a:off x="519112" y="1124744"/>
            <a:ext cx="11149013" cy="1973561"/>
          </a:xfrm>
        </p:spPr>
        <p:txBody>
          <a:bodyPr/>
          <a:lstStyle/>
          <a:p>
            <a:r>
              <a:rPr lang="de-DE" sz="4300" dirty="0"/>
              <a:t>Vereinfacht die Konfiguration</a:t>
            </a:r>
          </a:p>
          <a:p>
            <a:r>
              <a:rPr lang="de-DE" sz="4300" dirty="0"/>
              <a:t>Verhindert Konfigurationsdrift</a:t>
            </a:r>
          </a:p>
          <a:p>
            <a:r>
              <a:rPr lang="de-DE" sz="4300" dirty="0"/>
              <a:t>Ermöglicht kontinuierliche Verteilung</a:t>
            </a:r>
          </a:p>
          <a:p>
            <a:r>
              <a:rPr lang="de-DE" sz="4300" dirty="0"/>
              <a:t>Benötigt keine Lizenzen</a:t>
            </a:r>
          </a:p>
          <a:p>
            <a:r>
              <a:rPr lang="de-DE" sz="4300" dirty="0"/>
              <a:t>Ist unabhängig vom </a:t>
            </a:r>
            <a:r>
              <a:rPr lang="de-DE" sz="4300" dirty="0" err="1"/>
              <a:t>Active</a:t>
            </a:r>
            <a:r>
              <a:rPr lang="de-DE" sz="4300" dirty="0"/>
              <a:t> Directory</a:t>
            </a:r>
          </a:p>
          <a:p>
            <a:r>
              <a:rPr lang="de-DE" sz="4300" dirty="0"/>
              <a:t>PowerShell 4.0 WMF ist der System-Agent</a:t>
            </a:r>
          </a:p>
          <a:p>
            <a:r>
              <a:rPr lang="de-DE" sz="4300" dirty="0"/>
              <a:t>Kann auch Systeme ohne Windows erreichen</a:t>
            </a:r>
          </a:p>
        </p:txBody>
      </p:sp>
    </p:spTree>
    <p:extLst>
      <p:ext uri="{BB962C8B-B14F-4D97-AF65-F5344CB8AC3E}">
        <p14:creationId xmlns:p14="http://schemas.microsoft.com/office/powerpoint/2010/main" val="2765369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ach rechts gekrümmter Pfeil 10"/>
          <p:cNvSpPr/>
          <p:nvPr/>
        </p:nvSpPr>
        <p:spPr bwMode="auto">
          <a:xfrm rot="10800000">
            <a:off x="8110636" y="1539416"/>
            <a:ext cx="2808312" cy="2883869"/>
          </a:xfrm>
          <a:prstGeom prst="curvedRightArrow">
            <a:avLst>
              <a:gd name="adj1" fmla="val 13971"/>
              <a:gd name="adj2" fmla="val 50000"/>
              <a:gd name="adj3" fmla="val 3314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12" name="Nach rechts gekrümmter Pfeil 11"/>
          <p:cNvSpPr/>
          <p:nvPr/>
        </p:nvSpPr>
        <p:spPr bwMode="auto">
          <a:xfrm rot="10800000">
            <a:off x="8182644" y="2780927"/>
            <a:ext cx="2808312" cy="1642356"/>
          </a:xfrm>
          <a:prstGeom prst="curvedRightArrow">
            <a:avLst>
              <a:gd name="adj1" fmla="val 13971"/>
              <a:gd name="adj2" fmla="val 50000"/>
              <a:gd name="adj3" fmla="val 33140"/>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200" dirty="0" smtClean="0">
              <a:solidFill>
                <a:srgbClr val="FFFFFF">
                  <a:alpha val="98824"/>
                </a:srgbClr>
              </a:solidFill>
              <a:latin typeface="Segoe UI" pitchFamily="34" charset="0"/>
              <a:ea typeface="Segoe UI" pitchFamily="34" charset="0"/>
              <a:cs typeface="Segoe UI" pitchFamily="34" charset="0"/>
            </a:endParaRPr>
          </a:p>
        </p:txBody>
      </p:sp>
      <p:sp>
        <p:nvSpPr>
          <p:cNvPr id="4" name="Textplatzhalter 3"/>
          <p:cNvSpPr>
            <a:spLocks noGrp="1"/>
          </p:cNvSpPr>
          <p:nvPr>
            <p:ph type="body" sz="quarter" idx="10"/>
          </p:nvPr>
        </p:nvSpPr>
        <p:spPr>
          <a:xfrm>
            <a:off x="519112" y="1447799"/>
            <a:ext cx="11149013" cy="3053144"/>
          </a:xfrm>
        </p:spPr>
        <p:txBody>
          <a:bodyPr/>
          <a:lstStyle/>
          <a:p>
            <a:r>
              <a:rPr lang="de-DE" dirty="0" smtClean="0"/>
              <a:t> </a:t>
            </a:r>
            <a:endParaRPr lang="de-DE" dirty="0"/>
          </a:p>
          <a:p>
            <a:r>
              <a:rPr lang="de-DE" dirty="0">
                <a:solidFill>
                  <a:srgbClr val="FFC000"/>
                </a:solidFill>
              </a:rPr>
              <a:t>System Center </a:t>
            </a:r>
            <a:r>
              <a:rPr lang="de-DE" dirty="0" err="1">
                <a:solidFill>
                  <a:srgbClr val="FFC000"/>
                </a:solidFill>
              </a:rPr>
              <a:t>Configuration</a:t>
            </a:r>
            <a:r>
              <a:rPr lang="de-DE" dirty="0">
                <a:solidFill>
                  <a:srgbClr val="FFC000"/>
                </a:solidFill>
              </a:rPr>
              <a:t> Manager</a:t>
            </a:r>
            <a:br>
              <a:rPr lang="de-DE" dirty="0">
                <a:solidFill>
                  <a:srgbClr val="FFC000"/>
                </a:solidFill>
              </a:rPr>
            </a:br>
            <a:r>
              <a:rPr lang="de-DE" dirty="0">
                <a:solidFill>
                  <a:srgbClr val="FFC000"/>
                </a:solidFill>
              </a:rPr>
              <a:t>(</a:t>
            </a:r>
            <a:r>
              <a:rPr lang="de-DE" dirty="0" err="1">
                <a:solidFill>
                  <a:srgbClr val="FFC000"/>
                </a:solidFill>
              </a:rPr>
              <a:t>Desired</a:t>
            </a:r>
            <a:r>
              <a:rPr lang="de-DE" dirty="0">
                <a:solidFill>
                  <a:srgbClr val="FFC000"/>
                </a:solidFill>
              </a:rPr>
              <a:t> </a:t>
            </a:r>
            <a:r>
              <a:rPr lang="de-DE" dirty="0" err="1">
                <a:solidFill>
                  <a:srgbClr val="FFC000"/>
                </a:solidFill>
              </a:rPr>
              <a:t>Configuration</a:t>
            </a:r>
            <a:r>
              <a:rPr lang="de-DE" dirty="0">
                <a:solidFill>
                  <a:srgbClr val="FFC000"/>
                </a:solidFill>
              </a:rPr>
              <a:t> Management (DCM)</a:t>
            </a:r>
          </a:p>
          <a:p>
            <a:r>
              <a:rPr lang="de-DE" dirty="0">
                <a:solidFill>
                  <a:srgbClr val="FFC000"/>
                </a:solidFill>
              </a:rPr>
              <a:t>System Center Virtual </a:t>
            </a:r>
            <a:r>
              <a:rPr lang="de-DE" dirty="0" err="1">
                <a:solidFill>
                  <a:srgbClr val="FFC000"/>
                </a:solidFill>
              </a:rPr>
              <a:t>Machine</a:t>
            </a:r>
            <a:r>
              <a:rPr lang="de-DE" dirty="0">
                <a:solidFill>
                  <a:srgbClr val="FFC000"/>
                </a:solidFill>
              </a:rPr>
              <a:t> Manager</a:t>
            </a:r>
          </a:p>
          <a:p>
            <a:r>
              <a:rPr lang="de-DE" dirty="0" smtClean="0">
                <a:solidFill>
                  <a:schemeClr val="tx1"/>
                </a:solidFill>
              </a:rPr>
              <a:t> </a:t>
            </a:r>
            <a:endParaRPr lang="de-DE" dirty="0">
              <a:solidFill>
                <a:schemeClr val="tx1"/>
              </a:solidFill>
            </a:endParaRPr>
          </a:p>
          <a:p>
            <a:r>
              <a:rPr lang="de-DE" dirty="0" err="1">
                <a:solidFill>
                  <a:srgbClr val="FFC000"/>
                </a:solidFill>
              </a:rPr>
              <a:t>Desired</a:t>
            </a:r>
            <a:r>
              <a:rPr lang="de-DE" dirty="0">
                <a:solidFill>
                  <a:srgbClr val="FFC000"/>
                </a:solidFill>
              </a:rPr>
              <a:t> State </a:t>
            </a:r>
            <a:r>
              <a:rPr lang="de-DE" dirty="0" err="1">
                <a:solidFill>
                  <a:srgbClr val="FFC000"/>
                </a:solidFill>
              </a:rPr>
              <a:t>Configuration</a:t>
            </a:r>
            <a:r>
              <a:rPr lang="de-DE" dirty="0">
                <a:solidFill>
                  <a:srgbClr val="FFC000"/>
                </a:solidFill>
              </a:rPr>
              <a:t> (PowerShell +Share</a:t>
            </a:r>
            <a:r>
              <a:rPr lang="de-DE" dirty="0" smtClean="0">
                <a:solidFill>
                  <a:srgbClr val="FFC000"/>
                </a:solidFill>
              </a:rPr>
              <a:t>)</a:t>
            </a:r>
            <a:endParaRPr lang="de-DE" dirty="0">
              <a:solidFill>
                <a:srgbClr val="FFC000"/>
              </a:solidFill>
            </a:endParaRPr>
          </a:p>
        </p:txBody>
      </p:sp>
      <p:sp>
        <p:nvSpPr>
          <p:cNvPr id="3" name="Titel 2"/>
          <p:cNvSpPr>
            <a:spLocks noGrp="1"/>
          </p:cNvSpPr>
          <p:nvPr>
            <p:ph type="title"/>
          </p:nvPr>
        </p:nvSpPr>
        <p:spPr/>
        <p:txBody>
          <a:bodyPr/>
          <a:lstStyle/>
          <a:p>
            <a:r>
              <a:rPr lang="en-US" dirty="0">
                <a:solidFill>
                  <a:schemeClr val="tx1"/>
                </a:solidFill>
              </a:rPr>
              <a:t>Windows </a:t>
            </a:r>
            <a:r>
              <a:rPr lang="de-DE" dirty="0">
                <a:solidFill>
                  <a:schemeClr val="tx1"/>
                </a:solidFill>
              </a:rPr>
              <a:t>Konfiguration</a:t>
            </a:r>
            <a:endParaRPr lang="de-DE" dirty="0"/>
          </a:p>
        </p:txBody>
      </p:sp>
      <p:sp>
        <p:nvSpPr>
          <p:cNvPr id="6" name="Gleichschenkliges Dreieck 5"/>
          <p:cNvSpPr/>
          <p:nvPr/>
        </p:nvSpPr>
        <p:spPr bwMode="auto">
          <a:xfrm>
            <a:off x="333771" y="1268760"/>
            <a:ext cx="622785" cy="541314"/>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uppieren 6"/>
          <p:cNvGrpSpPr/>
          <p:nvPr/>
        </p:nvGrpSpPr>
        <p:grpSpPr>
          <a:xfrm>
            <a:off x="301235" y="3969404"/>
            <a:ext cx="581941" cy="453882"/>
            <a:chOff x="9809018" y="5267983"/>
            <a:chExt cx="1757548" cy="1227820"/>
          </a:xfrm>
        </p:grpSpPr>
        <p:sp>
          <p:nvSpPr>
            <p:cNvPr id="8" name="Flussdiagramm: Grenzstelle 7"/>
            <p:cNvSpPr/>
            <p:nvPr/>
          </p:nvSpPr>
          <p:spPr bwMode="auto">
            <a:xfrm>
              <a:off x="9809018" y="5795158"/>
              <a:ext cx="1757548" cy="700645"/>
            </a:xfrm>
            <a:prstGeom prst="flowChartTerminator">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Ellipse 8"/>
            <p:cNvSpPr/>
            <p:nvPr/>
          </p:nvSpPr>
          <p:spPr bwMode="auto">
            <a:xfrm>
              <a:off x="10545287" y="5437625"/>
              <a:ext cx="760021" cy="7596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Ellipse 9"/>
            <p:cNvSpPr/>
            <p:nvPr/>
          </p:nvSpPr>
          <p:spPr bwMode="auto">
            <a:xfrm>
              <a:off x="9963396" y="5267983"/>
              <a:ext cx="878774" cy="9292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de-DE"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5722097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1956792"/>
            <a:ext cx="11149013" cy="2768352"/>
          </a:xfrm>
        </p:spPr>
        <p:txBody>
          <a:bodyPr/>
          <a:lstStyle/>
          <a:p>
            <a:pPr algn="ctr"/>
            <a:r>
              <a:rPr lang="en-US" sz="9600" dirty="0" err="1"/>
              <a:t>Danke</a:t>
            </a:r>
            <a:r>
              <a:rPr lang="en-US" sz="9600" dirty="0"/>
              <a:t>!</a:t>
            </a:r>
            <a:br>
              <a:rPr lang="en-US" sz="9600" dirty="0"/>
            </a:br>
            <a:r>
              <a:rPr lang="en-US" sz="9600" dirty="0" err="1"/>
              <a:t>Fragen</a:t>
            </a:r>
            <a:r>
              <a:rPr lang="en-US" sz="9600" dirty="0"/>
              <a:t>? </a:t>
            </a:r>
          </a:p>
        </p:txBody>
      </p:sp>
    </p:spTree>
    <p:extLst>
      <p:ext uri="{BB962C8B-B14F-4D97-AF65-F5344CB8AC3E}">
        <p14:creationId xmlns:p14="http://schemas.microsoft.com/office/powerpoint/2010/main" val="2651197367"/>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Links</a:t>
            </a:r>
            <a:endParaRPr lang="de-DE" dirty="0"/>
          </a:p>
        </p:txBody>
      </p:sp>
      <p:sp>
        <p:nvSpPr>
          <p:cNvPr id="3" name="Textfeld 2"/>
          <p:cNvSpPr txBox="1"/>
          <p:nvPr/>
        </p:nvSpPr>
        <p:spPr>
          <a:xfrm>
            <a:off x="189756" y="980728"/>
            <a:ext cx="11694227" cy="4524315"/>
          </a:xfrm>
          <a:prstGeom prst="rect">
            <a:avLst/>
          </a:prstGeom>
          <a:noFill/>
        </p:spPr>
        <p:txBody>
          <a:bodyPr wrap="none" lIns="91440" tIns="91440" rIns="91440" bIns="91440" rtlCol="0">
            <a:spAutoFit/>
          </a:bodyPr>
          <a:lstStyle/>
          <a:p>
            <a:r>
              <a:rPr lang="de-DE" sz="1200" b="1" dirty="0"/>
              <a:t>Die Offizielle DSC Dokumentation ist noch sehr, sehr Fehlerhaft!</a:t>
            </a:r>
            <a:endParaRPr lang="de-DE" sz="1200" dirty="0"/>
          </a:p>
          <a:p>
            <a:endParaRPr lang="de-DE" sz="1200" dirty="0" smtClean="0"/>
          </a:p>
          <a:p>
            <a:r>
              <a:rPr lang="de-DE" sz="1200" dirty="0" smtClean="0"/>
              <a:t>Offizielle </a:t>
            </a:r>
            <a:r>
              <a:rPr lang="de-DE" sz="1200" dirty="0" err="1" smtClean="0"/>
              <a:t>Desired</a:t>
            </a:r>
            <a:r>
              <a:rPr lang="de-DE" sz="1200" dirty="0" smtClean="0"/>
              <a:t> State </a:t>
            </a:r>
            <a:r>
              <a:rPr lang="de-DE" sz="1200" dirty="0" err="1" smtClean="0"/>
              <a:t>Configuration</a:t>
            </a:r>
            <a:r>
              <a:rPr lang="de-DE" sz="1200" dirty="0" smtClean="0"/>
              <a:t> Dokumentation von Microsoft</a:t>
            </a:r>
          </a:p>
          <a:p>
            <a:r>
              <a:rPr lang="en-US" sz="1200" b="1" dirty="0"/>
              <a:t>Windows PowerShell Desired State Configuration Overview</a:t>
            </a:r>
          </a:p>
          <a:p>
            <a:r>
              <a:rPr lang="de-DE" sz="1200" dirty="0">
                <a:hlinkClick r:id="rId2"/>
              </a:rPr>
              <a:t>http://</a:t>
            </a:r>
            <a:r>
              <a:rPr lang="de-DE" sz="1200" dirty="0" smtClean="0">
                <a:hlinkClick r:id="rId2"/>
              </a:rPr>
              <a:t>technet.microsoft.com/en-us/library/dn249912.aspx</a:t>
            </a:r>
            <a:endParaRPr lang="de-DE" sz="1200" dirty="0" smtClean="0"/>
          </a:p>
          <a:p>
            <a:endParaRPr lang="de-DE" sz="1200" dirty="0" smtClean="0"/>
          </a:p>
          <a:p>
            <a:r>
              <a:rPr lang="de-DE" sz="1200" dirty="0"/>
              <a:t>Die besten und Informativsten Post über DSC findet man von Steven Murawski auf PowerShell.org</a:t>
            </a:r>
            <a:r>
              <a:rPr lang="de-DE" sz="1200" dirty="0" smtClean="0"/>
              <a:t>.</a:t>
            </a:r>
          </a:p>
          <a:p>
            <a:r>
              <a:rPr lang="de-DE" sz="1200" dirty="0">
                <a:hlinkClick r:id="rId3"/>
              </a:rPr>
              <a:t>http://powershell.org/wp/tag/desired-state-configuration</a:t>
            </a:r>
            <a:r>
              <a:rPr lang="de-DE" sz="1200" dirty="0" smtClean="0">
                <a:hlinkClick r:id="rId3"/>
              </a:rPr>
              <a:t>/</a:t>
            </a:r>
            <a:r>
              <a:rPr lang="de-DE" sz="1200" dirty="0"/>
              <a:t/>
            </a:r>
            <a:br>
              <a:rPr lang="de-DE" sz="1200" dirty="0"/>
            </a:br>
            <a:r>
              <a:rPr lang="de-DE" sz="1200" dirty="0"/>
              <a:t>und natürlich beim PowerShell Team selbst  auf deren Blog ;-) .</a:t>
            </a:r>
          </a:p>
          <a:p>
            <a:r>
              <a:rPr lang="de-DE" sz="1100" dirty="0" smtClean="0">
                <a:hlinkClick r:id="rId4"/>
              </a:rPr>
              <a:t>http</a:t>
            </a:r>
            <a:r>
              <a:rPr lang="de-DE" sz="1100" dirty="0">
                <a:hlinkClick r:id="rId4"/>
              </a:rPr>
              <a:t>://social.msdn.microsoft.com/Search/en-US?query=Desired%20State%20Configuration&amp;beta=0&amp;rn=Windows+PowerShell+Blog&amp;rq=site:blogs.msdn.com/b/powershell/&amp;ac=4</a:t>
            </a:r>
            <a:endParaRPr lang="de-DE" sz="1100" dirty="0"/>
          </a:p>
          <a:p>
            <a:endParaRPr lang="de-DE" sz="1200" dirty="0"/>
          </a:p>
          <a:p>
            <a:r>
              <a:rPr lang="de-DE" sz="1200" dirty="0" smtClean="0"/>
              <a:t>Deutsche Beiträge:</a:t>
            </a:r>
          </a:p>
          <a:p>
            <a:endParaRPr lang="de-DE" sz="1200" dirty="0"/>
          </a:p>
          <a:p>
            <a:r>
              <a:rPr lang="de-DE" sz="1200" dirty="0"/>
              <a:t>Ein kleiner Überblick über </a:t>
            </a:r>
            <a:r>
              <a:rPr lang="de-DE" sz="1200" dirty="0" err="1"/>
              <a:t>Desired</a:t>
            </a:r>
            <a:r>
              <a:rPr lang="de-DE" sz="1200" dirty="0"/>
              <a:t> State </a:t>
            </a:r>
            <a:r>
              <a:rPr lang="de-DE" sz="1200" dirty="0" err="1"/>
              <a:t>Configuration</a:t>
            </a:r>
            <a:r>
              <a:rPr lang="de-DE" sz="1200" dirty="0"/>
              <a:t> in </a:t>
            </a:r>
            <a:r>
              <a:rPr lang="de-DE" sz="1200" dirty="0" err="1"/>
              <a:t>Powershell</a:t>
            </a:r>
            <a:r>
              <a:rPr lang="de-DE" sz="1200" dirty="0"/>
              <a:t> </a:t>
            </a:r>
            <a:r>
              <a:rPr lang="de-DE" sz="1200" dirty="0" smtClean="0"/>
              <a:t>4.0</a:t>
            </a:r>
          </a:p>
          <a:p>
            <a:r>
              <a:rPr lang="de-DE" sz="1100" dirty="0">
                <a:hlinkClick r:id="rId5"/>
              </a:rPr>
              <a:t>http://www.netz-weise.de/weisheiten/tipps/tipp.html?tx_news_pi1[news]=99&amp;tx_news_pi1[controller]=News&amp;tx_news_pi1[action]=</a:t>
            </a:r>
            <a:r>
              <a:rPr lang="de-DE" sz="1100" dirty="0" smtClean="0">
                <a:hlinkClick r:id="rId5"/>
              </a:rPr>
              <a:t>detail&amp;cHash=5eb91589a387de7a17aaf39e9fa0eb33</a:t>
            </a:r>
            <a:endParaRPr lang="de-DE" sz="1100" dirty="0" smtClean="0"/>
          </a:p>
          <a:p>
            <a:r>
              <a:rPr lang="de-DE" sz="1100" dirty="0" err="1"/>
              <a:t>Desired</a:t>
            </a:r>
            <a:r>
              <a:rPr lang="de-DE" sz="1100" dirty="0"/>
              <a:t> State </a:t>
            </a:r>
            <a:r>
              <a:rPr lang="de-DE" sz="1100" dirty="0" err="1"/>
              <a:t>Configuration</a:t>
            </a:r>
            <a:r>
              <a:rPr lang="de-DE" sz="1100" dirty="0"/>
              <a:t> - die </a:t>
            </a:r>
            <a:r>
              <a:rPr lang="de-DE" sz="1100" dirty="0" smtClean="0"/>
              <a:t>Komponenten</a:t>
            </a:r>
          </a:p>
          <a:p>
            <a:r>
              <a:rPr lang="de-DE" sz="1100" dirty="0">
                <a:hlinkClick r:id="rId6"/>
              </a:rPr>
              <a:t>http://www.netz-weise.de/weisheiten/tipps/tipp.html?tx_news_pi1[news]=100&amp;tx_news_pi1[controller]=News&amp;tx_news_pi1[action]=detail&amp;cHash=ccdece99717782640192d8e57dccc399</a:t>
            </a:r>
            <a:endParaRPr lang="de-DE" sz="1100" dirty="0"/>
          </a:p>
          <a:p>
            <a:r>
              <a:rPr lang="en-US" sz="1200" dirty="0"/>
              <a:t>Desired State Configuration </a:t>
            </a:r>
            <a:r>
              <a:rPr lang="en-US" sz="1200" dirty="0" smtClean="0"/>
              <a:t>– </a:t>
            </a:r>
            <a:r>
              <a:rPr lang="en-US" sz="1200" dirty="0" err="1" smtClean="0"/>
              <a:t>Webservice</a:t>
            </a:r>
            <a:r>
              <a:rPr lang="en-US" sz="1200" dirty="0" smtClean="0"/>
              <a:t> Pull </a:t>
            </a:r>
            <a:r>
              <a:rPr lang="en-US" sz="1200" dirty="0" err="1" smtClean="0"/>
              <a:t>Konfiguration</a:t>
            </a:r>
            <a:r>
              <a:rPr lang="en-US" sz="1200" dirty="0" smtClean="0"/>
              <a:t> </a:t>
            </a:r>
            <a:r>
              <a:rPr lang="en-US" sz="1200" dirty="0" err="1" smtClean="0"/>
              <a:t>Teil</a:t>
            </a:r>
            <a:r>
              <a:rPr lang="en-US" sz="1200" dirty="0" smtClean="0"/>
              <a:t> 1</a:t>
            </a:r>
          </a:p>
          <a:p>
            <a:r>
              <a:rPr lang="en-US" sz="1100" dirty="0">
                <a:hlinkClick r:id="rId7"/>
              </a:rPr>
              <a:t>http://www.netz-weise.de/weisheiten/tipps/tipp.html?tx_news_pi1[news]=101&amp;tx_news_pi1[controller]=News&amp;tx_news_pi1[action]=detail&amp;cHash=5b56df74240c4085d7e7df8043579d8e</a:t>
            </a:r>
            <a:endParaRPr lang="en-US" sz="1100" dirty="0"/>
          </a:p>
          <a:p>
            <a:r>
              <a:rPr lang="en-US" sz="1200" dirty="0"/>
              <a:t>Desired State Configuration – </a:t>
            </a:r>
            <a:r>
              <a:rPr lang="en-US" sz="1200" dirty="0" err="1"/>
              <a:t>Webservice</a:t>
            </a:r>
            <a:r>
              <a:rPr lang="en-US" sz="1200" dirty="0"/>
              <a:t> Pull </a:t>
            </a:r>
            <a:r>
              <a:rPr lang="en-US" sz="1200" dirty="0" err="1"/>
              <a:t>Konfiguration</a:t>
            </a:r>
            <a:r>
              <a:rPr lang="en-US" sz="1200" dirty="0"/>
              <a:t> </a:t>
            </a:r>
            <a:r>
              <a:rPr lang="en-US" sz="1200" dirty="0" err="1"/>
              <a:t>Teil</a:t>
            </a:r>
            <a:r>
              <a:rPr lang="en-US" sz="1200" dirty="0"/>
              <a:t> </a:t>
            </a:r>
            <a:r>
              <a:rPr lang="en-US" sz="1200" dirty="0" smtClean="0"/>
              <a:t>2</a:t>
            </a:r>
            <a:endParaRPr lang="en-US" sz="1200" dirty="0"/>
          </a:p>
          <a:p>
            <a:r>
              <a:rPr lang="de-DE" sz="1100" dirty="0">
                <a:hlinkClick r:id="rId8"/>
              </a:rPr>
              <a:t>http://www.netz-weise.de/weisheiten/tipps/tipp.html?tx_news_pi1[news]=102&amp;tx_news_pi1[controller]=News&amp;tx_news_pi1[action]=detail&amp;cHash=5de2cbe30a1bf2580cbc9866a5685f6b</a:t>
            </a:r>
            <a:endParaRPr lang="de-DE" sz="1100" dirty="0" smtClean="0"/>
          </a:p>
          <a:p>
            <a:r>
              <a:rPr lang="de-DE" sz="1200" dirty="0" smtClean="0"/>
              <a:t>(Anmerkung leichter ist es, für die </a:t>
            </a:r>
            <a:r>
              <a:rPr lang="en-US" sz="1200" dirty="0" err="1" smtClean="0"/>
              <a:t>Webservice</a:t>
            </a:r>
            <a:r>
              <a:rPr lang="en-US" sz="1200" dirty="0" smtClean="0"/>
              <a:t> Pull </a:t>
            </a:r>
            <a:r>
              <a:rPr lang="en-US" sz="1200" dirty="0" err="1" smtClean="0"/>
              <a:t>Konfiguration</a:t>
            </a:r>
            <a:r>
              <a:rPr lang="en-US" sz="1200" dirty="0" smtClean="0"/>
              <a:t> die </a:t>
            </a:r>
            <a:r>
              <a:rPr lang="en-US" sz="1200" dirty="0" err="1" smtClean="0"/>
              <a:t>Rescource</a:t>
            </a:r>
            <a:r>
              <a:rPr lang="en-US" sz="1200" dirty="0" smtClean="0"/>
              <a:t> </a:t>
            </a:r>
            <a:r>
              <a:rPr lang="de-DE" sz="1200" dirty="0" err="1" smtClean="0"/>
              <a:t>xPSDesiredStateConfiguration</a:t>
            </a:r>
            <a:r>
              <a:rPr lang="de-DE" sz="1200" dirty="0" smtClean="0"/>
              <a:t> zu nutzen!!!</a:t>
            </a:r>
            <a:br>
              <a:rPr lang="de-DE" sz="1200" dirty="0" smtClean="0"/>
            </a:br>
            <a:r>
              <a:rPr lang="de-DE" sz="1200" dirty="0" smtClean="0"/>
              <a:t>Siehe in Englisch: </a:t>
            </a:r>
            <a:r>
              <a:rPr lang="en-US" sz="1200" dirty="0"/>
              <a:t>Deploying a Desired State Configuration Web Host Using DSC</a:t>
            </a:r>
            <a:br>
              <a:rPr lang="en-US" sz="1200" dirty="0"/>
            </a:br>
            <a:r>
              <a:rPr lang="en-US" sz="1200" dirty="0">
                <a:hlinkClick r:id="rId9"/>
              </a:rPr>
              <a:t>http://</a:t>
            </a:r>
            <a:r>
              <a:rPr lang="en-US" sz="1200" dirty="0" smtClean="0">
                <a:hlinkClick r:id="rId9"/>
              </a:rPr>
              <a:t>www.petri.co.il/deploy-desired-state-configuration-web-host-with-dsc.htm</a:t>
            </a:r>
            <a:endParaRPr lang="de-DE" sz="1200" dirty="0" smtClean="0"/>
          </a:p>
        </p:txBody>
      </p:sp>
    </p:spTree>
    <p:extLst>
      <p:ext uri="{BB962C8B-B14F-4D97-AF65-F5344CB8AC3E}">
        <p14:creationId xmlns:p14="http://schemas.microsoft.com/office/powerpoint/2010/main" val="136406050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Links</a:t>
            </a:r>
            <a:endParaRPr lang="de-DE" dirty="0"/>
          </a:p>
        </p:txBody>
      </p:sp>
      <p:sp>
        <p:nvSpPr>
          <p:cNvPr id="3" name="Textfeld 2"/>
          <p:cNvSpPr txBox="1"/>
          <p:nvPr/>
        </p:nvSpPr>
        <p:spPr>
          <a:xfrm>
            <a:off x="189756" y="980728"/>
            <a:ext cx="11602856" cy="5746188"/>
          </a:xfrm>
          <a:prstGeom prst="rect">
            <a:avLst/>
          </a:prstGeom>
          <a:noFill/>
        </p:spPr>
        <p:txBody>
          <a:bodyPr wrap="none" lIns="91440" tIns="91440" rIns="91440" bIns="91440" rtlCol="0">
            <a:spAutoFit/>
          </a:bodyPr>
          <a:lstStyle/>
          <a:p>
            <a:r>
              <a:rPr lang="de-DE" sz="1200" dirty="0"/>
              <a:t>Hier eine gute Einführung  von Darren Mar Elia </a:t>
            </a:r>
          </a:p>
          <a:p>
            <a:r>
              <a:rPr lang="en-US" sz="1200" dirty="0"/>
              <a:t>An In-Depth Walkthrough of Desired State Configuration in PowerShell Windows Management Framework v4</a:t>
            </a:r>
          </a:p>
          <a:p>
            <a:r>
              <a:rPr lang="de-DE" sz="1100" dirty="0">
                <a:hlinkClick r:id="rId2"/>
              </a:rPr>
              <a:t>http://sdmsoftware.com/group-policy-blog/desired-state-configuration/an-in-depth-walkthrough-of-desired-state-configuration-in-powershell-windows-management-framework-v4</a:t>
            </a:r>
            <a:r>
              <a:rPr lang="de-DE" sz="1200" dirty="0"/>
              <a:t>/</a:t>
            </a:r>
          </a:p>
          <a:p>
            <a:r>
              <a:rPr lang="de-DE" sz="1200" dirty="0"/>
              <a:t> </a:t>
            </a:r>
          </a:p>
          <a:p>
            <a:r>
              <a:rPr lang="de-DE" sz="1200" dirty="0"/>
              <a:t>Alex </a:t>
            </a:r>
            <a:r>
              <a:rPr lang="de-DE" sz="1200" dirty="0" err="1"/>
              <a:t>Verboon</a:t>
            </a:r>
            <a:r>
              <a:rPr lang="de-DE" sz="1200" dirty="0"/>
              <a:t> hat in seinem Blog einige Interessante DSC-</a:t>
            </a:r>
            <a:r>
              <a:rPr lang="de-DE" sz="1200" dirty="0" err="1"/>
              <a:t>Internals</a:t>
            </a:r>
            <a:r>
              <a:rPr lang="de-DE" sz="1200" dirty="0"/>
              <a:t> gefunden die so nicht in der DSC Dokumentation zu finden sind:</a:t>
            </a:r>
          </a:p>
          <a:p>
            <a:r>
              <a:rPr lang="de-DE" sz="1200" dirty="0"/>
              <a:t>PowerShell </a:t>
            </a:r>
            <a:r>
              <a:rPr lang="de-DE" sz="1200" dirty="0" err="1"/>
              <a:t>Desired</a:t>
            </a:r>
            <a:r>
              <a:rPr lang="de-DE" sz="1200" dirty="0"/>
              <a:t> State </a:t>
            </a:r>
            <a:r>
              <a:rPr lang="de-DE" sz="1200" dirty="0" err="1"/>
              <a:t>Configuration</a:t>
            </a:r>
            <a:r>
              <a:rPr lang="de-DE" sz="1200" dirty="0"/>
              <a:t> – </a:t>
            </a:r>
            <a:r>
              <a:rPr lang="de-DE" sz="1200" dirty="0" err="1"/>
              <a:t>My</a:t>
            </a:r>
            <a:r>
              <a:rPr lang="de-DE" sz="1200" dirty="0"/>
              <a:t> </a:t>
            </a:r>
            <a:r>
              <a:rPr lang="de-DE" sz="1200" dirty="0" err="1"/>
              <a:t>first</a:t>
            </a:r>
            <a:r>
              <a:rPr lang="de-DE" sz="1200" dirty="0"/>
              <a:t> </a:t>
            </a:r>
            <a:r>
              <a:rPr lang="de-DE" sz="1200" dirty="0" err="1"/>
              <a:t>experiences</a:t>
            </a:r>
            <a:endParaRPr lang="de-DE" sz="1200" dirty="0"/>
          </a:p>
          <a:p>
            <a:r>
              <a:rPr lang="de-DE" sz="1200" dirty="0">
                <a:hlinkClick r:id="rId3"/>
              </a:rPr>
              <a:t>http://www.verboon.info/2013/11/powershell-desire-state-configuration-my-first-experiences/</a:t>
            </a:r>
            <a:endParaRPr lang="de-DE" sz="1200" dirty="0"/>
          </a:p>
          <a:p>
            <a:r>
              <a:rPr lang="de-DE" sz="1200" dirty="0"/>
              <a:t> </a:t>
            </a:r>
          </a:p>
          <a:p>
            <a:r>
              <a:rPr lang="de-DE" sz="1200" dirty="0" err="1"/>
              <a:t>Laerte</a:t>
            </a:r>
            <a:r>
              <a:rPr lang="de-DE" sz="1200" dirty="0"/>
              <a:t> Junior Hat einen Blog Post mit einigen Korrekturen und dem DSC Pull Modus geschrieben:</a:t>
            </a:r>
          </a:p>
          <a:p>
            <a:r>
              <a:rPr lang="de-DE" sz="1200" dirty="0">
                <a:hlinkClick r:id="rId4"/>
              </a:rPr>
              <a:t>http://shellyourexperience.com/2013/09/12/powershell-v4-desired-state-configuration-my-precio-ops-desired/</a:t>
            </a:r>
            <a:endParaRPr lang="de-DE" sz="1200" dirty="0"/>
          </a:p>
          <a:p>
            <a:pPr>
              <a:lnSpc>
                <a:spcPct val="90000"/>
              </a:lnSpc>
              <a:spcBef>
                <a:spcPct val="20000"/>
              </a:spcBef>
              <a:buSzPct val="90000"/>
            </a:pPr>
            <a:endParaRPr lang="de-DE" sz="1200" dirty="0">
              <a:solidFill>
                <a:schemeClr val="tx1">
                  <a:alpha val="99000"/>
                </a:schemeClr>
              </a:solidFill>
            </a:endParaRPr>
          </a:p>
          <a:p>
            <a:pPr>
              <a:lnSpc>
                <a:spcPct val="90000"/>
              </a:lnSpc>
              <a:spcBef>
                <a:spcPct val="20000"/>
              </a:spcBef>
              <a:buSzPct val="90000"/>
            </a:pPr>
            <a:r>
              <a:rPr lang="en-US" sz="1200" dirty="0">
                <a:solidFill>
                  <a:schemeClr val="tx1">
                    <a:alpha val="99000"/>
                  </a:schemeClr>
                </a:solidFill>
              </a:rPr>
              <a:t>Desired State Configuration in Pull mode over SMB </a:t>
            </a:r>
            <a:r>
              <a:rPr lang="en-US" sz="1200" dirty="0" smtClean="0">
                <a:solidFill>
                  <a:schemeClr val="tx1">
                    <a:alpha val="99000"/>
                  </a:schemeClr>
                </a:solidFill>
              </a:rPr>
              <a:t>by  </a:t>
            </a:r>
            <a:r>
              <a:rPr lang="en-US" sz="1200" dirty="0">
                <a:solidFill>
                  <a:schemeClr val="tx1">
                    <a:alpha val="99000"/>
                  </a:schemeClr>
                </a:solidFill>
              </a:rPr>
              <a:t>Johan </a:t>
            </a:r>
            <a:r>
              <a:rPr lang="en-US" sz="1200" dirty="0" err="1">
                <a:solidFill>
                  <a:schemeClr val="tx1">
                    <a:alpha val="99000"/>
                  </a:schemeClr>
                </a:solidFill>
              </a:rPr>
              <a:t>Akerstrom</a:t>
            </a:r>
            <a:r>
              <a:rPr lang="en-US" sz="1200" dirty="0">
                <a:solidFill>
                  <a:schemeClr val="tx1">
                    <a:alpha val="99000"/>
                  </a:schemeClr>
                </a:solidFill>
              </a:rPr>
              <a:t/>
            </a:r>
            <a:br>
              <a:rPr lang="en-US" sz="1200" dirty="0">
                <a:solidFill>
                  <a:schemeClr val="tx1">
                    <a:alpha val="99000"/>
                  </a:schemeClr>
                </a:solidFill>
              </a:rPr>
            </a:br>
            <a:r>
              <a:rPr lang="en-US" sz="1200" dirty="0">
                <a:solidFill>
                  <a:schemeClr val="tx1">
                    <a:alpha val="99000"/>
                  </a:schemeClr>
                </a:solidFill>
                <a:hlinkClick r:id="rId5"/>
              </a:rPr>
              <a:t>http://blog.cosmoskey.com/powershell/desired-state-configuration-in-pull-mode-over-smb</a:t>
            </a:r>
            <a:r>
              <a:rPr lang="en-US" sz="1200" dirty="0" smtClean="0">
                <a:solidFill>
                  <a:schemeClr val="tx1">
                    <a:alpha val="99000"/>
                  </a:schemeClr>
                </a:solidFill>
                <a:hlinkClick r:id="rId5"/>
              </a:rPr>
              <a:t>/</a:t>
            </a:r>
            <a:endParaRPr lang="en-US" sz="1200" dirty="0" smtClean="0">
              <a:solidFill>
                <a:schemeClr val="tx1">
                  <a:alpha val="99000"/>
                </a:schemeClr>
              </a:solidFill>
            </a:endParaRPr>
          </a:p>
          <a:p>
            <a:pPr>
              <a:lnSpc>
                <a:spcPct val="90000"/>
              </a:lnSpc>
              <a:spcBef>
                <a:spcPct val="20000"/>
              </a:spcBef>
              <a:buSzPct val="90000"/>
            </a:pPr>
            <a:endParaRPr lang="en-US" sz="1200" dirty="0">
              <a:solidFill>
                <a:schemeClr val="tx1">
                  <a:alpha val="99000"/>
                </a:schemeClr>
              </a:solidFill>
            </a:endParaRPr>
          </a:p>
          <a:p>
            <a:pPr>
              <a:lnSpc>
                <a:spcPct val="90000"/>
              </a:lnSpc>
              <a:spcBef>
                <a:spcPct val="20000"/>
              </a:spcBef>
              <a:buSzPct val="90000"/>
            </a:pPr>
            <a:r>
              <a:rPr lang="en-US" sz="1200" dirty="0">
                <a:solidFill>
                  <a:schemeClr val="tx1">
                    <a:alpha val="99000"/>
                  </a:schemeClr>
                </a:solidFill>
              </a:rPr>
              <a:t>Configuring PowerShell DSC Pull </a:t>
            </a:r>
            <a:r>
              <a:rPr lang="en-US" sz="1200" dirty="0" smtClean="0">
                <a:solidFill>
                  <a:schemeClr val="tx1">
                    <a:alpha val="99000"/>
                  </a:schemeClr>
                </a:solidFill>
              </a:rPr>
              <a:t>Mode (</a:t>
            </a:r>
            <a:r>
              <a:rPr lang="en-US" sz="1200" dirty="0" err="1" smtClean="0">
                <a:solidFill>
                  <a:schemeClr val="tx1">
                    <a:alpha val="99000"/>
                  </a:schemeClr>
                </a:solidFill>
              </a:rPr>
              <a:t>Webservice</a:t>
            </a:r>
            <a:r>
              <a:rPr lang="en-US" sz="1200" dirty="0" smtClean="0">
                <a:solidFill>
                  <a:schemeClr val="tx1">
                    <a:alpha val="99000"/>
                  </a:schemeClr>
                </a:solidFill>
              </a:rPr>
              <a:t>) by </a:t>
            </a:r>
            <a:r>
              <a:rPr lang="de-DE" sz="1200" dirty="0"/>
              <a:t>James Dawson</a:t>
            </a:r>
            <a:endParaRPr lang="en-US" sz="1200" dirty="0" smtClean="0">
              <a:solidFill>
                <a:schemeClr val="tx1">
                  <a:alpha val="99000"/>
                </a:schemeClr>
              </a:solidFill>
            </a:endParaRPr>
          </a:p>
          <a:p>
            <a:pPr>
              <a:lnSpc>
                <a:spcPct val="90000"/>
              </a:lnSpc>
              <a:spcBef>
                <a:spcPct val="20000"/>
              </a:spcBef>
              <a:buSzPct val="90000"/>
            </a:pPr>
            <a:r>
              <a:rPr lang="de-DE" sz="1200" dirty="0">
                <a:solidFill>
                  <a:schemeClr val="tx1">
                    <a:alpha val="99000"/>
                  </a:schemeClr>
                </a:solidFill>
                <a:hlinkClick r:id="rId6"/>
              </a:rPr>
              <a:t>http://readsource.co.uk/blog/2013/10/1/configuring-powershell-dsc-pull-mode</a:t>
            </a:r>
            <a:endParaRPr lang="de-DE" sz="1200" dirty="0" smtClean="0">
              <a:solidFill>
                <a:schemeClr val="tx1">
                  <a:alpha val="99000"/>
                </a:schemeClr>
              </a:solidFill>
            </a:endParaRPr>
          </a:p>
          <a:p>
            <a:endParaRPr lang="en-US" sz="1200" dirty="0" smtClean="0"/>
          </a:p>
          <a:p>
            <a:r>
              <a:rPr lang="en-US" sz="1200" dirty="0" smtClean="0"/>
              <a:t>A </a:t>
            </a:r>
            <a:r>
              <a:rPr lang="en-US" sz="1200" dirty="0"/>
              <a:t>look at the DSC Script </a:t>
            </a:r>
            <a:r>
              <a:rPr lang="en-US" sz="1200" dirty="0" smtClean="0"/>
              <a:t>Resource </a:t>
            </a:r>
            <a:r>
              <a:rPr lang="en-US" sz="1200" dirty="0">
                <a:solidFill>
                  <a:schemeClr val="tx1">
                    <a:alpha val="99000"/>
                  </a:schemeClr>
                </a:solidFill>
              </a:rPr>
              <a:t>von  Johan </a:t>
            </a:r>
            <a:r>
              <a:rPr lang="en-US" sz="1200" dirty="0" err="1">
                <a:solidFill>
                  <a:schemeClr val="tx1">
                    <a:alpha val="99000"/>
                  </a:schemeClr>
                </a:solidFill>
              </a:rPr>
              <a:t>Akerstrom</a:t>
            </a:r>
            <a:endParaRPr lang="en-US" sz="1200" dirty="0" smtClean="0"/>
          </a:p>
          <a:p>
            <a:r>
              <a:rPr lang="en-US" sz="1200" dirty="0">
                <a:hlinkClick r:id="rId7"/>
              </a:rPr>
              <a:t>http://blog.cosmoskey.com/uncategorized/a-look-at-the-dsc-script-resource</a:t>
            </a:r>
            <a:r>
              <a:rPr lang="en-US" sz="1200" dirty="0" smtClean="0">
                <a:hlinkClick r:id="rId7"/>
              </a:rPr>
              <a:t>/</a:t>
            </a:r>
            <a:endParaRPr lang="en-US" sz="1200" dirty="0" smtClean="0"/>
          </a:p>
          <a:p>
            <a:endParaRPr lang="en-US" sz="1200" dirty="0"/>
          </a:p>
          <a:p>
            <a:r>
              <a:rPr lang="en-US" sz="1400" b="1" dirty="0" smtClean="0"/>
              <a:t>DSC vs. Group Policies</a:t>
            </a:r>
          </a:p>
          <a:p>
            <a:endParaRPr lang="en-US" sz="1200" dirty="0" smtClean="0"/>
          </a:p>
          <a:p>
            <a:r>
              <a:rPr lang="de-DE" sz="1200" dirty="0"/>
              <a:t>Der Group </a:t>
            </a:r>
            <a:r>
              <a:rPr lang="de-DE" sz="1200" dirty="0" err="1"/>
              <a:t>Policy</a:t>
            </a:r>
            <a:r>
              <a:rPr lang="de-DE" sz="1200" dirty="0"/>
              <a:t> </a:t>
            </a:r>
            <a:r>
              <a:rPr lang="de-DE" sz="1200" dirty="0" err="1"/>
              <a:t>Gurru</a:t>
            </a:r>
            <a:r>
              <a:rPr lang="de-DE" sz="1200" dirty="0"/>
              <a:t> MVP Darren Mar Elia hat eine Gegenüberstellung von DSC zu GPO gemacht:</a:t>
            </a:r>
          </a:p>
          <a:p>
            <a:r>
              <a:rPr lang="de-DE" sz="1200" dirty="0"/>
              <a:t>Group </a:t>
            </a:r>
            <a:r>
              <a:rPr lang="de-DE" sz="1200" dirty="0" err="1"/>
              <a:t>Policy</a:t>
            </a:r>
            <a:r>
              <a:rPr lang="de-DE" sz="1200" dirty="0"/>
              <a:t> vs. </a:t>
            </a:r>
            <a:r>
              <a:rPr lang="de-DE" sz="1200" dirty="0" err="1"/>
              <a:t>Desired</a:t>
            </a:r>
            <a:r>
              <a:rPr lang="de-DE" sz="1200" dirty="0"/>
              <a:t> State </a:t>
            </a:r>
            <a:r>
              <a:rPr lang="de-DE" sz="1200" dirty="0" err="1"/>
              <a:t>Configuration</a:t>
            </a:r>
            <a:r>
              <a:rPr lang="de-DE" sz="1200" dirty="0"/>
              <a:t> vs. …</a:t>
            </a:r>
          </a:p>
          <a:p>
            <a:r>
              <a:rPr lang="de-DE" sz="1200" dirty="0">
                <a:hlinkClick r:id="rId8"/>
              </a:rPr>
              <a:t>http://sdmsoftware.com/group-policy-blog/group-policy/group-policy-vs-desired-state-configuration-vs</a:t>
            </a:r>
            <a:r>
              <a:rPr lang="de-DE" sz="1200" dirty="0" smtClean="0">
                <a:hlinkClick r:id="rId8"/>
              </a:rPr>
              <a:t>/</a:t>
            </a:r>
            <a:endParaRPr lang="de-DE" sz="1200" dirty="0" smtClean="0"/>
          </a:p>
          <a:p>
            <a:endParaRPr lang="de-DE" sz="1200" dirty="0"/>
          </a:p>
          <a:p>
            <a:r>
              <a:rPr lang="en-US" sz="1200" dirty="0"/>
              <a:t>Converting Group Policy Settings to Desired State Configuration </a:t>
            </a:r>
            <a:r>
              <a:rPr lang="en-US" sz="1200" dirty="0" smtClean="0"/>
              <a:t>Documents</a:t>
            </a:r>
          </a:p>
          <a:p>
            <a:r>
              <a:rPr lang="de-DE" sz="1200" dirty="0">
                <a:hlinkClick r:id="rId9"/>
              </a:rPr>
              <a:t>http://sdmsoftware.com/group-policy-blog/group-policy/converting-group-policy-settings-to-desired-state-configuration-documents/</a:t>
            </a:r>
            <a:endParaRPr lang="de-DE" sz="1200" dirty="0" smtClean="0"/>
          </a:p>
          <a:p>
            <a:endParaRPr lang="en-US" sz="1200" dirty="0" smtClean="0"/>
          </a:p>
        </p:txBody>
      </p:sp>
    </p:spTree>
    <p:extLst>
      <p:ext uri="{BB962C8B-B14F-4D97-AF65-F5344CB8AC3E}">
        <p14:creationId xmlns:p14="http://schemas.microsoft.com/office/powerpoint/2010/main" val="187699179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Backup Slides</a:t>
            </a:r>
            <a:endParaRPr lang="en-US"/>
          </a:p>
        </p:txBody>
      </p:sp>
    </p:spTree>
    <p:extLst>
      <p:ext uri="{BB962C8B-B14F-4D97-AF65-F5344CB8AC3E}">
        <p14:creationId xmlns:p14="http://schemas.microsoft.com/office/powerpoint/2010/main" val="2713107922"/>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type="body" sz="quarter" idx="10"/>
          </p:nvPr>
        </p:nvSpPr>
        <p:spPr/>
        <p:txBody>
          <a:bodyPr/>
          <a:lstStyle/>
          <a:p>
            <a:r>
              <a:rPr lang="de-DE" b="1" dirty="0" err="1"/>
              <a:t>What</a:t>
            </a:r>
            <a:r>
              <a:rPr lang="de-DE" b="1" dirty="0"/>
              <a:t> </a:t>
            </a:r>
            <a:r>
              <a:rPr lang="de-DE" b="1" dirty="0" err="1"/>
              <a:t>is</a:t>
            </a:r>
            <a:r>
              <a:rPr lang="de-DE" b="1" dirty="0"/>
              <a:t> Windows Intune ?</a:t>
            </a:r>
          </a:p>
          <a:p>
            <a:r>
              <a:rPr lang="de-DE" sz="1800" dirty="0">
                <a:hlinkClick r:id="rId2"/>
              </a:rPr>
              <a:t>http://borntolearn.mslearn.net/btl/b/weblog/archive/2012/02/20/what-is-windows-intune.aspx#fbid=bZkUMf2fwUJ</a:t>
            </a:r>
            <a:endParaRPr lang="de-DE" sz="1800" dirty="0"/>
          </a:p>
        </p:txBody>
      </p:sp>
    </p:spTree>
    <p:extLst>
      <p:ext uri="{BB962C8B-B14F-4D97-AF65-F5344CB8AC3E}">
        <p14:creationId xmlns:p14="http://schemas.microsoft.com/office/powerpoint/2010/main" val="40038061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PowerShell Desired State Configuration</a:t>
            </a:r>
            <a:endParaRPr lang="de-DE" dirty="0"/>
          </a:p>
        </p:txBody>
      </p:sp>
      <p:sp>
        <p:nvSpPr>
          <p:cNvPr id="6" name="Textplatzhalter 5"/>
          <p:cNvSpPr>
            <a:spLocks noGrp="1"/>
          </p:cNvSpPr>
          <p:nvPr>
            <p:ph type="body" sz="quarter" idx="10"/>
          </p:nvPr>
        </p:nvSpPr>
        <p:spPr>
          <a:xfrm>
            <a:off x="519112" y="951383"/>
            <a:ext cx="11149013" cy="5703100"/>
          </a:xfrm>
        </p:spPr>
        <p:txBody>
          <a:bodyPr/>
          <a:lstStyle/>
          <a:p>
            <a:r>
              <a:rPr lang="de-DE" sz="3100" b="1" dirty="0"/>
              <a:t>Windows Management Framework (WMF) 4.0 (PowerShell 4.0)</a:t>
            </a:r>
            <a:br>
              <a:rPr lang="de-DE" sz="3100" b="1" dirty="0"/>
            </a:br>
            <a:r>
              <a:rPr lang="de-DE" sz="2800" dirty="0"/>
              <a:t>PowerShell Modul:  </a:t>
            </a:r>
            <a:r>
              <a:rPr lang="de-DE" sz="2800" dirty="0" err="1" smtClean="0"/>
              <a:t>PSDesiredStateConfiguration</a:t>
            </a:r>
            <a:endParaRPr lang="de-DE" sz="3100" b="1" dirty="0"/>
          </a:p>
          <a:p>
            <a:r>
              <a:rPr lang="de-DE" sz="3100" dirty="0"/>
              <a:t>In Windows 8.1 und Windows Server 2012 R2 enthalten.</a:t>
            </a:r>
            <a:br>
              <a:rPr lang="de-DE" sz="3100" dirty="0"/>
            </a:br>
            <a:r>
              <a:rPr lang="de-DE" sz="3100" dirty="0"/>
              <a:t>Für Windows 8 Upgrade auf Windows 8.1 nötig.</a:t>
            </a:r>
          </a:p>
          <a:p>
            <a:r>
              <a:rPr lang="de-DE" sz="1800" b="1" dirty="0"/>
              <a:t>Update </a:t>
            </a:r>
            <a:r>
              <a:rPr lang="de-DE" sz="1800" b="1" dirty="0" err="1"/>
              <a:t>Rollup</a:t>
            </a:r>
            <a:r>
              <a:rPr lang="de-DE" sz="1800" b="1" dirty="0"/>
              <a:t> KB2883200 </a:t>
            </a:r>
            <a:r>
              <a:rPr lang="de-DE" sz="1800" b="1" dirty="0" smtClean="0"/>
              <a:t>nötig</a:t>
            </a:r>
            <a:r>
              <a:rPr lang="de-DE" sz="1800" b="1" dirty="0"/>
              <a:t>!</a:t>
            </a:r>
            <a:r>
              <a:rPr lang="de-DE" sz="1800" dirty="0"/>
              <a:t/>
            </a:r>
            <a:br>
              <a:rPr lang="de-DE" sz="1800" dirty="0"/>
            </a:br>
            <a:endParaRPr lang="de-DE" sz="1800" dirty="0"/>
          </a:p>
          <a:p>
            <a:r>
              <a:rPr lang="de-DE" sz="3100" dirty="0"/>
              <a:t>Nachinstallation durch Download :</a:t>
            </a:r>
          </a:p>
          <a:p>
            <a:r>
              <a:rPr lang="de-DE" sz="2700" dirty="0"/>
              <a:t>	Windows 7 SP1</a:t>
            </a:r>
          </a:p>
          <a:p>
            <a:r>
              <a:rPr lang="de-DE" sz="2700" dirty="0"/>
              <a:t>	Windows Embedded Standard 7</a:t>
            </a:r>
          </a:p>
          <a:p>
            <a:r>
              <a:rPr lang="de-DE" sz="2700" dirty="0"/>
              <a:t>	Windows Server 2008 R2 SP1</a:t>
            </a:r>
          </a:p>
          <a:p>
            <a:r>
              <a:rPr lang="de-DE" sz="2700" dirty="0"/>
              <a:t>	Windows Server 2012</a:t>
            </a:r>
          </a:p>
          <a:p>
            <a:r>
              <a:rPr lang="de-DE" sz="1800" dirty="0"/>
              <a:t>Windows PowerShell 4.0 WMF Download Link:</a:t>
            </a:r>
            <a:br>
              <a:rPr lang="de-DE" sz="1800" dirty="0"/>
            </a:br>
            <a:r>
              <a:rPr lang="de-DE" sz="1800" dirty="0">
                <a:hlinkClick r:id="rId2" tooltip="Windows PowerShell 4.0 Mangement Framework WMF"/>
              </a:rPr>
              <a:t>http://www.microsoft.com/en-us/download/details.aspx?id=40855</a:t>
            </a:r>
            <a:endParaRPr lang="de-DE" sz="1800" dirty="0"/>
          </a:p>
        </p:txBody>
      </p:sp>
    </p:spTree>
    <p:extLst>
      <p:ext uri="{BB962C8B-B14F-4D97-AF65-F5344CB8AC3E}">
        <p14:creationId xmlns:p14="http://schemas.microsoft.com/office/powerpoint/2010/main" val="1342105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PowerShell Desired State Configuration</a:t>
            </a:r>
            <a:endParaRPr lang="de-DE" dirty="0"/>
          </a:p>
        </p:txBody>
      </p:sp>
      <p:sp>
        <p:nvSpPr>
          <p:cNvPr id="5" name="Textplatzhalter 4"/>
          <p:cNvSpPr>
            <a:spLocks noGrp="1"/>
          </p:cNvSpPr>
          <p:nvPr>
            <p:ph type="body" sz="quarter" idx="10"/>
          </p:nvPr>
        </p:nvSpPr>
        <p:spPr>
          <a:xfrm>
            <a:off x="519112" y="1447799"/>
            <a:ext cx="11149013" cy="2511457"/>
          </a:xfrm>
        </p:spPr>
        <p:txBody>
          <a:bodyPr/>
          <a:lstStyle/>
          <a:p>
            <a:r>
              <a:rPr lang="de-DE" dirty="0" smtClean="0"/>
              <a:t>DSC ist erst Version 1.0 !!!</a:t>
            </a:r>
          </a:p>
          <a:p>
            <a:r>
              <a:rPr lang="de-DE" dirty="0" smtClean="0"/>
              <a:t>DSC 1.0 hat noch keine Infrastruktur</a:t>
            </a:r>
          </a:p>
          <a:p>
            <a:r>
              <a:rPr lang="de-DE" dirty="0" smtClean="0"/>
              <a:t>DSC Version 1.0 ist für die Verwaltung von Servern</a:t>
            </a:r>
          </a:p>
          <a:p>
            <a:r>
              <a:rPr lang="de-DE" dirty="0" smtClean="0"/>
              <a:t>DSC </a:t>
            </a:r>
            <a:r>
              <a:rPr lang="de-DE" smtClean="0"/>
              <a:t>Version 1.0 </a:t>
            </a:r>
            <a:r>
              <a:rPr lang="de-DE" dirty="0" smtClean="0"/>
              <a:t>ist nicht für große Mengen an Servern oder Clients !</a:t>
            </a:r>
            <a:endParaRPr lang="de-DE" dirty="0"/>
          </a:p>
        </p:txBody>
      </p:sp>
    </p:spTree>
    <p:extLst>
      <p:ext uri="{BB962C8B-B14F-4D97-AF65-F5344CB8AC3E}">
        <p14:creationId xmlns:p14="http://schemas.microsoft.com/office/powerpoint/2010/main" val="163839492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PowerShell Desired State Configuration</a:t>
            </a:r>
            <a:endParaRPr lang="en-US" dirty="0"/>
          </a:p>
        </p:txBody>
      </p:sp>
      <p:sp>
        <p:nvSpPr>
          <p:cNvPr id="2" name="Text Placeholder 1"/>
          <p:cNvSpPr>
            <a:spLocks noGrp="1"/>
          </p:cNvSpPr>
          <p:nvPr>
            <p:ph type="body" sz="quarter" idx="10"/>
          </p:nvPr>
        </p:nvSpPr>
        <p:spPr>
          <a:xfrm>
            <a:off x="519112" y="1447799"/>
            <a:ext cx="11149013" cy="4539704"/>
          </a:xfrm>
        </p:spPr>
        <p:txBody>
          <a:bodyPr/>
          <a:lstStyle/>
          <a:p>
            <a:pPr marL="0" indent="0">
              <a:buNone/>
            </a:pPr>
            <a:r>
              <a:rPr lang="en-US" sz="2700" dirty="0" smtClean="0"/>
              <a:t>DSC </a:t>
            </a:r>
            <a:r>
              <a:rPr lang="en-US" sz="2700" dirty="0" err="1" smtClean="0"/>
              <a:t>benutzt</a:t>
            </a:r>
            <a:r>
              <a:rPr lang="en-US" sz="2700" dirty="0" smtClean="0"/>
              <a:t> </a:t>
            </a:r>
            <a:r>
              <a:rPr lang="en-US" sz="2600" b="1" dirty="0">
                <a:solidFill>
                  <a:srgbClr val="FFC000"/>
                </a:solidFill>
              </a:rPr>
              <a:t>PowerShell </a:t>
            </a:r>
            <a:r>
              <a:rPr lang="en-US" sz="2600" b="1" dirty="0" err="1">
                <a:solidFill>
                  <a:srgbClr val="FFC000"/>
                </a:solidFill>
              </a:rPr>
              <a:t>Spracherweiterungen</a:t>
            </a:r>
            <a:r>
              <a:rPr lang="en-US" sz="2600" b="1" dirty="0">
                <a:solidFill>
                  <a:srgbClr val="FFC000"/>
                </a:solidFill>
              </a:rPr>
              <a:t> </a:t>
            </a:r>
            <a:r>
              <a:rPr lang="en-US" sz="2700" dirty="0"/>
              <a:t>und </a:t>
            </a:r>
            <a:r>
              <a:rPr lang="en-US" sz="2700" dirty="0" err="1"/>
              <a:t>Resourcen</a:t>
            </a:r>
            <a:r>
              <a:rPr lang="en-US" sz="2700" dirty="0"/>
              <a:t> (Provider) um </a:t>
            </a:r>
            <a:r>
              <a:rPr lang="en-US" sz="2700" dirty="0" err="1"/>
              <a:t>Konfigurationen</a:t>
            </a:r>
            <a:r>
              <a:rPr lang="en-US" sz="2700" dirty="0"/>
              <a:t> </a:t>
            </a:r>
            <a:r>
              <a:rPr lang="en-US" sz="2600" b="1" dirty="0" err="1">
                <a:solidFill>
                  <a:srgbClr val="FFC000"/>
                </a:solidFill>
              </a:rPr>
              <a:t>deklarativ</a:t>
            </a:r>
            <a:r>
              <a:rPr lang="en-US" sz="2700" dirty="0"/>
              <a:t>, </a:t>
            </a:r>
            <a:r>
              <a:rPr lang="en-US" sz="2700" dirty="0" err="1"/>
              <a:t>autonom</a:t>
            </a:r>
            <a:r>
              <a:rPr lang="en-US" sz="2700" dirty="0"/>
              <a:t> und </a:t>
            </a:r>
            <a:r>
              <a:rPr lang="en-US" sz="2600" b="1" dirty="0">
                <a:solidFill>
                  <a:srgbClr val="FFC000"/>
                </a:solidFill>
              </a:rPr>
              <a:t>idempotent*</a:t>
            </a:r>
            <a:r>
              <a:rPr lang="en-US" sz="2700" dirty="0"/>
              <a:t> auf </a:t>
            </a:r>
            <a:r>
              <a:rPr lang="en-US" sz="2600" b="1" dirty="0">
                <a:solidFill>
                  <a:srgbClr val="FFC000"/>
                </a:solidFill>
              </a:rPr>
              <a:t>DMTF </a:t>
            </a:r>
            <a:r>
              <a:rPr lang="en-US" sz="2600" b="1" dirty="0" err="1" smtClean="0">
                <a:solidFill>
                  <a:srgbClr val="FFC000"/>
                </a:solidFill>
              </a:rPr>
              <a:t>Standardbasierte</a:t>
            </a:r>
            <a:r>
              <a:rPr lang="en-US" sz="2600" b="1" dirty="0" smtClean="0">
                <a:solidFill>
                  <a:srgbClr val="FFC000"/>
                </a:solidFill>
              </a:rPr>
              <a:t> </a:t>
            </a:r>
            <a:r>
              <a:rPr lang="en-US" sz="2600" b="1" dirty="0" err="1">
                <a:solidFill>
                  <a:srgbClr val="FFC000"/>
                </a:solidFill>
              </a:rPr>
              <a:t>Elemente</a:t>
            </a:r>
            <a:r>
              <a:rPr lang="en-US" sz="2700" dirty="0"/>
              <a:t> </a:t>
            </a:r>
            <a:r>
              <a:rPr lang="en-US" sz="2700" dirty="0" err="1"/>
              <a:t>zu</a:t>
            </a:r>
            <a:r>
              <a:rPr lang="en-US" sz="2700" dirty="0"/>
              <a:t> </a:t>
            </a:r>
            <a:r>
              <a:rPr lang="en-US" sz="2700" dirty="0" err="1"/>
              <a:t>verteilen</a:t>
            </a:r>
            <a:r>
              <a:rPr lang="en-US" sz="2700" dirty="0"/>
              <a:t>.</a:t>
            </a:r>
          </a:p>
          <a:p>
            <a:pPr marL="0" indent="0">
              <a:buNone/>
            </a:pPr>
            <a:endParaRPr lang="en-US" sz="2700" dirty="0"/>
          </a:p>
          <a:p>
            <a:pPr marL="0" indent="0">
              <a:buNone/>
            </a:pPr>
            <a:r>
              <a:rPr lang="en-US" sz="2700" dirty="0" err="1"/>
              <a:t>Mit</a:t>
            </a:r>
            <a:r>
              <a:rPr lang="en-US" sz="2700" dirty="0"/>
              <a:t> DSC </a:t>
            </a:r>
            <a:r>
              <a:rPr lang="en-US" sz="2700" dirty="0" err="1"/>
              <a:t>können</a:t>
            </a:r>
            <a:r>
              <a:rPr lang="en-US" sz="2700" dirty="0"/>
              <a:t> </a:t>
            </a:r>
            <a:r>
              <a:rPr lang="en-US" sz="2700" dirty="0" err="1"/>
              <a:t>Sie</a:t>
            </a:r>
            <a:r>
              <a:rPr lang="en-US" sz="2700" dirty="0"/>
              <a:t> </a:t>
            </a:r>
            <a:r>
              <a:rPr lang="en-US" sz="2600" b="1" dirty="0" err="1">
                <a:solidFill>
                  <a:schemeClr val="tx2"/>
                </a:solidFill>
              </a:rPr>
              <a:t>sicherstellen</a:t>
            </a:r>
            <a:r>
              <a:rPr lang="de-DE" sz="2700" dirty="0"/>
              <a:t>, dass die Komponenten Ihres Rechenzentrums </a:t>
            </a:r>
            <a:r>
              <a:rPr lang="de-DE" sz="2600" b="1" dirty="0">
                <a:solidFill>
                  <a:schemeClr val="tx2"/>
                </a:solidFill>
              </a:rPr>
              <a:t>die richtige Konfiguration</a:t>
            </a:r>
            <a:r>
              <a:rPr lang="de-DE" sz="2600" b="1" dirty="0">
                <a:solidFill>
                  <a:srgbClr val="FFC000"/>
                </a:solidFill>
              </a:rPr>
              <a:t> </a:t>
            </a:r>
            <a:r>
              <a:rPr lang="de-DE" sz="2700" dirty="0"/>
              <a:t>haben.</a:t>
            </a:r>
          </a:p>
          <a:p>
            <a:pPr marL="0" indent="0">
              <a:buNone/>
            </a:pPr>
            <a:endParaRPr lang="en-US" sz="2600" dirty="0">
              <a:solidFill>
                <a:srgbClr val="FFC000"/>
              </a:solidFill>
            </a:endParaRPr>
          </a:p>
          <a:p>
            <a:pPr marL="0" indent="0">
              <a:buNone/>
            </a:pPr>
            <a:r>
              <a:rPr lang="de-DE" sz="2700" dirty="0"/>
              <a:t>Ermöglicht </a:t>
            </a:r>
            <a:r>
              <a:rPr lang="de-DE" sz="2700" dirty="0" smtClean="0"/>
              <a:t>die </a:t>
            </a:r>
            <a:r>
              <a:rPr lang="de-DE" sz="2600" b="1" dirty="0" smtClean="0">
                <a:solidFill>
                  <a:schemeClr val="tx2"/>
                </a:solidFill>
              </a:rPr>
              <a:t>"</a:t>
            </a:r>
            <a:r>
              <a:rPr lang="de-DE" sz="2600" b="1" dirty="0">
                <a:solidFill>
                  <a:schemeClr val="tx2"/>
                </a:solidFill>
              </a:rPr>
              <a:t>kontinuierliche Verteilung" </a:t>
            </a:r>
            <a:r>
              <a:rPr lang="de-DE" sz="2700" dirty="0"/>
              <a:t>von Konfigurationen und verhindert die </a:t>
            </a:r>
            <a:r>
              <a:rPr lang="de-DE" sz="2600" b="1" dirty="0">
                <a:solidFill>
                  <a:schemeClr val="tx2"/>
                </a:solidFill>
              </a:rPr>
              <a:t>"Drift der Konfiguration".</a:t>
            </a:r>
            <a:endParaRPr lang="en-US" sz="3500" dirty="0">
              <a:solidFill>
                <a:schemeClr val="tx2"/>
              </a:solidFill>
              <a:latin typeface="Lucida Console" panose="020B0609040504020204" pitchFamily="49" charset="0"/>
            </a:endParaRPr>
          </a:p>
          <a:p>
            <a:pPr marL="0" indent="0" algn="ctr">
              <a:buNone/>
            </a:pPr>
            <a:endParaRPr lang="de-DE" sz="1800" dirty="0"/>
          </a:p>
          <a:p>
            <a:pPr marL="0" indent="0" algn="ctr">
              <a:buNone/>
            </a:pPr>
            <a:r>
              <a:rPr lang="de-DE" sz="1800" dirty="0">
                <a:solidFill>
                  <a:srgbClr val="FFC000"/>
                </a:solidFill>
              </a:rPr>
              <a:t>*In der Informatik wird eine Funktion, die mehrfach hintereinander aufgerufen wird und das gleiche Ergebnis wie bei einem einzigen Aufruf liefert, als </a:t>
            </a:r>
            <a:r>
              <a:rPr lang="de-DE" sz="1800" dirty="0" err="1">
                <a:solidFill>
                  <a:srgbClr val="FFC000"/>
                </a:solidFill>
              </a:rPr>
              <a:t>idempotent</a:t>
            </a:r>
            <a:r>
              <a:rPr lang="de-DE" sz="1800" dirty="0">
                <a:solidFill>
                  <a:srgbClr val="FFC000"/>
                </a:solidFill>
              </a:rPr>
              <a:t> bezeichnet.</a:t>
            </a:r>
            <a:endParaRPr lang="en-US" sz="1800" dirty="0">
              <a:solidFill>
                <a:srgbClr val="FFC000"/>
              </a:solidFill>
            </a:endParaRPr>
          </a:p>
        </p:txBody>
      </p:sp>
    </p:spTree>
    <p:extLst>
      <p:ext uri="{BB962C8B-B14F-4D97-AF65-F5344CB8AC3E}">
        <p14:creationId xmlns:p14="http://schemas.microsoft.com/office/powerpoint/2010/main" val="10920969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Modern_Metrostyle2">
  <a:themeElements>
    <a:clrScheme name="Benutzerdefiniert 1">
      <a:dk1>
        <a:srgbClr val="000000"/>
      </a:dk1>
      <a:lt1>
        <a:srgbClr val="FFFFFF"/>
      </a:lt1>
      <a:dk2>
        <a:srgbClr val="002060"/>
      </a:dk2>
      <a:lt2>
        <a:srgbClr val="3F95F3"/>
      </a:lt2>
      <a:accent1>
        <a:srgbClr val="3F95F3"/>
      </a:accent1>
      <a:accent2>
        <a:srgbClr val="A000A8"/>
      </a:accent2>
      <a:accent3>
        <a:srgbClr val="ED481B"/>
      </a:accent3>
      <a:accent4>
        <a:srgbClr val="0093A2"/>
      </a:accent4>
      <a:accent5>
        <a:srgbClr val="009A00"/>
      </a:accent5>
      <a:accent6>
        <a:srgbClr val="E2C518"/>
      </a:accent6>
      <a:hlink>
        <a:srgbClr val="2272A1"/>
      </a:hlink>
      <a:folHlink>
        <a:srgbClr val="E065D2"/>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Modern_Metrostyle2</Template>
  <TotalTime>0</TotalTime>
  <Words>2541</Words>
  <Application>Microsoft Office PowerPoint</Application>
  <PresentationFormat>Benutzerdefiniert</PresentationFormat>
  <Paragraphs>631</Paragraphs>
  <Slides>64</Slides>
  <Notes>8</Notes>
  <HiddenSlides>0</HiddenSlides>
  <MMClips>0</MMClips>
  <ScaleCrop>false</ScaleCrop>
  <HeadingPairs>
    <vt:vector size="4" baseType="variant">
      <vt:variant>
        <vt:lpstr>Design</vt:lpstr>
      </vt:variant>
      <vt:variant>
        <vt:i4>2</vt:i4>
      </vt:variant>
      <vt:variant>
        <vt:lpstr>Folientitel</vt:lpstr>
      </vt:variant>
      <vt:variant>
        <vt:i4>64</vt:i4>
      </vt:variant>
    </vt:vector>
  </HeadingPairs>
  <TitlesOfParts>
    <vt:vector size="66" baseType="lpstr">
      <vt:lpstr>Modern_Metrostyle2</vt:lpstr>
      <vt:lpstr>White with Consolas font for code slides</vt:lpstr>
      <vt:lpstr>Desired State Configuration (DSC)</vt:lpstr>
      <vt:lpstr>PowerShell Desired State Configuration</vt:lpstr>
      <vt:lpstr>Was ist Desired State Configuration?</vt:lpstr>
      <vt:lpstr>PowerPoint-Präsentation</vt:lpstr>
      <vt:lpstr>Windows Konfiguration</vt:lpstr>
      <vt:lpstr>Windows Konfiguration</vt:lpstr>
      <vt:lpstr>PowerShell Desired State Configuration</vt:lpstr>
      <vt:lpstr>PowerShell Desired State Configuration</vt:lpstr>
      <vt:lpstr>PowerShell Desired State Configuration</vt:lpstr>
      <vt:lpstr>DSC Voraussetzungen</vt:lpstr>
      <vt:lpstr>Imperativ und Deklarativ</vt:lpstr>
      <vt:lpstr>Imperativ</vt:lpstr>
      <vt:lpstr>Deklarativ</vt:lpstr>
      <vt:lpstr>PowerShell Desired State Configuration</vt:lpstr>
      <vt:lpstr>DSC vs Group Policy</vt:lpstr>
      <vt:lpstr>Configuration Standard DMTF MOF</vt:lpstr>
      <vt:lpstr>PowerShell DSC Bausteine</vt:lpstr>
      <vt:lpstr>Configuration</vt:lpstr>
      <vt:lpstr>Windows PowerShell Configuration</vt:lpstr>
      <vt:lpstr>Windows PowerShell Configuration</vt:lpstr>
      <vt:lpstr>Configuration</vt:lpstr>
      <vt:lpstr>Windows PowerShell Configuration</vt:lpstr>
      <vt:lpstr>3th Party Configurations</vt:lpstr>
      <vt:lpstr>Rescources</vt:lpstr>
      <vt:lpstr>DSC Rescources</vt:lpstr>
      <vt:lpstr>DSC Rescources</vt:lpstr>
      <vt:lpstr>DSC Rescources</vt:lpstr>
      <vt:lpstr>DSC Rescources: Hierarchie </vt:lpstr>
      <vt:lpstr>DSC Rescources: Hierarchie </vt:lpstr>
      <vt:lpstr>DSC Rescources</vt:lpstr>
      <vt:lpstr>Local Configuration Manager (LCM)</vt:lpstr>
      <vt:lpstr>Local Configuration Manager</vt:lpstr>
      <vt:lpstr>Local Configuration Manager</vt:lpstr>
      <vt:lpstr>DSC Local Configuration Manager</vt:lpstr>
      <vt:lpstr>Push und Pull Modus</vt:lpstr>
      <vt:lpstr>Push vs. Pull</vt:lpstr>
      <vt:lpstr>3 Phasen PowerShell DSC Push Modus</vt:lpstr>
      <vt:lpstr>3 Phasen PowerShell DSC Pull Modus</vt:lpstr>
      <vt:lpstr>Pull Modus über SMB Share</vt:lpstr>
      <vt:lpstr>Pull Modus über Webservice</vt:lpstr>
      <vt:lpstr>DSC Push und Pull</vt:lpstr>
      <vt:lpstr>Node Configuration 1:1</vt:lpstr>
      <vt:lpstr>Current Configuration</vt:lpstr>
      <vt:lpstr>Demo</vt:lpstr>
      <vt:lpstr>Zusammenfassung DSC</vt:lpstr>
      <vt:lpstr>Zusammenfassung DSC</vt:lpstr>
      <vt:lpstr>Weitere DSC Rescoures</vt:lpstr>
      <vt:lpstr>Weitere DSC Rescoures</vt:lpstr>
      <vt:lpstr>Weitere DSC Rescoures</vt:lpstr>
      <vt:lpstr>Eigene Ressourcen erstellen</vt:lpstr>
      <vt:lpstr>Community Resources</vt:lpstr>
      <vt:lpstr>DSC Debuggen? </vt:lpstr>
      <vt:lpstr>DSC Logfiles</vt:lpstr>
      <vt:lpstr>DSC Debuggen</vt:lpstr>
      <vt:lpstr>DSC Strategien </vt:lpstr>
      <vt:lpstr>DSC Strategie</vt:lpstr>
      <vt:lpstr>Soll Ich in DSC investieren? </vt:lpstr>
      <vt:lpstr>PowerShell Desired State Configuration</vt:lpstr>
      <vt:lpstr>Desired State Configuration…</vt:lpstr>
      <vt:lpstr>Danke! Fragen? </vt:lpstr>
      <vt:lpstr>Links</vt:lpstr>
      <vt:lpstr>Links</vt:lpstr>
      <vt:lpstr>Backup Slides</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Desired State Configuration (DSC)</dc:title>
  <dc:creator>Peter Kriegel</dc:creator>
  <cp:lastModifiedBy>Peter Kriegel</cp:lastModifiedBy>
  <cp:revision>141</cp:revision>
  <dcterms:created xsi:type="dcterms:W3CDTF">2014-04-29T04:26:33Z</dcterms:created>
  <dcterms:modified xsi:type="dcterms:W3CDTF">2014-05-30T11:34:53Z</dcterms:modified>
</cp:coreProperties>
</file>