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3" r:id="rId3"/>
    <p:sldId id="274" r:id="rId4"/>
    <p:sldId id="276" r:id="rId5"/>
    <p:sldId id="277" r:id="rId6"/>
    <p:sldId id="275" r:id="rId7"/>
    <p:sldId id="278" r:id="rId8"/>
    <p:sldId id="279" r:id="rId9"/>
    <p:sldId id="282" r:id="rId10"/>
    <p:sldId id="283" r:id="rId11"/>
    <p:sldId id="284" r:id="rId12"/>
    <p:sldId id="285" r:id="rId13"/>
    <p:sldId id="286" r:id="rId14"/>
    <p:sldId id="281" r:id="rId15"/>
    <p:sldId id="28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973" autoAdjust="0"/>
  </p:normalViewPr>
  <p:slideViewPr>
    <p:cSldViewPr>
      <p:cViewPr varScale="1">
        <p:scale>
          <a:sx n="97" d="100"/>
          <a:sy n="97" d="100"/>
        </p:scale>
        <p:origin x="-20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7ABCC-BAE0-47AD-ACDA-38609946A617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0825E-04B6-4AEB-9694-CA20F505C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78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0825E-04B6-4AEB-9694-CA20F505CC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38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iterate over local storage similar to an array to get the key at each ordinal position and then get the value with that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0825E-04B6-4AEB-9694-CA20F505CC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34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Storage areas can be changed by calls to </a:t>
            </a:r>
            <a:r>
              <a:rPr lang="en-US" dirty="0" err="1" smtClean="0"/>
              <a:t>setItem</a:t>
            </a:r>
            <a:r>
              <a:rPr lang="en-US" dirty="0" smtClean="0"/>
              <a:t>(), </a:t>
            </a:r>
            <a:r>
              <a:rPr lang="en-US" dirty="0" err="1" smtClean="0"/>
              <a:t>removeItem</a:t>
            </a:r>
            <a:r>
              <a:rPr lang="en-US" dirty="0" smtClean="0"/>
              <a:t>(), and clear().  However, not all calls to these methods actually change the storage area.  For example, calling clear() on an empty storage area or </a:t>
            </a:r>
            <a:r>
              <a:rPr lang="en-US" dirty="0" err="1" smtClean="0"/>
              <a:t>removeItem</a:t>
            </a:r>
            <a:r>
              <a:rPr lang="en-US" dirty="0" smtClean="0"/>
              <a:t>() on a key that does not exist will not change the storage area, and therefore will not fire an event.</a:t>
            </a:r>
          </a:p>
          <a:p>
            <a:endParaRPr lang="en-US" dirty="0" smtClean="0"/>
          </a:p>
          <a:p>
            <a:r>
              <a:rPr lang="en-US" dirty="0" smtClean="0">
                <a:effectLst/>
              </a:rPr>
              <a:t>“key” ― This field is the key argument of </a:t>
            </a:r>
            <a:r>
              <a:rPr lang="en-US" dirty="0" err="1" smtClean="0">
                <a:effectLst/>
              </a:rPr>
              <a:t>setItem</a:t>
            </a:r>
            <a:r>
              <a:rPr lang="en-US" dirty="0" smtClean="0">
                <a:effectLst/>
              </a:rPr>
              <a:t>() or </a:t>
            </a:r>
            <a:r>
              <a:rPr lang="en-US" dirty="0" err="1" smtClean="0">
                <a:effectLst/>
              </a:rPr>
              <a:t>removeItem</a:t>
            </a:r>
            <a:r>
              <a:rPr lang="en-US" dirty="0" smtClean="0">
                <a:effectLst/>
              </a:rPr>
              <a:t>(), or null when clear() caused the event to be fired.</a:t>
            </a:r>
          </a:p>
          <a:p>
            <a:r>
              <a:rPr lang="en-US" dirty="0" smtClean="0">
                <a:effectLst/>
              </a:rPr>
              <a:t>“</a:t>
            </a:r>
            <a:r>
              <a:rPr lang="en-US" dirty="0" err="1" smtClean="0">
                <a:effectLst/>
              </a:rPr>
              <a:t>newValue</a:t>
            </a:r>
            <a:r>
              <a:rPr lang="en-US" dirty="0" smtClean="0">
                <a:effectLst/>
              </a:rPr>
              <a:t>” ― The “value” argument to </a:t>
            </a:r>
            <a:r>
              <a:rPr lang="en-US" dirty="0" err="1" smtClean="0">
                <a:effectLst/>
              </a:rPr>
              <a:t>setItem</a:t>
            </a:r>
            <a:r>
              <a:rPr lang="en-US" dirty="0" smtClean="0">
                <a:effectLst/>
              </a:rPr>
              <a:t>() is reflected in this field.  Calls to </a:t>
            </a:r>
            <a:r>
              <a:rPr lang="en-US" dirty="0" err="1" smtClean="0">
                <a:effectLst/>
              </a:rPr>
              <a:t>removeItem</a:t>
            </a:r>
            <a:r>
              <a:rPr lang="en-US" dirty="0" smtClean="0">
                <a:effectLst/>
              </a:rPr>
              <a:t>() and clear() cause this field to be null.</a:t>
            </a:r>
          </a:p>
          <a:p>
            <a:r>
              <a:rPr lang="en-US" dirty="0" smtClean="0">
                <a:effectLst/>
              </a:rPr>
              <a:t>“</a:t>
            </a:r>
            <a:r>
              <a:rPr lang="en-US" dirty="0" err="1" smtClean="0">
                <a:effectLst/>
              </a:rPr>
              <a:t>oldValue</a:t>
            </a:r>
            <a:r>
              <a:rPr lang="en-US" dirty="0" smtClean="0">
                <a:effectLst/>
              </a:rPr>
              <a:t>” ― This field holds the key’s value prior to a call to </a:t>
            </a:r>
            <a:r>
              <a:rPr lang="en-US" dirty="0" err="1" smtClean="0">
                <a:effectLst/>
              </a:rPr>
              <a:t>setItem</a:t>
            </a:r>
            <a:r>
              <a:rPr lang="en-US" dirty="0" smtClean="0">
                <a:effectLst/>
              </a:rPr>
              <a:t>() or </a:t>
            </a:r>
            <a:r>
              <a:rPr lang="en-US" dirty="0" err="1" smtClean="0">
                <a:effectLst/>
              </a:rPr>
              <a:t>removeItem</a:t>
            </a:r>
            <a:r>
              <a:rPr lang="en-US" dirty="0" smtClean="0">
                <a:effectLst/>
              </a:rPr>
              <a:t>().  Calls to clear() cause this field to be null.</a:t>
            </a:r>
          </a:p>
          <a:p>
            <a:r>
              <a:rPr lang="en-US" dirty="0" smtClean="0">
                <a:effectLst/>
              </a:rPr>
              <a:t>“</a:t>
            </a:r>
            <a:r>
              <a:rPr lang="en-US" dirty="0" err="1" smtClean="0">
                <a:effectLst/>
              </a:rPr>
              <a:t>url</a:t>
            </a:r>
            <a:r>
              <a:rPr lang="en-US" dirty="0" smtClean="0">
                <a:effectLst/>
              </a:rPr>
              <a:t>” ― The “</a:t>
            </a:r>
            <a:r>
              <a:rPr lang="en-US" dirty="0" err="1" smtClean="0">
                <a:effectLst/>
              </a:rPr>
              <a:t>url</a:t>
            </a:r>
            <a:r>
              <a:rPr lang="en-US" dirty="0" smtClean="0">
                <a:effectLst/>
              </a:rPr>
              <a:t>” field stores the address of the page whose storage area was affected.</a:t>
            </a:r>
          </a:p>
          <a:p>
            <a:r>
              <a:rPr lang="en-US" dirty="0" smtClean="0">
                <a:effectLst/>
              </a:rPr>
              <a:t>“</a:t>
            </a:r>
            <a:r>
              <a:rPr lang="en-US" dirty="0" err="1" smtClean="0">
                <a:effectLst/>
              </a:rPr>
              <a:t>storageArea</a:t>
            </a:r>
            <a:r>
              <a:rPr lang="en-US" dirty="0" smtClean="0">
                <a:effectLst/>
              </a:rPr>
              <a:t>” ― The “</a:t>
            </a:r>
            <a:r>
              <a:rPr lang="en-US" dirty="0" err="1" smtClean="0">
                <a:effectLst/>
              </a:rPr>
              <a:t>storageArea</a:t>
            </a:r>
            <a:r>
              <a:rPr lang="en-US" dirty="0" smtClean="0">
                <a:effectLst/>
              </a:rPr>
              <a:t>” field corresponds to the local or session storage area that was changed.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0825E-04B6-4AEB-9694-CA20F505CC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52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0825E-04B6-4AEB-9694-CA20F505CC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73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http://localstorage.netau.net/noteToSelf.html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0825E-04B6-4AEB-9694-CA20F505CC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68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Undefined</a:t>
            </a:r>
            <a:r>
              <a:rPr lang="en-US" baseline="0" dirty="0" smtClean="0"/>
              <a:t> space</a:t>
            </a:r>
            <a:r>
              <a:rPr lang="en-US" dirty="0" smtClean="0"/>
              <a:t> – Per the spec, JavaScript can use USC-2 or UTF-16 (</a:t>
            </a:r>
            <a:r>
              <a:rPr lang="en-US" dirty="0" err="1" smtClean="0"/>
              <a:t>unicode</a:t>
            </a:r>
            <a:r>
              <a:rPr lang="en-US" dirty="0" smtClean="0"/>
              <a:t>) string encoding, 2 bytes per</a:t>
            </a:r>
            <a:r>
              <a:rPr lang="en-US" baseline="0" dirty="0" smtClean="0"/>
              <a:t> character typically.  Spec recommends 5Mb but doesn’t define the actual amount.</a:t>
            </a:r>
            <a:endParaRPr lang="en-US" dirty="0" smtClean="0"/>
          </a:p>
          <a:p>
            <a:r>
              <a:rPr lang="en-US" dirty="0" smtClean="0"/>
              <a:t>QUOTA_EXCEEDED_ERR – Out of</a:t>
            </a:r>
            <a:r>
              <a:rPr lang="en-US" baseline="0" dirty="0" smtClean="0"/>
              <a:t> space error</a:t>
            </a:r>
          </a:p>
          <a:p>
            <a:r>
              <a:rPr lang="en-US" dirty="0" smtClean="0"/>
              <a:t>SECURITY_ERR</a:t>
            </a:r>
            <a:r>
              <a:rPr lang="en-US" baseline="0" dirty="0" smtClean="0"/>
              <a:t> – Seems to be a Chrome thing when using </a:t>
            </a:r>
            <a:r>
              <a:rPr lang="en-US" baseline="0" dirty="0" err="1" smtClean="0"/>
              <a:t>localStorage</a:t>
            </a:r>
            <a:r>
              <a:rPr lang="en-US" baseline="0" dirty="0" smtClean="0"/>
              <a:t> from file:\\ protocol</a:t>
            </a:r>
          </a:p>
          <a:p>
            <a:r>
              <a:rPr lang="en-US" baseline="0" dirty="0" smtClean="0"/>
              <a:t>Storage limit – Space is allocated per TLD (top level domain)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0825E-04B6-4AEB-9694-CA20F505CC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32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Great news, all major browsers currently support </a:t>
            </a:r>
            <a:r>
              <a:rPr lang="en-US" dirty="0" err="1" smtClean="0"/>
              <a:t>localStorage</a:t>
            </a:r>
            <a:endParaRPr lang="en-US" dirty="0" smtClean="0"/>
          </a:p>
          <a:p>
            <a:r>
              <a:rPr lang="en-US" dirty="0" smtClean="0"/>
              <a:t>Character counts:</a:t>
            </a:r>
          </a:p>
          <a:p>
            <a:pPr lvl="1"/>
            <a:r>
              <a:rPr lang="en-US" dirty="0" smtClean="0"/>
              <a:t>Android 3.1+ - 2.49M,</a:t>
            </a:r>
            <a:r>
              <a:rPr lang="en-US" baseline="0" dirty="0" smtClean="0"/>
              <a:t> Unlimited</a:t>
            </a:r>
          </a:p>
          <a:p>
            <a:pPr lvl="1"/>
            <a:r>
              <a:rPr lang="en-US" baseline="0" dirty="0" smtClean="0"/>
              <a:t>Chrome 6.0+ - 2.49M, 2.49 M</a:t>
            </a:r>
          </a:p>
          <a:p>
            <a:pPr lvl="1"/>
            <a:r>
              <a:rPr lang="en-US" dirty="0" smtClean="0"/>
              <a:t>Firefox 3.5+ - 4.98M, Unlimited</a:t>
            </a:r>
          </a:p>
          <a:p>
            <a:pPr lvl="1"/>
            <a:r>
              <a:rPr lang="en-US" dirty="0" smtClean="0"/>
              <a:t>IE 8+ - 4.75M, 4.75M</a:t>
            </a:r>
          </a:p>
          <a:p>
            <a:pPr lvl="1"/>
            <a:r>
              <a:rPr lang="en-US" dirty="0" err="1" smtClean="0"/>
              <a:t>iOS</a:t>
            </a:r>
            <a:r>
              <a:rPr lang="en-US" dirty="0" smtClean="0"/>
              <a:t> 3.1+ - 2.49M, 2.49M</a:t>
            </a:r>
          </a:p>
          <a:p>
            <a:pPr lvl="1"/>
            <a:r>
              <a:rPr lang="en-US" dirty="0" smtClean="0"/>
              <a:t>Safari 4.1+ - 2.49M, Unlimited</a:t>
            </a:r>
          </a:p>
          <a:p>
            <a:r>
              <a:rPr lang="en-US" dirty="0" smtClean="0"/>
              <a:t>http://dev-test.nemikor.com/web-storage/support-test/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0825E-04B6-4AEB-9694-CA20F505CC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2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Storing user preferences on the client side instead of DB</a:t>
            </a:r>
          </a:p>
          <a:p>
            <a:r>
              <a:rPr lang="en-US" dirty="0" smtClean="0"/>
              <a:t>Storing form fields</a:t>
            </a:r>
            <a:r>
              <a:rPr lang="en-US" baseline="0" dirty="0" smtClean="0"/>
              <a:t> to repopulate when revisited for the session instead of </a:t>
            </a:r>
            <a:r>
              <a:rPr lang="en-US" baseline="0" smtClean="0"/>
              <a:t>in request scope or in 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0825E-04B6-4AEB-9694-CA20F505CC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08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JSONP not really HTML5 only but some of us</a:t>
            </a:r>
            <a:r>
              <a:rPr lang="en-US" baseline="0" dirty="0" smtClean="0"/>
              <a:t> may not be familiar, useful because this can be done cross domain where </a:t>
            </a:r>
            <a:r>
              <a:rPr lang="en-US" baseline="0" dirty="0" err="1" smtClean="0"/>
              <a:t>XMLHttpRequest</a:t>
            </a:r>
            <a:r>
              <a:rPr lang="en-US" baseline="0" dirty="0" smtClean="0"/>
              <a:t> cant be cross domain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Canvas for drawing</a:t>
            </a:r>
            <a:endParaRPr lang="en-US" dirty="0" smtClean="0"/>
          </a:p>
          <a:p>
            <a:r>
              <a:rPr lang="en-US" dirty="0" smtClean="0"/>
              <a:t>Video, which can tied into canvas</a:t>
            </a:r>
            <a:r>
              <a:rPr lang="en-US" baseline="0" dirty="0" smtClean="0"/>
              <a:t> objects for some interesting behavior</a:t>
            </a:r>
          </a:p>
          <a:p>
            <a:r>
              <a:rPr lang="en-US" baseline="0" dirty="0" smtClean="0"/>
              <a:t>Web workers</a:t>
            </a:r>
          </a:p>
          <a:p>
            <a:r>
              <a:rPr lang="en-US" baseline="0" dirty="0" smtClean="0"/>
              <a:t>New HTML elements, move towards semantic elements</a:t>
            </a:r>
          </a:p>
          <a:p>
            <a:r>
              <a:rPr lang="en-US" baseline="0" dirty="0" smtClean="0"/>
              <a:t>New CSS</a:t>
            </a:r>
          </a:p>
          <a:p>
            <a:r>
              <a:rPr lang="en-US" baseline="0" dirty="0" smtClean="0"/>
              <a:t>Web Sockets</a:t>
            </a:r>
          </a:p>
          <a:p>
            <a:r>
              <a:rPr lang="en-US" baseline="0" dirty="0" smtClean="0"/>
              <a:t>None of this are specifically going to be in this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0825E-04B6-4AEB-9694-CA20F505CC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16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0825E-04B6-4AEB-9694-CA20F505CC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99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Small size: 4Kb</a:t>
            </a:r>
          </a:p>
          <a:p>
            <a:r>
              <a:rPr lang="en-US" dirty="0" smtClean="0"/>
              <a:t>Bandwidth: Sends cookie data on every request</a:t>
            </a:r>
          </a:p>
          <a:p>
            <a:r>
              <a:rPr lang="en-US" dirty="0" smtClean="0"/>
              <a:t>Network Sniffing: Firebug, Chrome </a:t>
            </a:r>
            <a:r>
              <a:rPr lang="en-US" dirty="0" err="1" smtClean="0"/>
              <a:t>Dev</a:t>
            </a:r>
            <a:r>
              <a:rPr lang="en-US" dirty="0" smtClean="0"/>
              <a:t> Tools, Fiddler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0825E-04B6-4AEB-9694-CA20F505CC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27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0825E-04B6-4AEB-9694-CA20F505CC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05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0825E-04B6-4AEB-9694-CA20F505CC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3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implement</a:t>
            </a:r>
            <a:r>
              <a:rPr lang="en-US" baseline="0" dirty="0" smtClean="0"/>
              <a:t> the same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0825E-04B6-4AEB-9694-CA20F505CC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4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Value can only be a string!!!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0825E-04B6-4AEB-9694-CA20F505CC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69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0825E-04B6-4AEB-9694-CA20F505CC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48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0825E-04B6-4AEB-9694-CA20F505CC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14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D44-6523-40EF-B76A-CCE5A3806BC7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8881-8AB7-4581-AD38-A89B311692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D44-6523-40EF-B76A-CCE5A3806BC7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8881-8AB7-4581-AD38-A89B311692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D44-6523-40EF-B76A-CCE5A3806BC7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8881-8AB7-4581-AD38-A89B311692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D44-6523-40EF-B76A-CCE5A3806BC7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8881-8AB7-4581-AD38-A89B311692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D44-6523-40EF-B76A-CCE5A3806BC7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8881-8AB7-4581-AD38-A89B311692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D44-6523-40EF-B76A-CCE5A3806BC7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8881-8AB7-4581-AD38-A89B311692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D44-6523-40EF-B76A-CCE5A3806BC7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8881-8AB7-4581-AD38-A89B311692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D44-6523-40EF-B76A-CCE5A3806BC7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8881-8AB7-4581-AD38-A89B311692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D44-6523-40EF-B76A-CCE5A3806BC7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8881-8AB7-4581-AD38-A89B311692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D44-6523-40EF-B76A-CCE5A3806BC7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8881-8AB7-4581-AD38-A89B311692B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D44-6523-40EF-B76A-CCE5A3806BC7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848881-8AB7-4581-AD38-A89B311692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0848881-8AB7-4581-AD38-A89B311692B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CFB3D44-6523-40EF-B76A-CCE5A3806BC7}" type="datetimeFigureOut">
              <a:rPr lang="en-US" smtClean="0"/>
              <a:t>2/13/2013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HTML5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there is STILL more!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length property and key method?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for(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localStorage.length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key = </a:t>
            </a:r>
            <a:r>
              <a:rPr lang="en-US" dirty="0" err="1" smtClean="0"/>
              <a:t>localStorage.key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value = </a:t>
            </a:r>
            <a:r>
              <a:rPr lang="en-US" dirty="0" err="1" smtClean="0"/>
              <a:t>localStorage</a:t>
            </a:r>
            <a:r>
              <a:rPr lang="en-US" dirty="0" smtClean="0"/>
              <a:t>[key];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alert(value);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Can also iterate over </a:t>
            </a:r>
            <a:r>
              <a:rPr lang="en-US" dirty="0" err="1" smtClean="0"/>
              <a:t>localStorage</a:t>
            </a:r>
            <a:r>
              <a:rPr lang="en-US" dirty="0" smtClean="0"/>
              <a:t> just like an associative array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var</a:t>
            </a:r>
            <a:r>
              <a:rPr lang="en-US" dirty="0" smtClean="0"/>
              <a:t> key in </a:t>
            </a:r>
            <a:r>
              <a:rPr lang="en-US" dirty="0" err="1" smtClean="0"/>
              <a:t>localStorage</a:t>
            </a:r>
            <a:r>
              <a:rPr lang="en-US" dirty="0" smtClean="0"/>
              <a:t>){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value = </a:t>
            </a:r>
            <a:r>
              <a:rPr lang="en-US" dirty="0" err="1" smtClean="0"/>
              <a:t>localStorage</a:t>
            </a:r>
            <a:r>
              <a:rPr lang="en-US" dirty="0" smtClean="0"/>
              <a:t>[key];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77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for synchronization of </a:t>
            </a:r>
            <a:r>
              <a:rPr lang="en-US" dirty="0" err="1" smtClean="0"/>
              <a:t>localStorage</a:t>
            </a:r>
            <a:r>
              <a:rPr lang="en-US" dirty="0" smtClean="0"/>
              <a:t> across multiple site instances</a:t>
            </a:r>
          </a:p>
          <a:p>
            <a:r>
              <a:rPr lang="en-US" dirty="0" smtClean="0"/>
              <a:t>When </a:t>
            </a:r>
            <a:r>
              <a:rPr lang="en-US" dirty="0" err="1" smtClean="0"/>
              <a:t>localStorage</a:t>
            </a:r>
            <a:r>
              <a:rPr lang="en-US" dirty="0" smtClean="0"/>
              <a:t> is changed, storage event is fired for other tabs/windows sharing </a:t>
            </a:r>
            <a:r>
              <a:rPr lang="en-US" dirty="0" err="1" smtClean="0"/>
              <a:t>localStorage</a:t>
            </a:r>
            <a:endParaRPr lang="en-US" dirty="0" smtClean="0"/>
          </a:p>
          <a:p>
            <a:r>
              <a:rPr lang="en-US" dirty="0" smtClean="0"/>
              <a:t>IS NOT FIRED for the tab/window that changes storage area</a:t>
            </a:r>
          </a:p>
          <a:p>
            <a:r>
              <a:rPr lang="en-US" dirty="0" smtClean="0"/>
              <a:t>Event Object</a:t>
            </a:r>
          </a:p>
          <a:p>
            <a:pPr lvl="1"/>
            <a:r>
              <a:rPr lang="en-US" dirty="0" smtClean="0"/>
              <a:t>key </a:t>
            </a:r>
          </a:p>
          <a:p>
            <a:pPr lvl="1"/>
            <a:r>
              <a:rPr lang="en-US" dirty="0" err="1" smtClean="0"/>
              <a:t>newValue</a:t>
            </a:r>
            <a:endParaRPr lang="en-US" dirty="0" smtClean="0"/>
          </a:p>
          <a:p>
            <a:pPr lvl="1"/>
            <a:r>
              <a:rPr lang="en-US" dirty="0" err="1" smtClean="0"/>
              <a:t>oldValue</a:t>
            </a:r>
            <a:endParaRPr lang="en-US" dirty="0" smtClean="0"/>
          </a:p>
          <a:p>
            <a:pPr lvl="1"/>
            <a:r>
              <a:rPr lang="en-US" dirty="0" err="1" smtClean="0"/>
              <a:t>url</a:t>
            </a:r>
            <a:endParaRPr lang="en-US" dirty="0" smtClean="0"/>
          </a:p>
          <a:p>
            <a:pPr lvl="1"/>
            <a:r>
              <a:rPr lang="en-US" dirty="0" err="1" smtClean="0"/>
              <a:t>storageArea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6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storageEvent</a:t>
            </a:r>
            <a:r>
              <a:rPr lang="en-US" dirty="0" smtClean="0"/>
              <a:t> Sample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window.addEventListener</a:t>
            </a:r>
            <a:r>
              <a:rPr lang="en-US" dirty="0"/>
              <a:t>("storage", function(event) </a:t>
            </a:r>
            <a:r>
              <a:rPr lang="en-US" dirty="0" smtClean="0"/>
              <a:t>{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key = </a:t>
            </a:r>
            <a:r>
              <a:rPr lang="en-US" dirty="0" err="1"/>
              <a:t>event.key</a:t>
            </a:r>
            <a:r>
              <a:rPr lang="en-US" dirty="0"/>
              <a:t>; </a:t>
            </a: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newValue</a:t>
            </a:r>
            <a:r>
              <a:rPr lang="en-US" dirty="0"/>
              <a:t> = </a:t>
            </a:r>
            <a:r>
              <a:rPr lang="en-US" dirty="0" err="1"/>
              <a:t>event.newValue</a:t>
            </a:r>
            <a:r>
              <a:rPr lang="en-US" dirty="0"/>
              <a:t>; </a:t>
            </a: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oldValue</a:t>
            </a:r>
            <a:r>
              <a:rPr lang="en-US" dirty="0"/>
              <a:t> = </a:t>
            </a:r>
            <a:r>
              <a:rPr lang="en-US" dirty="0" err="1"/>
              <a:t>event.oldValue</a:t>
            </a:r>
            <a:r>
              <a:rPr lang="en-US" dirty="0"/>
              <a:t>; </a:t>
            </a: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url</a:t>
            </a:r>
            <a:r>
              <a:rPr lang="en-US" dirty="0"/>
              <a:t> = event.url; </a:t>
            </a: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storageArea</a:t>
            </a:r>
            <a:r>
              <a:rPr lang="en-US" dirty="0"/>
              <a:t> = </a:t>
            </a:r>
            <a:r>
              <a:rPr lang="en-US" dirty="0" err="1"/>
              <a:t>event.storageArea</a:t>
            </a:r>
            <a:r>
              <a:rPr lang="en-US" dirty="0"/>
              <a:t>; </a:t>
            </a: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/>
              <a:t>handle the event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02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5943600"/>
          </a:xfrm>
        </p:spPr>
        <p:txBody>
          <a:bodyPr anchor="ctr">
            <a:normAutofit/>
          </a:bodyPr>
          <a:lstStyle/>
          <a:p>
            <a:pPr marL="114300" indent="0" algn="ctr">
              <a:buNone/>
            </a:pPr>
            <a:r>
              <a:rPr lang="en-US" sz="4800" dirty="0"/>
              <a:t>Working Demo Time</a:t>
            </a:r>
          </a:p>
        </p:txBody>
      </p:sp>
    </p:spTree>
    <p:extLst>
      <p:ext uri="{BB962C8B-B14F-4D97-AF65-F5344CB8AC3E}">
        <p14:creationId xmlns:p14="http://schemas.microsoft.com/office/powerpoint/2010/main" val="193871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Undefined in spec how much space you have</a:t>
            </a:r>
          </a:p>
          <a:p>
            <a:r>
              <a:rPr lang="en-US" dirty="0" smtClean="0"/>
              <a:t>QUOTA_EXCEEDED_ERR</a:t>
            </a:r>
          </a:p>
          <a:p>
            <a:r>
              <a:rPr lang="en-US" dirty="0" smtClean="0"/>
              <a:t>SECURITY_ERR</a:t>
            </a:r>
          </a:p>
          <a:p>
            <a:r>
              <a:rPr lang="en-US" dirty="0" smtClean="0"/>
              <a:t>Storage per origin (domain)</a:t>
            </a:r>
          </a:p>
          <a:p>
            <a:r>
              <a:rPr lang="en-US" dirty="0" smtClean="0"/>
              <a:t>DNS Spoofing -&gt; SSL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62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IE 8+</a:t>
            </a:r>
          </a:p>
          <a:p>
            <a:r>
              <a:rPr lang="en-US" dirty="0" smtClean="0"/>
              <a:t>FF 3.5+</a:t>
            </a:r>
          </a:p>
          <a:p>
            <a:r>
              <a:rPr lang="en-US" dirty="0" smtClean="0"/>
              <a:t>Safari 4+</a:t>
            </a:r>
          </a:p>
          <a:p>
            <a:r>
              <a:rPr lang="en-US" dirty="0" smtClean="0"/>
              <a:t>Chrome 7+</a:t>
            </a:r>
          </a:p>
          <a:p>
            <a:r>
              <a:rPr lang="en-US" dirty="0" smtClean="0"/>
              <a:t>Opera 10.6+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 Safari 4.0+</a:t>
            </a:r>
          </a:p>
          <a:p>
            <a:r>
              <a:rPr lang="en-US" dirty="0" smtClean="0"/>
              <a:t>Android 2.2+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14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7620000" cy="6019800"/>
          </a:xfrm>
        </p:spPr>
        <p:txBody>
          <a:bodyPr anchor="ctr">
            <a:normAutofit/>
          </a:bodyPr>
          <a:lstStyle/>
          <a:p>
            <a:pPr marL="114300" indent="0" algn="ctr">
              <a:buNone/>
            </a:pPr>
            <a:r>
              <a:rPr 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 how can we use this?</a:t>
            </a:r>
          </a:p>
        </p:txBody>
      </p:sp>
    </p:spTree>
    <p:extLst>
      <p:ext uri="{BB962C8B-B14F-4D97-AF65-F5344CB8AC3E}">
        <p14:creationId xmlns:p14="http://schemas.microsoft.com/office/powerpoint/2010/main" val="3666102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What’s next for the HTML5 Series?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JSONP </a:t>
            </a:r>
          </a:p>
          <a:p>
            <a:r>
              <a:rPr lang="en-US" dirty="0" smtClean="0"/>
              <a:t>Canvas</a:t>
            </a:r>
          </a:p>
          <a:p>
            <a:r>
              <a:rPr lang="en-US" dirty="0"/>
              <a:t>Video</a:t>
            </a:r>
          </a:p>
          <a:p>
            <a:r>
              <a:rPr lang="en-US" dirty="0" smtClean="0"/>
              <a:t>Web Workers</a:t>
            </a:r>
          </a:p>
          <a:p>
            <a:r>
              <a:rPr lang="en-US" dirty="0" smtClean="0"/>
              <a:t>New HTML Elements</a:t>
            </a:r>
          </a:p>
          <a:p>
            <a:r>
              <a:rPr lang="en-US" dirty="0" smtClean="0"/>
              <a:t>New CSS</a:t>
            </a:r>
          </a:p>
          <a:p>
            <a:r>
              <a:rPr lang="en-US" dirty="0" smtClean="0"/>
              <a:t>Web Sockets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29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How We Store Data Today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Side Database</a:t>
            </a:r>
          </a:p>
          <a:p>
            <a:r>
              <a:rPr lang="en-US" dirty="0" smtClean="0"/>
              <a:t>Cookies</a:t>
            </a:r>
          </a:p>
          <a:p>
            <a:r>
              <a:rPr lang="en-US" dirty="0" smtClean="0"/>
              <a:t>Hidden Form Fields</a:t>
            </a:r>
          </a:p>
          <a:p>
            <a:r>
              <a:rPr lang="en-US" dirty="0" smtClean="0"/>
              <a:t>Query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3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What’s Wrong With Cookies?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aren’t cake</a:t>
            </a:r>
          </a:p>
          <a:p>
            <a:r>
              <a:rPr lang="en-US" dirty="0" smtClean="0"/>
              <a:t>Small size </a:t>
            </a:r>
          </a:p>
          <a:p>
            <a:r>
              <a:rPr lang="en-US" dirty="0" smtClean="0"/>
              <a:t>Cross Site Scripting</a:t>
            </a:r>
          </a:p>
          <a:p>
            <a:r>
              <a:rPr lang="en-US" dirty="0" smtClean="0"/>
              <a:t>Bandwidth hog</a:t>
            </a:r>
          </a:p>
          <a:p>
            <a:r>
              <a:rPr lang="en-US" dirty="0" smtClean="0"/>
              <a:t>Network sniffing</a:t>
            </a:r>
          </a:p>
        </p:txBody>
      </p:sp>
    </p:spTree>
    <p:extLst>
      <p:ext uri="{BB962C8B-B14F-4D97-AF65-F5344CB8AC3E}">
        <p14:creationId xmlns:p14="http://schemas.microsoft.com/office/powerpoint/2010/main" val="255826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Hidden Fields and Query Strings?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Click, View Source</a:t>
            </a:r>
          </a:p>
          <a:p>
            <a:r>
              <a:rPr lang="en-US" dirty="0" smtClean="0"/>
              <a:t>Address Bar</a:t>
            </a:r>
          </a:p>
          <a:p>
            <a:r>
              <a:rPr lang="en-US" dirty="0" smtClean="0"/>
              <a:t>Again, transmitting lots of data</a:t>
            </a:r>
          </a:p>
          <a:p>
            <a:r>
              <a:rPr lang="en-US" dirty="0" smtClean="0"/>
              <a:t>And Network Sniffing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16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Increased Network Traffic</a:t>
            </a:r>
          </a:p>
          <a:p>
            <a:r>
              <a:rPr lang="en-US" dirty="0" smtClean="0"/>
              <a:t>Always has to be connected for dynamic apps</a:t>
            </a:r>
          </a:p>
          <a:p>
            <a:r>
              <a:rPr lang="en-US" dirty="0" smtClean="0"/>
              <a:t>Speed and 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8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So Where Is The Cake?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Storage</a:t>
            </a:r>
          </a:p>
          <a:p>
            <a:pPr lvl="1"/>
            <a:r>
              <a:rPr lang="en-US" dirty="0" err="1"/>
              <a:t>localStorage.setItem</a:t>
            </a:r>
            <a:r>
              <a:rPr lang="en-US" dirty="0"/>
              <a:t>(key, value);</a:t>
            </a:r>
          </a:p>
          <a:p>
            <a:pPr lvl="1"/>
            <a:r>
              <a:rPr lang="en-US" dirty="0"/>
              <a:t>Persists past browser close</a:t>
            </a:r>
          </a:p>
          <a:p>
            <a:r>
              <a:rPr lang="en-US" dirty="0" smtClean="0"/>
              <a:t>Session Storage</a:t>
            </a:r>
          </a:p>
          <a:p>
            <a:pPr lvl="1"/>
            <a:r>
              <a:rPr lang="en-US" dirty="0" err="1" smtClean="0"/>
              <a:t>sessionStorage.setItem</a:t>
            </a:r>
            <a:r>
              <a:rPr lang="en-US" dirty="0" smtClean="0"/>
              <a:t>(key, value);</a:t>
            </a:r>
          </a:p>
          <a:p>
            <a:pPr lvl="1"/>
            <a:r>
              <a:rPr lang="en-US" dirty="0" smtClean="0"/>
              <a:t>Gone when browser closes</a:t>
            </a:r>
          </a:p>
        </p:txBody>
      </p:sp>
    </p:spTree>
    <p:extLst>
      <p:ext uri="{BB962C8B-B14F-4D97-AF65-F5344CB8AC3E}">
        <p14:creationId xmlns:p14="http://schemas.microsoft.com/office/powerpoint/2010/main" val="751690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localStorage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Methods</a:t>
            </a:r>
          </a:p>
          <a:p>
            <a:pPr lvl="1"/>
            <a:r>
              <a:rPr lang="en-US" dirty="0" err="1" smtClean="0"/>
              <a:t>getItem</a:t>
            </a:r>
            <a:r>
              <a:rPr lang="en-US" dirty="0" smtClean="0"/>
              <a:t>(key)</a:t>
            </a:r>
          </a:p>
          <a:p>
            <a:pPr lvl="1"/>
            <a:r>
              <a:rPr lang="en-US" dirty="0" err="1" smtClean="0"/>
              <a:t>setItem</a:t>
            </a:r>
            <a:r>
              <a:rPr lang="en-US" dirty="0" smtClean="0"/>
              <a:t>(key, value)</a:t>
            </a:r>
          </a:p>
          <a:p>
            <a:pPr lvl="1"/>
            <a:r>
              <a:rPr lang="en-US" dirty="0" err="1" smtClean="0"/>
              <a:t>removeItem</a:t>
            </a:r>
            <a:r>
              <a:rPr lang="en-US" dirty="0" smtClean="0"/>
              <a:t>(key)</a:t>
            </a:r>
          </a:p>
          <a:p>
            <a:pPr lvl="1"/>
            <a:r>
              <a:rPr lang="en-US" dirty="0"/>
              <a:t>clear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key(index)</a:t>
            </a:r>
            <a:endParaRPr lang="en-US" dirty="0"/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Length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storage</a:t>
            </a:r>
          </a:p>
          <a:p>
            <a:pPr lvl="2"/>
            <a:r>
              <a:rPr lang="en-US" dirty="0" smtClean="0"/>
              <a:t>Key</a:t>
            </a:r>
          </a:p>
          <a:p>
            <a:pPr lvl="2"/>
            <a:r>
              <a:rPr lang="en-US" dirty="0" smtClean="0"/>
              <a:t>Old Value</a:t>
            </a:r>
          </a:p>
          <a:p>
            <a:pPr lvl="2"/>
            <a:r>
              <a:rPr lang="en-US" dirty="0" smtClean="0"/>
              <a:t>New Value</a:t>
            </a:r>
          </a:p>
          <a:p>
            <a:pPr lvl="2"/>
            <a:r>
              <a:rPr lang="en-US" dirty="0" smtClean="0"/>
              <a:t>URL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4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Only?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Stringify</a:t>
            </a:r>
            <a:r>
              <a:rPr lang="en-US" dirty="0"/>
              <a:t>/parse </a:t>
            </a:r>
            <a:r>
              <a:rPr lang="en-US" dirty="0" smtClean="0"/>
              <a:t>JS </a:t>
            </a:r>
            <a:r>
              <a:rPr lang="en-US" dirty="0"/>
              <a:t>objects</a:t>
            </a:r>
          </a:p>
          <a:p>
            <a:pPr lvl="1"/>
            <a:r>
              <a:rPr lang="en-US" dirty="0" err="1" smtClean="0"/>
              <a:t>JSON.stringify</a:t>
            </a:r>
            <a:r>
              <a:rPr lang="en-US" dirty="0" smtClean="0"/>
              <a:t>(</a:t>
            </a:r>
            <a:r>
              <a:rPr lang="en-US" dirty="0" err="1" smtClean="0"/>
              <a:t>myObject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JSON.parse</a:t>
            </a:r>
            <a:r>
              <a:rPr lang="en-US" dirty="0" smtClean="0"/>
              <a:t>(</a:t>
            </a:r>
            <a:r>
              <a:rPr lang="en-US" dirty="0" err="1" smtClean="0"/>
              <a:t>myString</a:t>
            </a:r>
            <a:r>
              <a:rPr lang="en-US" dirty="0" smtClean="0"/>
              <a:t>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699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Getters, Setters, and what…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also be treated as an associative array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= </a:t>
            </a:r>
            <a:r>
              <a:rPr lang="en-US" dirty="0" err="1" smtClean="0"/>
              <a:t>localStorage</a:t>
            </a:r>
            <a:r>
              <a:rPr lang="en-US" dirty="0" smtClean="0"/>
              <a:t>[“</a:t>
            </a:r>
            <a:r>
              <a:rPr lang="en-US" dirty="0" err="1" smtClean="0"/>
              <a:t>keyName</a:t>
            </a:r>
            <a:r>
              <a:rPr lang="en-US" dirty="0" smtClean="0"/>
              <a:t>”];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14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692</TotalTime>
  <Words>607</Words>
  <Application>Microsoft Office PowerPoint</Application>
  <PresentationFormat>On-screen Show (4:3)</PresentationFormat>
  <Paragraphs>159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WebStorage</vt:lpstr>
      <vt:lpstr>How We Store Data Today</vt:lpstr>
      <vt:lpstr>What’s Wrong With Cookies?</vt:lpstr>
      <vt:lpstr>Hidden Fields and Query Strings?</vt:lpstr>
      <vt:lpstr>Server Side Database?</vt:lpstr>
      <vt:lpstr>So Where Is The Cake?</vt:lpstr>
      <vt:lpstr>localStorage()</vt:lpstr>
      <vt:lpstr>Strings Only?</vt:lpstr>
      <vt:lpstr>Getters, Setters, and what…</vt:lpstr>
      <vt:lpstr>And there is STILL more!</vt:lpstr>
      <vt:lpstr>storage Event</vt:lpstr>
      <vt:lpstr>storageEvent Sample Code</vt:lpstr>
      <vt:lpstr>PowerPoint Presentation</vt:lpstr>
      <vt:lpstr>Limitations </vt:lpstr>
      <vt:lpstr>Browser Support</vt:lpstr>
      <vt:lpstr>PowerPoint Presentation</vt:lpstr>
      <vt:lpstr>What’s next for the HTML5 Series?</vt:lpstr>
    </vt:vector>
  </TitlesOfParts>
  <Company>API Healthcare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Series</dc:title>
  <dc:creator>Marvin Eads</dc:creator>
  <cp:lastModifiedBy>Marvin Eads</cp:lastModifiedBy>
  <cp:revision>123</cp:revision>
  <dcterms:created xsi:type="dcterms:W3CDTF">2013-01-15T21:40:19Z</dcterms:created>
  <dcterms:modified xsi:type="dcterms:W3CDTF">2013-02-13T14:58:07Z</dcterms:modified>
</cp:coreProperties>
</file>