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0" r:id="rId6"/>
    <p:sldId id="260" r:id="rId7"/>
    <p:sldId id="278" r:id="rId8"/>
    <p:sldId id="279" r:id="rId9"/>
    <p:sldId id="261" r:id="rId10"/>
    <p:sldId id="272" r:id="rId11"/>
    <p:sldId id="273" r:id="rId12"/>
    <p:sldId id="274" r:id="rId13"/>
    <p:sldId id="275" r:id="rId14"/>
    <p:sldId id="276" r:id="rId15"/>
    <p:sldId id="281" r:id="rId16"/>
    <p:sldId id="282" r:id="rId17"/>
    <p:sldId id="277" r:id="rId18"/>
    <p:sldId id="271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F50708-1E50-4A67-AD51-8724FB13D0B8}">
  <a:tblStyle styleId="{BAF50708-1E50-4A67-AD51-8724FB13D0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2" autoAdjust="0"/>
  </p:normalViewPr>
  <p:slideViewPr>
    <p:cSldViewPr snapToGrid="0">
      <p:cViewPr varScale="1">
        <p:scale>
          <a:sx n="101" d="100"/>
          <a:sy n="101" d="100"/>
        </p:scale>
        <p:origin x="12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differences between a value and a reference is critical in many programming languages, including JS and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GoLang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spread operator works for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78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the nested details object values for the age attribute affects BOTH objects</a:t>
            </a:r>
          </a:p>
          <a:p>
            <a:r>
              <a:rPr lang="en-US" dirty="0"/>
              <a:t>this is called a shallow copy</a:t>
            </a:r>
          </a:p>
          <a:p>
            <a:r>
              <a:rPr lang="en-US" dirty="0"/>
              <a:t>the primitive keys from o1 were copied to o2</a:t>
            </a:r>
          </a:p>
          <a:p>
            <a:r>
              <a:rPr lang="en-US" dirty="0"/>
              <a:t>the details key is a primitive value containing the reference to the nested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40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04CF5-FD13-C9FC-C23A-02BF5766F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65D592-C4B7-7C29-6613-918833EC3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6BAE21-0299-667E-239F-EDC481335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the nested details object values for the age attribute affects only the specified objects</a:t>
            </a:r>
          </a:p>
          <a:p>
            <a:r>
              <a:rPr lang="en-US" dirty="0"/>
              <a:t>this is called a deep copy</a:t>
            </a:r>
          </a:p>
          <a:p>
            <a:r>
              <a:rPr lang="en-US" dirty="0" err="1"/>
              <a:t>structuredClone</a:t>
            </a:r>
            <a:r>
              <a:rPr lang="en-US" dirty="0"/>
              <a:t>() copies the values of nested types, not the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C9D9-99D4-C533-095B-92D4DE61BF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563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cc9fe593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cc9fe593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4cc9fe593b_0_69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0ba5a7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0ba5a7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a0ba5a7de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c9fe59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c9fe59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4cc9fe593b_0_5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0ba5a7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0ba5a7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4a0ba5a7de_0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0ba5a7d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0ba5a7d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/>
              <a:t>C++ is an example where objects are put in the heap but you manually have to remove the object after you are done using it</a:t>
            </a:r>
            <a:endParaRPr sz="1400" dirty="0"/>
          </a:p>
        </p:txBody>
      </p:sp>
      <p:sp>
        <p:nvSpPr>
          <p:cNvPr id="117" name="Google Shape;117;g4a0ba5a7de_0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200" b="1" dirty="0"/>
              <a:t>Important repeat</a:t>
            </a:r>
            <a:r>
              <a:rPr lang="en-US" sz="1200" dirty="0"/>
              <a:t>: Creating a variable to a complex type stores the memory address in the heap of the complex type, not the type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463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c9fe59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c9fe59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/>
              <a:t>simple values cant be mutated on accident </a:t>
            </a: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/>
              <a:t>they are passed around by the value</a:t>
            </a: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/>
              <a:t>not by the address in memory</a:t>
            </a: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/>
              <a:t>when the value of n is assigned to m and m is changed, it does not change n</a:t>
            </a:r>
            <a:endParaRPr sz="1400" dirty="0"/>
          </a:p>
        </p:txBody>
      </p:sp>
      <p:sp>
        <p:nvSpPr>
          <p:cNvPr id="124" name="Google Shape;124;g4cc9fe593b_0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values are passed around by an address to the object</a:t>
            </a:r>
          </a:p>
          <a:p>
            <a:r>
              <a:rPr lang="en-US" dirty="0"/>
              <a:t>you will be changing the object</a:t>
            </a:r>
          </a:p>
          <a:p>
            <a:r>
              <a:rPr lang="en-US" dirty="0"/>
              <a:t>changing o2 affects o1 because they both point to same location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86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copying simple values copies the VALUE</a:t>
            </a:r>
          </a:p>
          <a:p>
            <a:r>
              <a:rPr lang="en-US" dirty="0"/>
              <a:t>copying complex values copies the ADDRESS to the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99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sz="6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afath.hashnode.dev/value-vs-reference-in-javascript-primitives-vs-objec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dondeveloper/quickie-javascript-heap-and-stack-745b6d0c8e5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lang="en-US" dirty="0"/>
              <a:t>Value and Reference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What is the difference between value and reference in JS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CE4A-58C2-4130-C16B-67904DB3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of Complex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F195E-E8D2-E258-5DE8-29E7D708B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let o1 = { language: “JavaScript" };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let o2 = o1;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o2.language = “</a:t>
            </a:r>
            <a:r>
              <a:rPr lang="en-US" dirty="0" err="1">
                <a:latin typeface="Intel One Mono" panose="020B0509020203020204" pitchFamily="49" charset="0"/>
              </a:rPr>
              <a:t>GoLang</a:t>
            </a:r>
            <a:r>
              <a:rPr lang="en-US" dirty="0">
                <a:latin typeface="Intel One Mono" panose="020B0509020203020204" pitchFamily="49" charset="0"/>
              </a:rPr>
              <a:t>";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console.log(o1.language); // "</a:t>
            </a:r>
            <a:r>
              <a:rPr lang="en-US" dirty="0" err="1">
                <a:latin typeface="Intel One Mono" panose="020B0509020203020204" pitchFamily="49" charset="0"/>
              </a:rPr>
              <a:t>GoLang</a:t>
            </a:r>
            <a:r>
              <a:rPr lang="en-US" dirty="0">
                <a:latin typeface="Intel One Mono" panose="020B0509020203020204" pitchFamily="49" charset="0"/>
              </a:rPr>
              <a:t>"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console.log(o2.language); // "</a:t>
            </a:r>
            <a:r>
              <a:rPr lang="en-US" dirty="0" err="1">
                <a:latin typeface="Intel One Mono" panose="020B0509020203020204" pitchFamily="49" charset="0"/>
              </a:rPr>
              <a:t>GoLang</a:t>
            </a:r>
            <a:r>
              <a:rPr lang="en-US" dirty="0">
                <a:latin typeface="Intel One Mono" panose="020B0509020203020204" pitchFamily="49" charset="0"/>
              </a:rPr>
              <a:t>"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58A7-0E48-EC26-7AFA-5CDD7BBC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Safely Copying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51D7-736C-B9B7-4724-0E31DC74A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let o1 = { language: “JavaScript" };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let o2 = { ...o1 }; 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/* … spread operator is equivalent to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   let o2 = { language: o1.language };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*/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o2.language = “</a:t>
            </a:r>
            <a:r>
              <a:rPr lang="en-US" dirty="0" err="1">
                <a:latin typeface="Intel One Mono" panose="020B0509020203020204" pitchFamily="49" charset="0"/>
              </a:rPr>
              <a:t>GoLang</a:t>
            </a:r>
            <a:r>
              <a:rPr lang="en-US" dirty="0">
                <a:latin typeface="Intel One Mono" panose="020B0509020203020204" pitchFamily="49" charset="0"/>
              </a:rPr>
              <a:t>";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console.log(o1.language); // “JavaScript"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console.log(o2.language); // “</a:t>
            </a:r>
            <a:r>
              <a:rPr lang="en-US" dirty="0" err="1">
                <a:latin typeface="Intel One Mono" panose="020B0509020203020204" pitchFamily="49" charset="0"/>
              </a:rPr>
              <a:t>GoLang</a:t>
            </a:r>
            <a:r>
              <a:rPr lang="en-US" dirty="0">
                <a:latin typeface="Intel One Mono" panose="020B0509020203020204" pitchFamily="49" charset="0"/>
              </a:rPr>
              <a:t>"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3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83B4-C86B-1496-BA91-9929A664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Safely Copying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8B768-86B5-33BC-7BDB-8672D6B23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let a1 = [1, 2, 3];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let a2 = [...a1]; 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a2.push(4);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console.log(a1); // [1, 2, 3]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console.log(a2); // [1, 2, 3, 4]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1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BF58-48CB-D114-989F-7B90BFB8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End of the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4984-813C-1060-8B60-8064CAEEF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 operator only copies primitive values</a:t>
            </a:r>
          </a:p>
          <a:p>
            <a:r>
              <a:rPr lang="en-US" dirty="0"/>
              <a:t>Nested objects will be copied references to the object</a:t>
            </a:r>
          </a:p>
          <a:p>
            <a:pPr marL="88900" indent="0">
              <a:buNone/>
            </a:pPr>
            <a:br>
              <a:rPr lang="en-US" dirty="0">
                <a:latin typeface="Intel One Mono" panose="020B0509020203020204" pitchFamily="49" charset="0"/>
              </a:rPr>
            </a:br>
            <a:r>
              <a:rPr lang="en-US" dirty="0">
                <a:latin typeface="Intel One Mono" panose="020B0509020203020204" pitchFamily="49" charset="0"/>
              </a:rPr>
              <a:t>let o1 = { </a:t>
            </a:r>
            <a:br>
              <a:rPr lang="en-US" dirty="0">
                <a:latin typeface="Intel One Mono" panose="020B0509020203020204" pitchFamily="49" charset="0"/>
              </a:rPr>
            </a:br>
            <a:r>
              <a:rPr lang="en-US" dirty="0">
                <a:latin typeface="Intel One Mono" panose="020B0509020203020204" pitchFamily="49" charset="0"/>
              </a:rPr>
              <a:t>  language: “JavaScript", </a:t>
            </a:r>
            <a:br>
              <a:rPr lang="en-US" dirty="0">
                <a:latin typeface="Intel One Mono" panose="020B0509020203020204" pitchFamily="49" charset="0"/>
              </a:rPr>
            </a:br>
            <a:r>
              <a:rPr lang="en-US" dirty="0">
                <a:latin typeface="Intel One Mono" panose="020B0509020203020204" pitchFamily="49" charset="0"/>
              </a:rPr>
              <a:t>  details: { age: 35 } </a:t>
            </a:r>
            <a:br>
              <a:rPr lang="en-US" dirty="0">
                <a:latin typeface="Intel One Mono" panose="020B0509020203020204" pitchFamily="49" charset="0"/>
              </a:rPr>
            </a:br>
            <a:r>
              <a:rPr lang="en-US" dirty="0">
                <a:latin typeface="Intel One Mono" panose="020B0509020203020204" pitchFamily="49" charset="0"/>
              </a:rPr>
              <a:t>};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let o2 = { ...o1 };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o2.details.age = 50;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console.log(o1.details.age); // 50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console.log(o2.details.age); // 50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0BF33-06AC-DE7A-6EAC-D20ACF249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D30A-7930-9821-0683-4F956CF7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End of the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453E8-41F0-A2AB-08C9-9B367B19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 object has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ui-monospace"/>
              </a:rPr>
              <a:t>structuredClone</a:t>
            </a:r>
            <a:r>
              <a:rPr lang="en-US" b="0" i="0" dirty="0">
                <a:solidFill>
                  <a:srgbClr val="000000"/>
                </a:solidFill>
                <a:effectLst/>
                <a:latin typeface="ui-monospace"/>
              </a:rPr>
              <a:t>() function</a:t>
            </a:r>
            <a:endParaRPr lang="en-US" dirty="0"/>
          </a:p>
          <a:p>
            <a:r>
              <a:rPr lang="en-US" dirty="0"/>
              <a:t>Makes a deep copy of an object</a:t>
            </a:r>
          </a:p>
          <a:p>
            <a:r>
              <a:rPr lang="en-US" dirty="0"/>
              <a:t>Nested objects will have copied values</a:t>
            </a:r>
          </a:p>
          <a:p>
            <a:pPr marL="88900" indent="0">
              <a:buNone/>
            </a:pPr>
            <a:br>
              <a:rPr lang="en-US" dirty="0">
                <a:latin typeface="Intel One Mono" panose="020B0509020203020204" pitchFamily="49" charset="0"/>
              </a:rPr>
            </a:br>
            <a:r>
              <a:rPr lang="en-US" dirty="0">
                <a:latin typeface="Intel One Mono" panose="020B0509020203020204" pitchFamily="49" charset="0"/>
              </a:rPr>
              <a:t>let o1 = { </a:t>
            </a:r>
            <a:br>
              <a:rPr lang="en-US" dirty="0">
                <a:latin typeface="Intel One Mono" panose="020B0509020203020204" pitchFamily="49" charset="0"/>
              </a:rPr>
            </a:br>
            <a:r>
              <a:rPr lang="en-US" dirty="0">
                <a:latin typeface="Intel One Mono" panose="020B0509020203020204" pitchFamily="49" charset="0"/>
              </a:rPr>
              <a:t>  language: “JavaScript", </a:t>
            </a:r>
            <a:br>
              <a:rPr lang="en-US" dirty="0">
                <a:latin typeface="Intel One Mono" panose="020B0509020203020204" pitchFamily="49" charset="0"/>
              </a:rPr>
            </a:br>
            <a:r>
              <a:rPr lang="en-US" dirty="0">
                <a:latin typeface="Intel One Mono" panose="020B0509020203020204" pitchFamily="49" charset="0"/>
              </a:rPr>
              <a:t>  details: { age: 35 } </a:t>
            </a:r>
            <a:br>
              <a:rPr lang="en-US" dirty="0">
                <a:latin typeface="Intel One Mono" panose="020B0509020203020204" pitchFamily="49" charset="0"/>
              </a:rPr>
            </a:br>
            <a:r>
              <a:rPr lang="en-US" dirty="0">
                <a:latin typeface="Intel One Mono" panose="020B0509020203020204" pitchFamily="49" charset="0"/>
              </a:rPr>
              <a:t>};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let o2 = </a:t>
            </a:r>
            <a:r>
              <a:rPr lang="en-US" dirty="0" err="1">
                <a:latin typeface="Intel One Mono" panose="020B0509020203020204" pitchFamily="49" charset="0"/>
              </a:rPr>
              <a:t>structuredClone</a:t>
            </a:r>
            <a:r>
              <a:rPr lang="en-US" dirty="0">
                <a:latin typeface="Intel One Mono" panose="020B0509020203020204" pitchFamily="49" charset="0"/>
              </a:rPr>
              <a:t>(o1);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o2.details.age = 50;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console.log(o1.details.age); // 35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console.log(o2.details.age); // 50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4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F434-82F5-5F8F-D336-58F5544E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Array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1FB3-1A96-8894-EE50-495F85E8D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let a = [1,2,3,4,5];</a:t>
            </a:r>
          </a:p>
          <a:p>
            <a:pPr marL="88900" indent="0">
              <a:buNone/>
            </a:pPr>
            <a:r>
              <a:rPr lang="en-US" b="1" dirty="0">
                <a:latin typeface="Intel One Mono" panose="020B0509020203020204" pitchFamily="49" charset="0"/>
              </a:rPr>
              <a:t>ex. 1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function f1(num) { num = 2; }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f1(a[2]);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console.log(a); // [1,2,3,4,5];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  <a:p>
            <a:pPr marL="88900" indent="0">
              <a:buNone/>
            </a:pPr>
            <a:r>
              <a:rPr lang="en-US" b="1" dirty="0">
                <a:latin typeface="Intel One Mono" panose="020B0509020203020204" pitchFamily="49" charset="0"/>
              </a:rPr>
              <a:t>ex. 2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function f2(</a:t>
            </a:r>
            <a:r>
              <a:rPr lang="en-US" dirty="0" err="1">
                <a:latin typeface="Intel One Mono" panose="020B0509020203020204" pitchFamily="49" charset="0"/>
              </a:rPr>
              <a:t>arr</a:t>
            </a:r>
            <a:r>
              <a:rPr lang="en-US" dirty="0">
                <a:latin typeface="Intel One Mono" panose="020B0509020203020204" pitchFamily="49" charset="0"/>
              </a:rPr>
              <a:t>) { </a:t>
            </a:r>
            <a:r>
              <a:rPr lang="en-US" dirty="0" err="1">
                <a:latin typeface="Intel One Mono" panose="020B0509020203020204" pitchFamily="49" charset="0"/>
              </a:rPr>
              <a:t>arr</a:t>
            </a:r>
            <a:r>
              <a:rPr lang="en-US" dirty="0">
                <a:latin typeface="Intel One Mono" panose="020B0509020203020204" pitchFamily="49" charset="0"/>
              </a:rPr>
              <a:t>[1] = 6; }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f2(a);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console.log(a); // [1,6,3,4,5];</a:t>
            </a:r>
          </a:p>
          <a:p>
            <a:pPr marL="88900" indent="0">
              <a:buNone/>
            </a:pPr>
            <a:endParaRPr lang="en-US" b="1" dirty="0">
              <a:latin typeface="Intel One Mono" panose="020B05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8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B4B0-6014-080B-012E-50BCB796E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F8F3-BD20-99F2-B60D-B16EBEB3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Object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FCE5-DC6E-B099-D74C-FA3A395F9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let o = { e: “</a:t>
            </a:r>
            <a:r>
              <a:rPr lang="en-US" dirty="0" err="1">
                <a:latin typeface="Intel One Mono" panose="020B0509020203020204" pitchFamily="49" charset="0"/>
              </a:rPr>
              <a:t>yo</a:t>
            </a:r>
            <a:r>
              <a:rPr lang="en-US" dirty="0">
                <a:latin typeface="Intel One Mono" panose="020B0509020203020204" pitchFamily="49" charset="0"/>
              </a:rPr>
              <a:t>”, f: “ye” };</a:t>
            </a:r>
          </a:p>
          <a:p>
            <a:pPr marL="88900" indent="0">
              <a:buNone/>
            </a:pPr>
            <a:r>
              <a:rPr lang="en-US" b="1" dirty="0">
                <a:latin typeface="Intel One Mono" panose="020B0509020203020204" pitchFamily="49" charset="0"/>
              </a:rPr>
              <a:t>ex. 1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function f1(str) { str = “test”; }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f1(</a:t>
            </a:r>
            <a:r>
              <a:rPr lang="en-US" dirty="0" err="1">
                <a:latin typeface="Intel One Mono" panose="020B0509020203020204" pitchFamily="49" charset="0"/>
              </a:rPr>
              <a:t>o.e</a:t>
            </a:r>
            <a:r>
              <a:rPr lang="en-US" dirty="0">
                <a:latin typeface="Intel One Mono" panose="020B0509020203020204" pitchFamily="49" charset="0"/>
              </a:rPr>
              <a:t>);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console.log(o); // { e: “</a:t>
            </a:r>
            <a:r>
              <a:rPr lang="en-US" dirty="0" err="1">
                <a:latin typeface="Intel One Mono" panose="020B0509020203020204" pitchFamily="49" charset="0"/>
              </a:rPr>
              <a:t>yo</a:t>
            </a:r>
            <a:r>
              <a:rPr lang="en-US" dirty="0">
                <a:latin typeface="Intel One Mono" panose="020B0509020203020204" pitchFamily="49" charset="0"/>
              </a:rPr>
              <a:t>”, f: “ye” };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  <a:p>
            <a:pPr marL="88900" indent="0">
              <a:buNone/>
            </a:pPr>
            <a:r>
              <a:rPr lang="en-US" b="1" dirty="0">
                <a:latin typeface="Intel One Mono" panose="020B0509020203020204" pitchFamily="49" charset="0"/>
              </a:rPr>
              <a:t>ex.2 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function f2(obj) { </a:t>
            </a:r>
            <a:r>
              <a:rPr lang="en-US" dirty="0" err="1">
                <a:latin typeface="Intel One Mono" panose="020B0509020203020204" pitchFamily="49" charset="0"/>
              </a:rPr>
              <a:t>obj.e</a:t>
            </a:r>
            <a:r>
              <a:rPr lang="en-US" dirty="0">
                <a:latin typeface="Intel One Mono" panose="020B0509020203020204" pitchFamily="49" charset="0"/>
              </a:rPr>
              <a:t> = “test”; }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f2(o);</a:t>
            </a:r>
          </a:p>
          <a:p>
            <a:pPr marL="88900" indent="0">
              <a:buNone/>
            </a:pPr>
            <a:r>
              <a:rPr lang="en-US" dirty="0">
                <a:latin typeface="Intel One Mono" panose="020B0509020203020204" pitchFamily="49" charset="0"/>
              </a:rPr>
              <a:t>console.log(o); // { e: “test”, f: “ye” };</a:t>
            </a:r>
          </a:p>
          <a:p>
            <a:pPr marL="88900" indent="0">
              <a:buNone/>
            </a:pPr>
            <a:endParaRPr lang="en-US" dirty="0">
              <a:latin typeface="Intel One Mono" panose="020B05090202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9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C7C8-D6BB-CF14-A935-9684A7C3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47B7D8-C4F5-D220-595E-F869D0A3C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91798"/>
              </p:ext>
            </p:extLst>
          </p:nvPr>
        </p:nvGraphicFramePr>
        <p:xfrm>
          <a:off x="723900" y="1397000"/>
          <a:ext cx="6896100" cy="1854200"/>
        </p:xfrm>
        <a:graphic>
          <a:graphicData uri="http://schemas.openxmlformats.org/drawingml/2006/table">
            <a:tbl>
              <a:tblPr firstRow="1" bandRow="1">
                <a:tableStyleId>{BAF50708-1E50-4A67-AD51-8724FB13D0B8}</a:tableStyleId>
              </a:tblPr>
              <a:tblGrid>
                <a:gridCol w="2298700">
                  <a:extLst>
                    <a:ext uri="{9D8B030D-6E8A-4147-A177-3AD203B41FA5}">
                      <a16:colId xmlns:a16="http://schemas.microsoft.com/office/drawing/2014/main" val="2746717085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841777980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186836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Primitives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0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5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affect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Affects original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Copying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Shallow/Deep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83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	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Ali, S. (2025, January 29). Understanding Value vs. Reference in JavaScript: Differences Between Primitives and Objects.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hlinkClick r:id="rId3"/>
              </a:rPr>
              <a:t>https://sharafath.hashnode.dev/value-vs-reference-in-javascript-primitives-vs-objects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Tran, D. (2020, February 16). Quickie: How Heap and Stack in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</a:rPr>
              <a:t>Javascript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Work. Medium.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hlinkClick r:id="rId4"/>
              </a:rPr>
              <a:t>https://medium.com/@dondeveloper/quickie-javascript-heap-and-stack-745b6d0c8e54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 Types in JS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There are 2 major categories of variables in JS</a:t>
            </a:r>
          </a:p>
          <a:p>
            <a:pPr marL="342900" indent="-342900"/>
            <a:r>
              <a:rPr lang="en-US" dirty="0"/>
              <a:t>Primitive Types</a:t>
            </a:r>
          </a:p>
          <a:p>
            <a:pPr marL="342900" indent="-342900"/>
            <a:r>
              <a:rPr lang="en-US" dirty="0"/>
              <a:t>Complex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Primitive Types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Primitive types are simple values. When you assign these types to a variable, they are stored on the stack in a fixed location in memory.</a:t>
            </a:r>
          </a:p>
          <a:p>
            <a:pPr marL="342900" indent="-342900"/>
            <a:r>
              <a:rPr lang="en-US" dirty="0"/>
              <a:t>Boolean</a:t>
            </a:r>
          </a:p>
          <a:p>
            <a:pPr marL="342900" indent="-342900"/>
            <a:r>
              <a:rPr lang="en-US" dirty="0"/>
              <a:t>Integer</a:t>
            </a:r>
          </a:p>
          <a:p>
            <a:pPr marL="342900" indent="-342900"/>
            <a:r>
              <a:rPr lang="en-US" dirty="0"/>
              <a:t>String</a:t>
            </a:r>
          </a:p>
          <a:p>
            <a:pPr marL="342900" indent="-342900"/>
            <a:r>
              <a:rPr lang="en-US" dirty="0"/>
              <a:t>Null</a:t>
            </a:r>
          </a:p>
          <a:p>
            <a:pPr marL="342900" indent="-342900"/>
            <a:r>
              <a:rPr lang="en-US" dirty="0"/>
              <a:t>Undefined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Types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Complex types are exactly that, more complex. When you create a complex type, it is created in the heap. Assigning a complex type to a variable is creating a primitive type variable storing an address to that space of memory, not the type itself.</a:t>
            </a:r>
          </a:p>
          <a:p>
            <a:pPr marL="342900" indent="-342900"/>
            <a:r>
              <a:rPr lang="en-US" dirty="0"/>
              <a:t>Objects</a:t>
            </a:r>
          </a:p>
          <a:p>
            <a:pPr marL="342900" indent="-342900"/>
            <a:r>
              <a:rPr lang="en-US" dirty="0"/>
              <a:t>Arrays</a:t>
            </a:r>
          </a:p>
          <a:p>
            <a:pPr marL="342900" indent="-342900"/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06EB-95D1-CEC1-065D-BAD41EC4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Referencing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C0009-2651-29DC-FDB6-3822CD7E2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Variables are passed around and referenced in 2 ways</a:t>
            </a:r>
          </a:p>
          <a:p>
            <a:pPr marL="342900" indent="-342900"/>
            <a:r>
              <a:rPr lang="en-US" dirty="0"/>
              <a:t>By Value (simple types) – the value of variable being used is passed around and used</a:t>
            </a:r>
          </a:p>
          <a:p>
            <a:pPr marL="342900" indent="-342900"/>
            <a:r>
              <a:rPr lang="en-US" dirty="0"/>
              <a:t>By Reference (complex types) – the address in memory of the variable being used is passed around</a:t>
            </a:r>
          </a:p>
          <a:p>
            <a:pPr marL="342900" indent="-342900"/>
            <a:endParaRPr lang="en-US" dirty="0"/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9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Memory Allocations</a:t>
            </a: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There are two areas of memory used by JS, the stack and the heap. Both are managed memory in JS, this isn’t true in all languages.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F6EB-0EFE-FA28-7FBE-88250DC0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B5139-369A-E2B7-8F54-8399D5124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Stores function calls as they are being executed</a:t>
            </a:r>
          </a:p>
          <a:p>
            <a:pPr marL="342900" indent="-342900"/>
            <a:r>
              <a:rPr lang="en-US" dirty="0"/>
              <a:t>As a function ends, memory is released</a:t>
            </a:r>
          </a:p>
          <a:p>
            <a:pPr marL="342900" indent="-342900"/>
            <a:r>
              <a:rPr lang="en-US" dirty="0"/>
              <a:t>This memory allocation usage is fast</a:t>
            </a:r>
          </a:p>
          <a:p>
            <a:pPr marL="342900" indent="-342900"/>
            <a:r>
              <a:rPr lang="en-US" dirty="0"/>
              <a:t>It has limited memory allocated to it.</a:t>
            </a:r>
          </a:p>
        </p:txBody>
      </p:sp>
    </p:spTree>
    <p:extLst>
      <p:ext uri="{BB962C8B-B14F-4D97-AF65-F5344CB8AC3E}">
        <p14:creationId xmlns:p14="http://schemas.microsoft.com/office/powerpoint/2010/main" val="95423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D1F5-7BCD-E61D-8E39-1D6251A8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F9B55-0724-76B4-36F7-3A8D1B3AC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Stores complex types </a:t>
            </a:r>
          </a:p>
          <a:p>
            <a:pPr marL="342900" indent="-342900"/>
            <a:r>
              <a:rPr lang="en-US" dirty="0"/>
              <a:t>Memory isn’t released until the stack contains no references to the type</a:t>
            </a:r>
          </a:p>
          <a:p>
            <a:pPr marL="342900" indent="-342900"/>
            <a:r>
              <a:rPr lang="en-US" dirty="0"/>
              <a:t>Access time to the heap is slower compared to the stack</a:t>
            </a:r>
          </a:p>
          <a:p>
            <a:pPr marL="342900" indent="-342900"/>
            <a:r>
              <a:rPr lang="en-US" dirty="0"/>
              <a:t>It doesn’t have a defined allocation of memory</a:t>
            </a:r>
          </a:p>
          <a:p>
            <a:pPr marL="342900" indent="-342900"/>
            <a:r>
              <a:rPr lang="en-US" dirty="0"/>
              <a:t>It is good for dynamic memory allocation like you would get with complex types</a:t>
            </a:r>
          </a:p>
          <a:p>
            <a:pPr marL="342900" indent="-3429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4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Mutations of Primitive Values</a:t>
            </a: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>
                <a:latin typeface="Intel One Mono" panose="020B0509020203020204" pitchFamily="49" charset="0"/>
              </a:rPr>
              <a:t>let n = true;</a:t>
            </a: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>
                <a:latin typeface="Intel One Mono" panose="020B0509020203020204" pitchFamily="49" charset="0"/>
              </a:rPr>
              <a:t>let m = true;</a:t>
            </a: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lang="en-US" dirty="0">
              <a:latin typeface="Intel One Mono" panose="020B0509020203020204" pitchFamily="49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>
                <a:latin typeface="Intel One Mono" panose="020B0509020203020204" pitchFamily="49" charset="0"/>
              </a:rPr>
              <a:t>m = false;</a:t>
            </a: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lang="en-US" dirty="0">
              <a:latin typeface="Intel One Mono" panose="020B0509020203020204" pitchFamily="49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>
                <a:latin typeface="Intel One Mono" panose="020B0509020203020204" pitchFamily="49" charset="0"/>
              </a:rPr>
              <a:t>console.log(n); // true</a:t>
            </a: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>
                <a:latin typeface="Intel One Mono" panose="020B0509020203020204" pitchFamily="49" charset="0"/>
              </a:rPr>
              <a:t>console.log(m); // false</a:t>
            </a:r>
            <a:endParaRPr dirty="0">
              <a:latin typeface="Intel One Mono" panose="020B050902020302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1168</Words>
  <Application>Microsoft Office PowerPoint</Application>
  <PresentationFormat>On-screen Show (4:3)</PresentationFormat>
  <Paragraphs>161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Intel One Mono</vt:lpstr>
      <vt:lpstr>ui-monospace</vt:lpstr>
      <vt:lpstr>Adjacency</vt:lpstr>
      <vt:lpstr>Value and Reference</vt:lpstr>
      <vt:lpstr>Variable Types in JS</vt:lpstr>
      <vt:lpstr>Primitive Types</vt:lpstr>
      <vt:lpstr>Complex Types</vt:lpstr>
      <vt:lpstr>Variable Referencing</vt:lpstr>
      <vt:lpstr>Memory Allocations</vt:lpstr>
      <vt:lpstr>The Stack</vt:lpstr>
      <vt:lpstr>The Heap</vt:lpstr>
      <vt:lpstr>Mutations of Primitive Values</vt:lpstr>
      <vt:lpstr>Mutations of Complex Values</vt:lpstr>
      <vt:lpstr>Safely Copying Objects</vt:lpstr>
      <vt:lpstr>Safely Copying Arrays</vt:lpstr>
      <vt:lpstr>Shallow End of the Pool</vt:lpstr>
      <vt:lpstr>Deep End of the Pool</vt:lpstr>
      <vt:lpstr>More Useful Array Examples</vt:lpstr>
      <vt:lpstr>More Useful Object Examples</vt:lpstr>
      <vt:lpstr>Summary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Marvin Eads</cp:lastModifiedBy>
  <cp:revision>44</cp:revision>
  <dcterms:modified xsi:type="dcterms:W3CDTF">2025-01-30T19:46:42Z</dcterms:modified>
</cp:coreProperties>
</file>