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60"/>
    <p:restoredTop sz="96405"/>
  </p:normalViewPr>
  <p:slideViewPr>
    <p:cSldViewPr snapToGrid="0" snapToObjects="1">
      <p:cViewPr varScale="1">
        <p:scale>
          <a:sx n="149" d="100"/>
          <a:sy n="149"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GB"/>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0045FE6C-82E3-2347-B8FE-288198F3AB3A}" type="datetimeFigureOut">
              <a:rPr lang="en-US" smtClean="0"/>
              <a:t>12/12/21</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9911F6CA-A871-5543-A45E-2247EF6E1CE5}"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6618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045FE6C-82E3-2347-B8FE-288198F3AB3A}"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275736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045FE6C-82E3-2347-B8FE-288198F3AB3A}"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4244219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GB"/>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045FE6C-82E3-2347-B8FE-288198F3AB3A}"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1F6CA-A871-5543-A45E-2247EF6E1CE5}"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7600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GB"/>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045FE6C-82E3-2347-B8FE-288198F3AB3A}"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3343149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GB"/>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045FE6C-82E3-2347-B8FE-288198F3AB3A}" type="datetimeFigureOut">
              <a:rPr lang="en-US" smtClean="0"/>
              <a:t>12/12/21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1392204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GB"/>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045FE6C-82E3-2347-B8FE-288198F3AB3A}" type="datetimeFigureOut">
              <a:rPr lang="en-US" smtClean="0"/>
              <a:t>12/12/21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3688518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45FE6C-82E3-2347-B8FE-288198F3AB3A}"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1529590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45FE6C-82E3-2347-B8FE-288198F3AB3A}"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2757024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45FE6C-82E3-2347-B8FE-288198F3AB3A}"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612469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045FE6C-82E3-2347-B8FE-288198F3AB3A}"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197519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GB"/>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045FE6C-82E3-2347-B8FE-288198F3AB3A}" type="datetimeFigureOut">
              <a:rPr lang="en-US" smtClean="0"/>
              <a:t>12/12/21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611313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045FE6C-82E3-2347-B8FE-288198F3AB3A}"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8010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045FE6C-82E3-2347-B8FE-288198F3AB3A}" type="datetimeFigureOut">
              <a:rPr lang="en-US" smtClean="0"/>
              <a:t>12/12/21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411785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045FE6C-82E3-2347-B8FE-288198F3AB3A}" type="datetimeFigureOut">
              <a:rPr lang="en-US" smtClean="0"/>
              <a:t>12/12/21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369109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5FE6C-82E3-2347-B8FE-288198F3AB3A}" type="datetimeFigureOut">
              <a:rPr lang="en-US" smtClean="0"/>
              <a:t>12/12/21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51748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GB"/>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045FE6C-82E3-2347-B8FE-288198F3AB3A}"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328929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045FE6C-82E3-2347-B8FE-288198F3AB3A}" type="datetimeFigureOut">
              <a:rPr lang="en-US" smtClean="0"/>
              <a:t>12/12/21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1F6CA-A871-5543-A45E-2247EF6E1CE5}" type="slidenum">
              <a:rPr lang="en-US" smtClean="0"/>
              <a:t>‹#›</a:t>
            </a:fld>
            <a:endParaRPr lang="en-US"/>
          </a:p>
        </p:txBody>
      </p:sp>
    </p:spTree>
    <p:extLst>
      <p:ext uri="{BB962C8B-B14F-4D97-AF65-F5344CB8AC3E}">
        <p14:creationId xmlns:p14="http://schemas.microsoft.com/office/powerpoint/2010/main" val="417372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0045FE6C-82E3-2347-B8FE-288198F3AB3A}" type="datetimeFigureOut">
              <a:rPr lang="en-US" smtClean="0"/>
              <a:t>12/12/21</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9911F6CA-A871-5543-A45E-2247EF6E1CE5}" type="slidenum">
              <a:rPr lang="en-US" smtClean="0"/>
              <a:t>‹#›</a:t>
            </a:fld>
            <a:endParaRPr lang="en-US"/>
          </a:p>
        </p:txBody>
      </p:sp>
    </p:spTree>
    <p:extLst>
      <p:ext uri="{BB962C8B-B14F-4D97-AF65-F5344CB8AC3E}">
        <p14:creationId xmlns:p14="http://schemas.microsoft.com/office/powerpoint/2010/main" val="31612404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85C4-DB06-0F48-85C1-3E4FA8112ECC}"/>
              </a:ext>
            </a:extLst>
          </p:cNvPr>
          <p:cNvSpPr>
            <a:spLocks noGrp="1"/>
          </p:cNvSpPr>
          <p:nvPr>
            <p:ph type="ctrTitle"/>
          </p:nvPr>
        </p:nvSpPr>
        <p:spPr/>
        <p:txBody>
          <a:bodyPr/>
          <a:lstStyle/>
          <a:p>
            <a:r>
              <a:rPr lang="en-US" dirty="0">
                <a:latin typeface="Haettenschweiler" panose="020B0706040902060204" pitchFamily="34" charset="0"/>
              </a:rPr>
              <a:t>SAT &amp; ACT Analysis</a:t>
            </a:r>
          </a:p>
        </p:txBody>
      </p:sp>
      <p:sp>
        <p:nvSpPr>
          <p:cNvPr id="3" name="Subtitle 2">
            <a:extLst>
              <a:ext uri="{FF2B5EF4-FFF2-40B4-BE49-F238E27FC236}">
                <a16:creationId xmlns:a16="http://schemas.microsoft.com/office/drawing/2014/main" id="{85625FFC-5DDE-2F4F-A20B-F9E3CC75B1DC}"/>
              </a:ext>
            </a:extLst>
          </p:cNvPr>
          <p:cNvSpPr>
            <a:spLocks noGrp="1"/>
          </p:cNvSpPr>
          <p:nvPr>
            <p:ph type="subTitle" idx="1"/>
          </p:nvPr>
        </p:nvSpPr>
        <p:spPr/>
        <p:txBody>
          <a:bodyPr/>
          <a:lstStyle/>
          <a:p>
            <a:r>
              <a:rPr lang="en-US" cap="none" dirty="0">
                <a:solidFill>
                  <a:schemeClr val="tx1"/>
                </a:solidFill>
                <a:latin typeface="Haettenschweiler" panose="020B0706040902060204" pitchFamily="34" charset="0"/>
              </a:rPr>
              <a:t>Marvin Fong</a:t>
            </a:r>
          </a:p>
        </p:txBody>
      </p:sp>
    </p:spTree>
    <p:extLst>
      <p:ext uri="{BB962C8B-B14F-4D97-AF65-F5344CB8AC3E}">
        <p14:creationId xmlns:p14="http://schemas.microsoft.com/office/powerpoint/2010/main" val="390514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1" y="-1137909"/>
            <a:ext cx="11964112" cy="3311189"/>
          </a:xfrm>
        </p:spPr>
        <p:txBody>
          <a:bodyPr>
            <a:normAutofit/>
          </a:bodyPr>
          <a:lstStyle/>
          <a:p>
            <a:pPr marL="0" indent="0" algn="ctr">
              <a:buNone/>
            </a:pPr>
            <a:r>
              <a:rPr lang="en-US" sz="2800" dirty="0">
                <a:solidFill>
                  <a:schemeClr val="accent1"/>
                </a:solidFill>
                <a:latin typeface="Haettenschweiler" panose="020B0706040902060204" pitchFamily="34" charset="0"/>
              </a:rPr>
              <a:t>States with SAT participation rate  between 90% &amp; 99% for two years</a:t>
            </a:r>
          </a:p>
        </p:txBody>
      </p:sp>
      <p:pic>
        <p:nvPicPr>
          <p:cNvPr id="2" name="Picture 1">
            <a:extLst>
              <a:ext uri="{FF2B5EF4-FFF2-40B4-BE49-F238E27FC236}">
                <a16:creationId xmlns:a16="http://schemas.microsoft.com/office/drawing/2014/main" id="{011CEEF7-49A6-F842-9EC5-48C850CC1E23}"/>
              </a:ext>
            </a:extLst>
          </p:cNvPr>
          <p:cNvPicPr>
            <a:picLocks noChangeAspect="1"/>
          </p:cNvPicPr>
          <p:nvPr/>
        </p:nvPicPr>
        <p:blipFill>
          <a:blip r:embed="rId2"/>
          <a:stretch>
            <a:fillRect/>
          </a:stretch>
        </p:blipFill>
        <p:spPr>
          <a:xfrm>
            <a:off x="2424272" y="2119119"/>
            <a:ext cx="7035800" cy="1320800"/>
          </a:xfrm>
          <a:prstGeom prst="rect">
            <a:avLst/>
          </a:prstGeom>
        </p:spPr>
      </p:pic>
    </p:spTree>
    <p:extLst>
      <p:ext uri="{BB962C8B-B14F-4D97-AF65-F5344CB8AC3E}">
        <p14:creationId xmlns:p14="http://schemas.microsoft.com/office/powerpoint/2010/main" val="38910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1" y="-1137909"/>
            <a:ext cx="11981203" cy="3311189"/>
          </a:xfrm>
        </p:spPr>
        <p:txBody>
          <a:bodyPr>
            <a:normAutofit/>
          </a:bodyPr>
          <a:lstStyle/>
          <a:p>
            <a:pPr marL="0" indent="0" algn="ctr">
              <a:buNone/>
            </a:pPr>
            <a:r>
              <a:rPr lang="en-US" sz="2800" dirty="0">
                <a:solidFill>
                  <a:schemeClr val="accent1"/>
                </a:solidFill>
                <a:latin typeface="Haettenschweiler" panose="020B0706040902060204" pitchFamily="34" charset="0"/>
              </a:rPr>
              <a:t>States with SAT participation rate decreased from 100% in 2018 to &lt;100%</a:t>
            </a:r>
          </a:p>
        </p:txBody>
      </p:sp>
      <p:pic>
        <p:nvPicPr>
          <p:cNvPr id="4" name="Picture 3">
            <a:extLst>
              <a:ext uri="{FF2B5EF4-FFF2-40B4-BE49-F238E27FC236}">
                <a16:creationId xmlns:a16="http://schemas.microsoft.com/office/drawing/2014/main" id="{D0EDB1AB-905F-6440-841D-297439E47938}"/>
              </a:ext>
            </a:extLst>
          </p:cNvPr>
          <p:cNvPicPr>
            <a:picLocks noChangeAspect="1"/>
          </p:cNvPicPr>
          <p:nvPr/>
        </p:nvPicPr>
        <p:blipFill>
          <a:blip r:embed="rId2"/>
          <a:stretch>
            <a:fillRect/>
          </a:stretch>
        </p:blipFill>
        <p:spPr>
          <a:xfrm>
            <a:off x="1264088" y="2163945"/>
            <a:ext cx="9245600" cy="1270000"/>
          </a:xfrm>
          <a:prstGeom prst="rect">
            <a:avLst/>
          </a:prstGeom>
        </p:spPr>
      </p:pic>
      <p:sp>
        <p:nvSpPr>
          <p:cNvPr id="5" name="Rectangle 4">
            <a:extLst>
              <a:ext uri="{FF2B5EF4-FFF2-40B4-BE49-F238E27FC236}">
                <a16:creationId xmlns:a16="http://schemas.microsoft.com/office/drawing/2014/main" id="{120DA5EF-5C58-414F-8F93-0FDD5A40C390}"/>
              </a:ext>
            </a:extLst>
          </p:cNvPr>
          <p:cNvSpPr/>
          <p:nvPr/>
        </p:nvSpPr>
        <p:spPr>
          <a:xfrm>
            <a:off x="1896779" y="2591127"/>
            <a:ext cx="6788727" cy="4156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18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767A-23D8-564F-A67C-CF35CA7294EC}"/>
              </a:ext>
            </a:extLst>
          </p:cNvPr>
          <p:cNvSpPr>
            <a:spLocks noGrp="1"/>
          </p:cNvSpPr>
          <p:nvPr>
            <p:ph type="title"/>
          </p:nvPr>
        </p:nvSpPr>
        <p:spPr>
          <a:xfrm>
            <a:off x="0" y="262364"/>
            <a:ext cx="11981204" cy="1151965"/>
          </a:xfrm>
        </p:spPr>
        <p:txBody>
          <a:bodyPr>
            <a:normAutofit/>
          </a:bodyPr>
          <a:lstStyle/>
          <a:p>
            <a:pPr algn="ctr"/>
            <a:r>
              <a:rPr lang="en-US" sz="5200" dirty="0">
                <a:latin typeface="Haettenschweiler" panose="020B0706040902060204" pitchFamily="34" charset="0"/>
              </a:rPr>
              <a:t>Conclusion</a:t>
            </a:r>
          </a:p>
        </p:txBody>
      </p:sp>
      <p:sp>
        <p:nvSpPr>
          <p:cNvPr id="3" name="Content Placeholder 2">
            <a:extLst>
              <a:ext uri="{FF2B5EF4-FFF2-40B4-BE49-F238E27FC236}">
                <a16:creationId xmlns:a16="http://schemas.microsoft.com/office/drawing/2014/main" id="{2D6FCCA6-EEE4-7C4F-96EC-198AAEAC2635}"/>
              </a:ext>
            </a:extLst>
          </p:cNvPr>
          <p:cNvSpPr>
            <a:spLocks noGrp="1"/>
          </p:cNvSpPr>
          <p:nvPr>
            <p:ph idx="1"/>
          </p:nvPr>
        </p:nvSpPr>
        <p:spPr>
          <a:xfrm>
            <a:off x="685800" y="1029768"/>
            <a:ext cx="10389549" cy="4798464"/>
          </a:xfrm>
        </p:spPr>
        <p:txBody>
          <a:bodyPr>
            <a:noAutofit/>
          </a:bodyPr>
          <a:lstStyle/>
          <a:p>
            <a:r>
              <a:rPr lang="en-SG" sz="1800" cap="none" dirty="0">
                <a:latin typeface="Calibri" panose="020F0502020204030204" pitchFamily="34" charset="0"/>
                <a:cs typeface="Calibri" panose="020F0502020204030204" pitchFamily="34" charset="0"/>
              </a:rPr>
              <a:t>As it is ultimately the decision of the state to make it a requirement for all its students to take either the SAT or ACT, the College Board could only do so much in encouraging students to opt for taking the SAT rather than ACT or local state tests. The College Board has been successful thus far in raising its SAT participation rates and in raising the number of states requiring student to take the SAT (from only 3 states in 2014-15 to 10 states in 2017-18) through efforts such as the 'SAT School Day' in 2010 and redesigned SAT in 2016. It is only a matter of time until the SAT gains popularity and more states recognises the value making SAT a state-wide test requirement.</a:t>
            </a:r>
          </a:p>
          <a:p>
            <a:r>
              <a:rPr lang="en-SG" sz="1800" cap="none" dirty="0">
                <a:latin typeface="Calibri" panose="020F0502020204030204" pitchFamily="34" charset="0"/>
                <a:cs typeface="Calibri" panose="020F0502020204030204" pitchFamily="34" charset="0"/>
              </a:rPr>
              <a:t>Hence, I would recommend focusing efforts on states that have already made SAT a requirement for all its students, especially these states: </a:t>
            </a:r>
            <a:r>
              <a:rPr lang="en-SG" sz="1800" b="1" cap="none" dirty="0">
                <a:latin typeface="Calibri" panose="020F0502020204030204" pitchFamily="34" charset="0"/>
                <a:cs typeface="Calibri" panose="020F0502020204030204" pitchFamily="34" charset="0"/>
              </a:rPr>
              <a:t>West Virginia, Maine &amp; New Hampshire.</a:t>
            </a:r>
          </a:p>
          <a:p>
            <a:r>
              <a:rPr lang="en-SG" sz="1800" cap="none" dirty="0">
                <a:latin typeface="Calibri" panose="020F0502020204030204" pitchFamily="34" charset="0"/>
                <a:cs typeface="Calibri" panose="020F0502020204030204" pitchFamily="34" charset="0"/>
              </a:rPr>
              <a:t>In addition, if there are extra resources, the College Board should also focus on South Carolina.</a:t>
            </a:r>
          </a:p>
          <a:p>
            <a:pPr marL="0" indent="0">
              <a:buNone/>
            </a:pPr>
            <a:endParaRPr lang="en-US"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985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767A-23D8-564F-A67C-CF35CA7294EC}"/>
              </a:ext>
            </a:extLst>
          </p:cNvPr>
          <p:cNvSpPr>
            <a:spLocks noGrp="1"/>
          </p:cNvSpPr>
          <p:nvPr>
            <p:ph type="title"/>
          </p:nvPr>
        </p:nvSpPr>
        <p:spPr>
          <a:xfrm>
            <a:off x="0" y="130319"/>
            <a:ext cx="11998295" cy="1151965"/>
          </a:xfrm>
        </p:spPr>
        <p:txBody>
          <a:bodyPr>
            <a:normAutofit/>
          </a:bodyPr>
          <a:lstStyle/>
          <a:p>
            <a:pPr algn="ctr"/>
            <a:r>
              <a:rPr lang="en-US" sz="5200" dirty="0">
                <a:latin typeface="Haettenschweiler" panose="020B0706040902060204" pitchFamily="34" charset="0"/>
              </a:rPr>
              <a:t>recommendations</a:t>
            </a:r>
          </a:p>
        </p:txBody>
      </p:sp>
      <p:sp>
        <p:nvSpPr>
          <p:cNvPr id="3" name="Content Placeholder 2">
            <a:extLst>
              <a:ext uri="{FF2B5EF4-FFF2-40B4-BE49-F238E27FC236}">
                <a16:creationId xmlns:a16="http://schemas.microsoft.com/office/drawing/2014/main" id="{2D6FCCA6-EEE4-7C4F-96EC-198AAEAC2635}"/>
              </a:ext>
            </a:extLst>
          </p:cNvPr>
          <p:cNvSpPr>
            <a:spLocks noGrp="1"/>
          </p:cNvSpPr>
          <p:nvPr>
            <p:ph idx="1"/>
          </p:nvPr>
        </p:nvSpPr>
        <p:spPr>
          <a:xfrm>
            <a:off x="1036181" y="1222049"/>
            <a:ext cx="9526421" cy="4152537"/>
          </a:xfrm>
        </p:spPr>
        <p:txBody>
          <a:bodyPr>
            <a:normAutofit/>
          </a:bodyPr>
          <a:lstStyle/>
          <a:p>
            <a:r>
              <a:rPr lang="en-SG" sz="1800" cap="none" dirty="0">
                <a:latin typeface="Calibri" panose="020F0502020204030204" pitchFamily="34" charset="0"/>
                <a:cs typeface="Calibri" panose="020F0502020204030204" pitchFamily="34" charset="0"/>
              </a:rPr>
              <a:t>Visits to schools to educate students on the importance of taking a standardized test (</a:t>
            </a:r>
            <a:r>
              <a:rPr lang="en-SG" sz="1800" i="1" cap="none" dirty="0">
                <a:latin typeface="Calibri" panose="020F0502020204030204" pitchFamily="34" charset="0"/>
                <a:cs typeface="Calibri" panose="020F0502020204030204" pitchFamily="34" charset="0"/>
              </a:rPr>
              <a:t>Maine &amp; New Hampshire</a:t>
            </a:r>
            <a:r>
              <a:rPr lang="en-SG" sz="1800" cap="none" dirty="0">
                <a:latin typeface="Calibri" panose="020F0502020204030204" pitchFamily="34" charset="0"/>
                <a:cs typeface="Calibri" panose="020F0502020204030204" pitchFamily="34" charset="0"/>
              </a:rPr>
              <a:t>)</a:t>
            </a:r>
          </a:p>
          <a:p>
            <a:r>
              <a:rPr lang="en-SG" sz="1800" cap="none" dirty="0">
                <a:latin typeface="Calibri" panose="020F0502020204030204" pitchFamily="34" charset="0"/>
                <a:cs typeface="Calibri" panose="020F0502020204030204" pitchFamily="34" charset="0"/>
              </a:rPr>
              <a:t>Hold conferences and road shows for parents to share success stories of children graduating from colleges (</a:t>
            </a:r>
            <a:r>
              <a:rPr lang="en-SG" sz="1800" i="1" cap="none" dirty="0">
                <a:latin typeface="Calibri" panose="020F0502020204030204" pitchFamily="34" charset="0"/>
                <a:cs typeface="Calibri" panose="020F0502020204030204" pitchFamily="34" charset="0"/>
              </a:rPr>
              <a:t>Maine &amp; New Hampshire</a:t>
            </a:r>
            <a:r>
              <a:rPr lang="en-SG" sz="1800" cap="none" dirty="0">
                <a:latin typeface="Calibri" panose="020F0502020204030204" pitchFamily="34" charset="0"/>
                <a:cs typeface="Calibri" panose="020F0502020204030204" pitchFamily="34" charset="0"/>
              </a:rPr>
              <a:t>)</a:t>
            </a:r>
          </a:p>
          <a:p>
            <a:r>
              <a:rPr lang="en-SG" sz="1800" cap="none" dirty="0">
                <a:latin typeface="Calibri" panose="020F0502020204030204" pitchFamily="34" charset="0"/>
                <a:cs typeface="Calibri" panose="020F0502020204030204" pitchFamily="34" charset="0"/>
              </a:rPr>
              <a:t>Hold talks and provide brochures on comparisons between an globally recognised test and a local state test (</a:t>
            </a:r>
            <a:r>
              <a:rPr lang="en-SG" sz="1800" i="1" cap="none" dirty="0">
                <a:latin typeface="Calibri" panose="020F0502020204030204" pitchFamily="34" charset="0"/>
                <a:cs typeface="Calibri" panose="020F0502020204030204" pitchFamily="34" charset="0"/>
              </a:rPr>
              <a:t>West Virginia</a:t>
            </a:r>
            <a:r>
              <a:rPr lang="en-SG" sz="1800" cap="none" dirty="0">
                <a:latin typeface="Calibri" panose="020F0502020204030204" pitchFamily="34" charset="0"/>
                <a:cs typeface="Calibri" panose="020F0502020204030204" pitchFamily="34" charset="0"/>
              </a:rPr>
              <a:t>)</a:t>
            </a:r>
          </a:p>
          <a:p>
            <a:r>
              <a:rPr lang="en-SG" sz="1800" cap="none" dirty="0">
                <a:latin typeface="Calibri" panose="020F0502020204030204" pitchFamily="34" charset="0"/>
                <a:cs typeface="Calibri" panose="020F0502020204030204" pitchFamily="34" charset="0"/>
              </a:rPr>
              <a:t>Expand the SAT School Day partnership to South Carolina or to reduce the SAT fees further to encourage the state to adopt state-wide SAT testing and encourage students to choose the SAT over other tests (</a:t>
            </a:r>
            <a:r>
              <a:rPr lang="en-SG" sz="1800" i="1" cap="none" dirty="0">
                <a:latin typeface="Calibri" panose="020F0502020204030204" pitchFamily="34" charset="0"/>
                <a:cs typeface="Calibri" panose="020F0502020204030204" pitchFamily="34" charset="0"/>
              </a:rPr>
              <a:t>South Carolina</a:t>
            </a:r>
            <a:r>
              <a:rPr lang="en-SG" sz="1800" cap="none"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1698798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B707-1CAA-7C45-A047-F31C140548D3}"/>
              </a:ext>
            </a:extLst>
          </p:cNvPr>
          <p:cNvSpPr>
            <a:spLocks noGrp="1"/>
          </p:cNvSpPr>
          <p:nvPr>
            <p:ph type="title"/>
          </p:nvPr>
        </p:nvSpPr>
        <p:spPr>
          <a:xfrm>
            <a:off x="0" y="480700"/>
            <a:ext cx="11989750" cy="1151965"/>
          </a:xfrm>
        </p:spPr>
        <p:txBody>
          <a:bodyPr/>
          <a:lstStyle/>
          <a:p>
            <a:pPr algn="ctr"/>
            <a:r>
              <a:rPr lang="en-US" dirty="0">
                <a:latin typeface="Haettenschweiler" panose="020B0706040902060204" pitchFamily="34" charset="0"/>
                <a:ea typeface="Hiragino Kaku Gothic Std W8" panose="020B0800000000000000" pitchFamily="34" charset="-128"/>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5AE237FF-7F29-5445-903A-A2BCE5B101D9}"/>
              </a:ext>
            </a:extLst>
          </p:cNvPr>
          <p:cNvSpPr>
            <a:spLocks noGrp="1"/>
          </p:cNvSpPr>
          <p:nvPr>
            <p:ph idx="1"/>
          </p:nvPr>
        </p:nvSpPr>
        <p:spPr>
          <a:xfrm>
            <a:off x="1904079" y="1458336"/>
            <a:ext cx="8461972" cy="3311189"/>
          </a:xfrm>
        </p:spPr>
        <p:txBody>
          <a:bodyPr>
            <a:normAutofit/>
          </a:bodyPr>
          <a:lstStyle/>
          <a:p>
            <a:pPr marL="0" indent="0" algn="ctr">
              <a:buNone/>
            </a:pPr>
            <a:r>
              <a:rPr lang="en-US" sz="1800" cap="none" dirty="0">
                <a:latin typeface="Calibri" panose="020F0502020204030204" pitchFamily="34" charset="0"/>
                <a:cs typeface="Calibri" panose="020F0502020204030204" pitchFamily="34" charset="0"/>
              </a:rPr>
              <a:t>Given that one of the Key Performance Indicator (KPI) of the College Board is to improve participation rates of standardized tests, I will be examining recent trends made by the 2018-19 SAT &amp; ACT cohorts to find out which state(s) should the College Board focus their effort and resources on in order to improve SAT participation rates and also taking note that the increase in participation rate should not drastically decrease overall college acceptance rate.</a:t>
            </a:r>
          </a:p>
        </p:txBody>
      </p:sp>
    </p:spTree>
    <p:extLst>
      <p:ext uri="{BB962C8B-B14F-4D97-AF65-F5344CB8AC3E}">
        <p14:creationId xmlns:p14="http://schemas.microsoft.com/office/powerpoint/2010/main" val="96454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EDEBE9-B81D-7849-AB06-42D2E5AC186F}"/>
              </a:ext>
            </a:extLst>
          </p:cNvPr>
          <p:cNvPicPr>
            <a:picLocks noChangeAspect="1"/>
          </p:cNvPicPr>
          <p:nvPr/>
        </p:nvPicPr>
        <p:blipFill>
          <a:blip r:embed="rId2"/>
          <a:stretch>
            <a:fillRect/>
          </a:stretch>
        </p:blipFill>
        <p:spPr>
          <a:xfrm>
            <a:off x="179462" y="170916"/>
            <a:ext cx="7575439" cy="5281301"/>
          </a:xfrm>
          <a:prstGeom prst="rect">
            <a:avLst/>
          </a:prstGeom>
        </p:spPr>
      </p:pic>
      <p:sp>
        <p:nvSpPr>
          <p:cNvPr id="3" name="Content Placeholder 2">
            <a:extLst>
              <a:ext uri="{FF2B5EF4-FFF2-40B4-BE49-F238E27FC236}">
                <a16:creationId xmlns:a16="http://schemas.microsoft.com/office/drawing/2014/main" id="{A7A23B2A-4E27-EC47-BC7F-878D86EFA9E2}"/>
              </a:ext>
            </a:extLst>
          </p:cNvPr>
          <p:cNvSpPr>
            <a:spLocks noGrp="1"/>
          </p:cNvSpPr>
          <p:nvPr>
            <p:ph idx="1"/>
          </p:nvPr>
        </p:nvSpPr>
        <p:spPr>
          <a:xfrm>
            <a:off x="7990318" y="1085606"/>
            <a:ext cx="3683238" cy="3311189"/>
          </a:xfrm>
        </p:spPr>
        <p:txBody>
          <a:bodyPr/>
          <a:lstStyle/>
          <a:p>
            <a:pPr marL="0" indent="0">
              <a:buNone/>
            </a:pPr>
            <a:r>
              <a:rPr lang="en-US" cap="none" dirty="0">
                <a:latin typeface="Calibri" panose="020F0502020204030204" pitchFamily="34" charset="0"/>
                <a:cs typeface="Calibri" panose="020F0502020204030204" pitchFamily="34" charset="0"/>
              </a:rPr>
              <a:t>Brief overview of relationships observed between SAT &amp; ACT:</a:t>
            </a:r>
          </a:p>
          <a:p>
            <a:pPr lvl="1"/>
            <a:r>
              <a:rPr lang="en-US" cap="none" dirty="0">
                <a:latin typeface="Calibri" panose="020F0502020204030204" pitchFamily="34" charset="0"/>
                <a:cs typeface="Calibri" panose="020F0502020204030204" pitchFamily="34" charset="0"/>
              </a:rPr>
              <a:t>Participation Rates vs. Total Mean Score</a:t>
            </a:r>
          </a:p>
          <a:p>
            <a:pPr lvl="1"/>
            <a:r>
              <a:rPr lang="en-US" cap="none" dirty="0">
                <a:latin typeface="Calibri" panose="020F0502020204030204" pitchFamily="34" charset="0"/>
                <a:cs typeface="Calibri" panose="020F0502020204030204" pitchFamily="34" charset="0"/>
              </a:rPr>
              <a:t>Participation Rates of SAT vs. ACT</a:t>
            </a:r>
          </a:p>
          <a:p>
            <a:pPr lvl="1"/>
            <a:r>
              <a:rPr lang="en-US" cap="none" dirty="0">
                <a:latin typeface="Calibri" panose="020F0502020204030204" pitchFamily="34" charset="0"/>
                <a:cs typeface="Calibri" panose="020F0502020204030204" pitchFamily="34" charset="0"/>
              </a:rPr>
              <a:t>Scores in 2018 vs. 2019</a:t>
            </a:r>
          </a:p>
        </p:txBody>
      </p:sp>
    </p:spTree>
    <p:extLst>
      <p:ext uri="{BB962C8B-B14F-4D97-AF65-F5344CB8AC3E}">
        <p14:creationId xmlns:p14="http://schemas.microsoft.com/office/powerpoint/2010/main" val="342560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1" y="-1206277"/>
            <a:ext cx="11989750" cy="3311189"/>
          </a:xfrm>
        </p:spPr>
        <p:txBody>
          <a:bodyPr>
            <a:normAutofit/>
          </a:bodyPr>
          <a:lstStyle/>
          <a:p>
            <a:pPr marL="0" indent="0" algn="ctr">
              <a:buNone/>
            </a:pPr>
            <a:r>
              <a:rPr lang="en-US" sz="2800" dirty="0">
                <a:solidFill>
                  <a:schemeClr val="accent1"/>
                </a:solidFill>
                <a:latin typeface="Haettenschweiler" panose="020B0706040902060204" pitchFamily="34" charset="0"/>
                <a:ea typeface="Hiragino Kaku Gothic Std W8" panose="020B0800000000000000" pitchFamily="34" charset="-128"/>
                <a:cs typeface="Arial" panose="020B0604020202020204" pitchFamily="34" charset="0"/>
              </a:rPr>
              <a:t>Inverse relationship between participation rates &amp; total mean score </a:t>
            </a:r>
          </a:p>
        </p:txBody>
      </p:sp>
      <p:pic>
        <p:nvPicPr>
          <p:cNvPr id="6" name="Picture 5">
            <a:extLst>
              <a:ext uri="{FF2B5EF4-FFF2-40B4-BE49-F238E27FC236}">
                <a16:creationId xmlns:a16="http://schemas.microsoft.com/office/drawing/2014/main" id="{C81851B1-C48D-984D-A5F8-92C4DCC5F334}"/>
              </a:ext>
            </a:extLst>
          </p:cNvPr>
          <p:cNvPicPr>
            <a:picLocks noChangeAspect="1"/>
          </p:cNvPicPr>
          <p:nvPr/>
        </p:nvPicPr>
        <p:blipFill>
          <a:blip r:embed="rId2"/>
          <a:stretch>
            <a:fillRect/>
          </a:stretch>
        </p:blipFill>
        <p:spPr>
          <a:xfrm>
            <a:off x="2315911" y="817660"/>
            <a:ext cx="6998315" cy="4590479"/>
          </a:xfrm>
          <a:prstGeom prst="rect">
            <a:avLst/>
          </a:prstGeom>
        </p:spPr>
      </p:pic>
    </p:spTree>
    <p:extLst>
      <p:ext uri="{BB962C8B-B14F-4D97-AF65-F5344CB8AC3E}">
        <p14:creationId xmlns:p14="http://schemas.microsoft.com/office/powerpoint/2010/main" val="2458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1" y="-1069542"/>
            <a:ext cx="11989750" cy="3311189"/>
          </a:xfrm>
        </p:spPr>
        <p:txBody>
          <a:bodyPr>
            <a:normAutofit/>
          </a:bodyPr>
          <a:lstStyle/>
          <a:p>
            <a:pPr marL="0" indent="0" algn="ctr">
              <a:buNone/>
            </a:pPr>
            <a:r>
              <a:rPr lang="en-US" sz="2800" dirty="0">
                <a:solidFill>
                  <a:schemeClr val="accent1"/>
                </a:solidFill>
                <a:latin typeface="Haettenschweiler" panose="020B0706040902060204" pitchFamily="34" charset="0"/>
              </a:rPr>
              <a:t>Inverse relationship between participation rates of sat  &amp; act</a:t>
            </a:r>
          </a:p>
        </p:txBody>
      </p:sp>
      <p:pic>
        <p:nvPicPr>
          <p:cNvPr id="2" name="Picture 1">
            <a:extLst>
              <a:ext uri="{FF2B5EF4-FFF2-40B4-BE49-F238E27FC236}">
                <a16:creationId xmlns:a16="http://schemas.microsoft.com/office/drawing/2014/main" id="{A9DB7BDB-F1D9-2A4F-AC84-76978A86049B}"/>
              </a:ext>
            </a:extLst>
          </p:cNvPr>
          <p:cNvPicPr>
            <a:picLocks noChangeAspect="1"/>
          </p:cNvPicPr>
          <p:nvPr/>
        </p:nvPicPr>
        <p:blipFill>
          <a:blip r:embed="rId2"/>
          <a:stretch>
            <a:fillRect/>
          </a:stretch>
        </p:blipFill>
        <p:spPr>
          <a:xfrm>
            <a:off x="1232811" y="1430445"/>
            <a:ext cx="9398159" cy="3690870"/>
          </a:xfrm>
          <a:prstGeom prst="rect">
            <a:avLst/>
          </a:prstGeom>
        </p:spPr>
      </p:pic>
    </p:spTree>
    <p:extLst>
      <p:ext uri="{BB962C8B-B14F-4D97-AF65-F5344CB8AC3E}">
        <p14:creationId xmlns:p14="http://schemas.microsoft.com/office/powerpoint/2010/main" val="256967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1" y="-1035357"/>
            <a:ext cx="11972658" cy="3311189"/>
          </a:xfrm>
        </p:spPr>
        <p:txBody>
          <a:bodyPr>
            <a:normAutofit/>
          </a:bodyPr>
          <a:lstStyle/>
          <a:p>
            <a:pPr marL="0" indent="0" algn="ctr">
              <a:buNone/>
            </a:pPr>
            <a:r>
              <a:rPr lang="en-US" sz="2800" dirty="0">
                <a:solidFill>
                  <a:schemeClr val="accent1"/>
                </a:solidFill>
                <a:latin typeface="Haettenschweiler" panose="020B0706040902060204" pitchFamily="34" charset="0"/>
              </a:rPr>
              <a:t>sat scores &amp; act scores remained largely similar when comparing 2018 with 2019</a:t>
            </a:r>
          </a:p>
        </p:txBody>
      </p:sp>
      <p:pic>
        <p:nvPicPr>
          <p:cNvPr id="5" name="Picture 4">
            <a:extLst>
              <a:ext uri="{FF2B5EF4-FFF2-40B4-BE49-F238E27FC236}">
                <a16:creationId xmlns:a16="http://schemas.microsoft.com/office/drawing/2014/main" id="{DBD7E8AA-A628-694B-9395-1B37E2AACCD1}"/>
              </a:ext>
            </a:extLst>
          </p:cNvPr>
          <p:cNvPicPr>
            <a:picLocks noChangeAspect="1"/>
          </p:cNvPicPr>
          <p:nvPr/>
        </p:nvPicPr>
        <p:blipFill>
          <a:blip r:embed="rId2"/>
          <a:stretch>
            <a:fillRect/>
          </a:stretch>
        </p:blipFill>
        <p:spPr>
          <a:xfrm>
            <a:off x="691620" y="1513032"/>
            <a:ext cx="5092700" cy="3416300"/>
          </a:xfrm>
          <a:prstGeom prst="rect">
            <a:avLst/>
          </a:prstGeom>
        </p:spPr>
      </p:pic>
      <p:pic>
        <p:nvPicPr>
          <p:cNvPr id="6" name="Picture 5">
            <a:extLst>
              <a:ext uri="{FF2B5EF4-FFF2-40B4-BE49-F238E27FC236}">
                <a16:creationId xmlns:a16="http://schemas.microsoft.com/office/drawing/2014/main" id="{771471D9-EC6D-E845-8A27-CD088CFE0201}"/>
              </a:ext>
            </a:extLst>
          </p:cNvPr>
          <p:cNvPicPr>
            <a:picLocks noChangeAspect="1"/>
          </p:cNvPicPr>
          <p:nvPr/>
        </p:nvPicPr>
        <p:blipFill>
          <a:blip r:embed="rId3"/>
          <a:stretch>
            <a:fillRect/>
          </a:stretch>
        </p:blipFill>
        <p:spPr>
          <a:xfrm>
            <a:off x="6084794" y="1513032"/>
            <a:ext cx="4862617" cy="3416300"/>
          </a:xfrm>
          <a:prstGeom prst="rect">
            <a:avLst/>
          </a:prstGeom>
        </p:spPr>
      </p:pic>
    </p:spTree>
    <p:extLst>
      <p:ext uri="{BB962C8B-B14F-4D97-AF65-F5344CB8AC3E}">
        <p14:creationId xmlns:p14="http://schemas.microsoft.com/office/powerpoint/2010/main" val="1543075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1" y="-1206277"/>
            <a:ext cx="11955565" cy="3311189"/>
          </a:xfrm>
        </p:spPr>
        <p:txBody>
          <a:bodyPr>
            <a:normAutofit/>
          </a:bodyPr>
          <a:lstStyle/>
          <a:p>
            <a:pPr marL="0" indent="0" algn="ctr">
              <a:buNone/>
            </a:pPr>
            <a:r>
              <a:rPr lang="en-US" sz="2800" dirty="0">
                <a:solidFill>
                  <a:schemeClr val="accent1"/>
                </a:solidFill>
                <a:latin typeface="Haettenschweiler" panose="020B0706040902060204" pitchFamily="34" charset="0"/>
              </a:rPr>
              <a:t>Distribution of ACT Participation in 2018 and 2019</a:t>
            </a:r>
          </a:p>
        </p:txBody>
      </p:sp>
      <p:pic>
        <p:nvPicPr>
          <p:cNvPr id="2" name="Picture 1">
            <a:extLst>
              <a:ext uri="{FF2B5EF4-FFF2-40B4-BE49-F238E27FC236}">
                <a16:creationId xmlns:a16="http://schemas.microsoft.com/office/drawing/2014/main" id="{5EBD615D-7BE7-3243-849D-AEC3A169CD13}"/>
              </a:ext>
            </a:extLst>
          </p:cNvPr>
          <p:cNvPicPr>
            <a:picLocks noChangeAspect="1"/>
          </p:cNvPicPr>
          <p:nvPr/>
        </p:nvPicPr>
        <p:blipFill>
          <a:blip r:embed="rId2"/>
          <a:stretch>
            <a:fillRect/>
          </a:stretch>
        </p:blipFill>
        <p:spPr>
          <a:xfrm>
            <a:off x="640894" y="807356"/>
            <a:ext cx="10337800" cy="4635500"/>
          </a:xfrm>
          <a:prstGeom prst="rect">
            <a:avLst/>
          </a:prstGeom>
        </p:spPr>
      </p:pic>
    </p:spTree>
    <p:extLst>
      <p:ext uri="{BB962C8B-B14F-4D97-AF65-F5344CB8AC3E}">
        <p14:creationId xmlns:p14="http://schemas.microsoft.com/office/powerpoint/2010/main" val="253716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1" y="-1206277"/>
            <a:ext cx="11972658" cy="3311189"/>
          </a:xfrm>
        </p:spPr>
        <p:txBody>
          <a:bodyPr>
            <a:normAutofit/>
          </a:bodyPr>
          <a:lstStyle/>
          <a:p>
            <a:pPr marL="0" indent="0" algn="ctr">
              <a:buNone/>
            </a:pPr>
            <a:r>
              <a:rPr lang="en-US" sz="2800" dirty="0">
                <a:solidFill>
                  <a:schemeClr val="accent1"/>
                </a:solidFill>
                <a:latin typeface="Haettenschweiler" panose="020B0706040902060204" pitchFamily="34" charset="0"/>
              </a:rPr>
              <a:t>Distribution of SAT Participation in 2018 and 2019</a:t>
            </a:r>
          </a:p>
        </p:txBody>
      </p:sp>
      <p:pic>
        <p:nvPicPr>
          <p:cNvPr id="4" name="Picture 3">
            <a:extLst>
              <a:ext uri="{FF2B5EF4-FFF2-40B4-BE49-F238E27FC236}">
                <a16:creationId xmlns:a16="http://schemas.microsoft.com/office/drawing/2014/main" id="{8DD87820-8E74-A245-B0B7-E681EDDDE22E}"/>
              </a:ext>
            </a:extLst>
          </p:cNvPr>
          <p:cNvPicPr>
            <a:picLocks noChangeAspect="1"/>
          </p:cNvPicPr>
          <p:nvPr/>
        </p:nvPicPr>
        <p:blipFill>
          <a:blip r:embed="rId2"/>
          <a:stretch>
            <a:fillRect/>
          </a:stretch>
        </p:blipFill>
        <p:spPr>
          <a:xfrm>
            <a:off x="695084" y="839354"/>
            <a:ext cx="10312400" cy="4597400"/>
          </a:xfrm>
          <a:prstGeom prst="rect">
            <a:avLst/>
          </a:prstGeom>
        </p:spPr>
      </p:pic>
    </p:spTree>
    <p:extLst>
      <p:ext uri="{BB962C8B-B14F-4D97-AF65-F5344CB8AC3E}">
        <p14:creationId xmlns:p14="http://schemas.microsoft.com/office/powerpoint/2010/main" val="131723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9A929-73E5-514D-9A76-2A58CABBA991}"/>
              </a:ext>
            </a:extLst>
          </p:cNvPr>
          <p:cNvSpPr>
            <a:spLocks noGrp="1"/>
          </p:cNvSpPr>
          <p:nvPr>
            <p:ph idx="1"/>
          </p:nvPr>
        </p:nvSpPr>
        <p:spPr>
          <a:xfrm>
            <a:off x="0" y="-1262590"/>
            <a:ext cx="11989750" cy="3311189"/>
          </a:xfrm>
        </p:spPr>
        <p:txBody>
          <a:bodyPr>
            <a:normAutofit/>
          </a:bodyPr>
          <a:lstStyle/>
          <a:p>
            <a:pPr marL="0" indent="0" algn="ctr">
              <a:buNone/>
            </a:pPr>
            <a:r>
              <a:rPr lang="en-US" sz="2800" dirty="0">
                <a:solidFill>
                  <a:schemeClr val="accent1"/>
                </a:solidFill>
                <a:latin typeface="Haettenschweiler" panose="020B0706040902060204" pitchFamily="34" charset="0"/>
              </a:rPr>
              <a:t>State with the Biggest change in participation rate</a:t>
            </a:r>
          </a:p>
        </p:txBody>
      </p:sp>
      <p:pic>
        <p:nvPicPr>
          <p:cNvPr id="5" name="Picture 4">
            <a:extLst>
              <a:ext uri="{FF2B5EF4-FFF2-40B4-BE49-F238E27FC236}">
                <a16:creationId xmlns:a16="http://schemas.microsoft.com/office/drawing/2014/main" id="{BFDA4E4F-B51A-7549-B7F3-EA17C9EF3866}"/>
              </a:ext>
            </a:extLst>
          </p:cNvPr>
          <p:cNvPicPr>
            <a:picLocks noChangeAspect="1"/>
          </p:cNvPicPr>
          <p:nvPr/>
        </p:nvPicPr>
        <p:blipFill>
          <a:blip r:embed="rId2"/>
          <a:stretch>
            <a:fillRect/>
          </a:stretch>
        </p:blipFill>
        <p:spPr>
          <a:xfrm>
            <a:off x="1956375" y="847490"/>
            <a:ext cx="7381586" cy="2225864"/>
          </a:xfrm>
          <a:prstGeom prst="rect">
            <a:avLst/>
          </a:prstGeom>
        </p:spPr>
      </p:pic>
      <p:sp>
        <p:nvSpPr>
          <p:cNvPr id="6" name="Rectangle 5">
            <a:extLst>
              <a:ext uri="{FF2B5EF4-FFF2-40B4-BE49-F238E27FC236}">
                <a16:creationId xmlns:a16="http://schemas.microsoft.com/office/drawing/2014/main" id="{20506F7F-C5C2-994B-B724-C61AE7C2C5B4}"/>
              </a:ext>
            </a:extLst>
          </p:cNvPr>
          <p:cNvSpPr/>
          <p:nvPr/>
        </p:nvSpPr>
        <p:spPr>
          <a:xfrm>
            <a:off x="1525441" y="1829982"/>
            <a:ext cx="8243455" cy="4156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22083F4-3C18-DC43-A325-047F716E6515}"/>
              </a:ext>
            </a:extLst>
          </p:cNvPr>
          <p:cNvPicPr>
            <a:picLocks noChangeAspect="1"/>
          </p:cNvPicPr>
          <p:nvPr/>
        </p:nvPicPr>
        <p:blipFill>
          <a:blip r:embed="rId3"/>
          <a:stretch>
            <a:fillRect/>
          </a:stretch>
        </p:blipFill>
        <p:spPr>
          <a:xfrm>
            <a:off x="1956375" y="3206260"/>
            <a:ext cx="7381586" cy="2304139"/>
          </a:xfrm>
          <a:prstGeom prst="rect">
            <a:avLst/>
          </a:prstGeom>
        </p:spPr>
      </p:pic>
      <p:sp>
        <p:nvSpPr>
          <p:cNvPr id="8" name="Rectangle 7">
            <a:extLst>
              <a:ext uri="{FF2B5EF4-FFF2-40B4-BE49-F238E27FC236}">
                <a16:creationId xmlns:a16="http://schemas.microsoft.com/office/drawing/2014/main" id="{7C1C5F92-F9FF-5349-AF59-F8128C92AC51}"/>
              </a:ext>
            </a:extLst>
          </p:cNvPr>
          <p:cNvSpPr/>
          <p:nvPr/>
        </p:nvSpPr>
        <p:spPr>
          <a:xfrm>
            <a:off x="1525441" y="3498189"/>
            <a:ext cx="8243455" cy="4156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4512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{80310970-A63F-9E4D-B911-E333A68FBAEC}tf10001077</Template>
  <TotalTime>121</TotalTime>
  <Words>466</Words>
  <Application>Microsoft Macintosh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Haettenschweiler</vt:lpstr>
      <vt:lpstr>Impact</vt:lpstr>
      <vt:lpstr>Main Event</vt:lpstr>
      <vt:lpstr>SAT &amp; ACT Analysis</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 &amp; ACT Analysis</dc:title>
  <dc:creator>Microsoft Office User</dc:creator>
  <cp:lastModifiedBy>Microsoft Office User</cp:lastModifiedBy>
  <cp:revision>11</cp:revision>
  <dcterms:created xsi:type="dcterms:W3CDTF">2021-12-12T12:38:37Z</dcterms:created>
  <dcterms:modified xsi:type="dcterms:W3CDTF">2021-12-12T14:39:45Z</dcterms:modified>
</cp:coreProperties>
</file>