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8" r:id="rId9"/>
    <p:sldId id="257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69" r:id="rId18"/>
    <p:sldId id="267" r:id="rId19"/>
    <p:sldId id="26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4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7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0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2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4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7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6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0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2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1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ymnasium.farama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92961-F591-FBC2-540C-E7D3413759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858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21E2EC-6B3D-B0A0-6E27-7109F56F6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FAE95-9D1B-3FEF-C99E-918104651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Q-Learning, Deep Q-Learning und Deep </a:t>
            </a:r>
            <a:r>
              <a:rPr lang="de-DE" sz="2000" dirty="0" err="1">
                <a:solidFill>
                  <a:srgbClr val="FFFFFF"/>
                </a:solidFill>
              </a:rPr>
              <a:t>Deterministic</a:t>
            </a:r>
            <a:r>
              <a:rPr lang="de-DE" sz="2000" dirty="0">
                <a:solidFill>
                  <a:srgbClr val="FFFFFF"/>
                </a:solidFill>
              </a:rPr>
              <a:t> Policy Gradient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92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C3FC8-6C7F-98D1-051A-74374EBE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Umsetzung</a:t>
            </a:r>
          </a:p>
        </p:txBody>
      </p:sp>
      <p:sp>
        <p:nvSpPr>
          <p:cNvPr id="29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BED1A88-C04B-8A2D-63B8-D26C79D3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967" y="4064277"/>
            <a:ext cx="1872554" cy="2232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CD9B5-C6A1-3576-6623-E7DB61699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967" y="1588777"/>
            <a:ext cx="3345842" cy="2002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95A68E-118B-E0D9-4779-D58B66E38614}"/>
              </a:ext>
            </a:extLst>
          </p:cNvPr>
          <p:cNvSpPr txBox="1"/>
          <p:nvPr/>
        </p:nvSpPr>
        <p:spPr>
          <a:xfrm>
            <a:off x="5755352" y="2359340"/>
            <a:ext cx="138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</a:rPr>
              <a:t>Cart</a:t>
            </a:r>
            <a:r>
              <a:rPr lang="de-DE" sz="2400" dirty="0">
                <a:solidFill>
                  <a:schemeClr val="bg1"/>
                </a:solidFill>
              </a:rPr>
              <a:t> Pole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DE2FD-096F-6B68-2CAE-0F44A8F1EC91}"/>
              </a:ext>
            </a:extLst>
          </p:cNvPr>
          <p:cNvSpPr txBox="1"/>
          <p:nvPr/>
        </p:nvSpPr>
        <p:spPr>
          <a:xfrm>
            <a:off x="5755352" y="4993630"/>
            <a:ext cx="155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Flappy Bird</a:t>
            </a:r>
          </a:p>
        </p:txBody>
      </p:sp>
    </p:spTree>
    <p:extLst>
      <p:ext uri="{BB962C8B-B14F-4D97-AF65-F5344CB8AC3E}">
        <p14:creationId xmlns:p14="http://schemas.microsoft.com/office/powerpoint/2010/main" val="415894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42E1A-2F8F-88E7-90FA-2D28E9C7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de-DE" sz="7200">
                <a:solidFill>
                  <a:schemeClr val="bg1"/>
                </a:solidFill>
              </a:rPr>
              <a:t>Cart Pole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C9FD52-CA28-A92C-5E45-4785E478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37" y="1411061"/>
            <a:ext cx="5415887" cy="40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4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302F-6E28-2C45-EFB9-D77B597D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Action-Spaces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FC2B1-2347-DCA4-2AF3-8A99BAAB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63" y="2661493"/>
            <a:ext cx="3848637" cy="2610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F7D971-9974-868F-1618-6050E5FED7FE}"/>
              </a:ext>
            </a:extLst>
          </p:cNvPr>
          <p:cNvSpPr txBox="1"/>
          <p:nvPr/>
        </p:nvSpPr>
        <p:spPr>
          <a:xfrm>
            <a:off x="1986380" y="2074736"/>
            <a:ext cx="297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Discrete</a:t>
            </a:r>
            <a:r>
              <a:rPr lang="de-DE" sz="2400" dirty="0"/>
              <a:t> Action-Space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7A13C-32D2-F0A9-1B1C-C7B147E1E634}"/>
              </a:ext>
            </a:extLst>
          </p:cNvPr>
          <p:cNvSpPr txBox="1"/>
          <p:nvPr/>
        </p:nvSpPr>
        <p:spPr>
          <a:xfrm>
            <a:off x="1526132" y="5497383"/>
            <a:ext cx="518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Aktionen: [oben, unten, rechts, links]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251F51-855A-F1F3-B678-3678E1D8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85" y="2661493"/>
            <a:ext cx="3965647" cy="2610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4BC41B-2F24-ADF8-D5B2-5BE769DDD701}"/>
              </a:ext>
            </a:extLst>
          </p:cNvPr>
          <p:cNvSpPr txBox="1"/>
          <p:nvPr/>
        </p:nvSpPr>
        <p:spPr>
          <a:xfrm>
            <a:off x="7327606" y="2074736"/>
            <a:ext cx="3443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Continuous</a:t>
            </a:r>
            <a:r>
              <a:rPr lang="de-DE" sz="2400" dirty="0"/>
              <a:t> Action-Space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6EFCE-2F40-DF93-1812-C09AF4F77F47}"/>
              </a:ext>
            </a:extLst>
          </p:cNvPr>
          <p:cNvSpPr txBox="1"/>
          <p:nvPr/>
        </p:nvSpPr>
        <p:spPr>
          <a:xfrm>
            <a:off x="7859226" y="5497383"/>
            <a:ext cx="5183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Aktion Lenken: </a:t>
            </a:r>
          </a:p>
          <a:p>
            <a:r>
              <a:rPr lang="de-DE" sz="2000" dirty="0"/>
              <a:t>Wert zwischen -1 bis 1</a:t>
            </a:r>
          </a:p>
          <a:p>
            <a:r>
              <a:rPr lang="de-DE" sz="2000" dirty="0"/>
              <a:t>(-1 = links, 1 = rechts)</a:t>
            </a:r>
          </a:p>
        </p:txBody>
      </p:sp>
    </p:spTree>
    <p:extLst>
      <p:ext uri="{BB962C8B-B14F-4D97-AF65-F5344CB8AC3E}">
        <p14:creationId xmlns:p14="http://schemas.microsoft.com/office/powerpoint/2010/main" val="228476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D4C4-201F-9367-E234-E0627878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Deep </a:t>
            </a:r>
            <a:r>
              <a:rPr lang="de-DE" dirty="0" err="1"/>
              <a:t>Deterministic</a:t>
            </a:r>
            <a:r>
              <a:rPr lang="de-DE" dirty="0"/>
              <a:t> Policy Gradient (DDPG)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33EB8-5DAF-C5C4-3519-32FFA723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Verbindet das DQN mit einem die Spielstrategie lernenden DNN, um dem </a:t>
            </a:r>
            <a:r>
              <a:rPr lang="de-DE" sz="2800" dirty="0" err="1"/>
              <a:t>continuous</a:t>
            </a:r>
            <a:r>
              <a:rPr lang="de-DE" sz="2800" dirty="0"/>
              <a:t> Action-Space gerecht zu werden</a:t>
            </a:r>
          </a:p>
          <a:p>
            <a:r>
              <a:rPr lang="de-DE" sz="2800" dirty="0"/>
              <a:t>Nutzt eine Actor-</a:t>
            </a:r>
            <a:r>
              <a:rPr lang="de-DE" sz="2800" dirty="0" err="1"/>
              <a:t>Critic</a:t>
            </a:r>
            <a:r>
              <a:rPr lang="de-DE" sz="2800" dirty="0"/>
              <a:t>-Architektur</a:t>
            </a:r>
          </a:p>
          <a:p>
            <a:pPr lvl="1"/>
            <a:r>
              <a:rPr lang="de-DE" sz="2400" dirty="0"/>
              <a:t>Actor Network schätzt den besten Aktions-Wert für einen bestimmten State</a:t>
            </a:r>
          </a:p>
          <a:p>
            <a:pPr lvl="1"/>
            <a:r>
              <a:rPr lang="de-DE" sz="2400" dirty="0" err="1"/>
              <a:t>Critic</a:t>
            </a:r>
            <a:r>
              <a:rPr lang="de-DE" sz="2400" dirty="0"/>
              <a:t> Network (das DQN) schätzt das </a:t>
            </a:r>
            <a:br>
              <a:rPr lang="de-DE" sz="2400" dirty="0"/>
            </a:br>
            <a:r>
              <a:rPr lang="de-DE" sz="2400" dirty="0"/>
              <a:t>Q-Value der Aktion</a:t>
            </a:r>
          </a:p>
        </p:txBody>
      </p:sp>
      <p:pic>
        <p:nvPicPr>
          <p:cNvPr id="2050" name="Picture 2" descr="Advantage Actor Critic (A2C)">
            <a:extLst>
              <a:ext uri="{FF2B5EF4-FFF2-40B4-BE49-F238E27FC236}">
                <a16:creationId xmlns:a16="http://schemas.microsoft.com/office/drawing/2014/main" id="{8FC6983A-8C5B-8C84-6DC2-CE68961D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59" y="3967258"/>
            <a:ext cx="5124899" cy="23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2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B233-31C9-F89C-A392-80C163F0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DDPG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A9B6-A734-6500-EF16-B745E7BEA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Actor produziert eine spezifische Aktion statt die Wahrscheinlichkeitsverteilung der Aktionen</a:t>
            </a:r>
          </a:p>
          <a:p>
            <a:r>
              <a:rPr lang="de-DE" sz="2800" dirty="0"/>
              <a:t>Speichert ebenfalls Erfahrungen zum Trainieren</a:t>
            </a:r>
          </a:p>
          <a:p>
            <a:r>
              <a:rPr lang="de-DE" sz="2800" dirty="0"/>
              <a:t>Actor und </a:t>
            </a:r>
            <a:r>
              <a:rPr lang="de-DE" sz="2800" dirty="0" err="1"/>
              <a:t>Critic</a:t>
            </a:r>
            <a:r>
              <a:rPr lang="de-DE" sz="2800" dirty="0"/>
              <a:t> haben jeweils ein eigenes Target-Network</a:t>
            </a:r>
          </a:p>
          <a:p>
            <a:r>
              <a:rPr lang="de-DE" sz="2800" dirty="0" err="1"/>
              <a:t>Ornstein-Uhlenbeck</a:t>
            </a:r>
            <a:r>
              <a:rPr lang="de-DE" sz="2800" dirty="0"/>
              <a:t> Noise wird verwendet, um den vom Actor gewählten Aktions-Wert zu verzerren </a:t>
            </a:r>
            <a:r>
              <a:rPr lang="de-DE" sz="2800" dirty="0">
                <a:sym typeface="Wingdings" panose="05000000000000000000" pitchFamily="2" charset="2"/>
              </a:rPr>
              <a:t> fördert Exploration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350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03E8-4685-5A9C-5B59-EA9C1FA9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938E-AB7F-5ED3-E7C6-7D36BC56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r>
              <a:rPr lang="de-DE" sz="2800" dirty="0" err="1"/>
              <a:t>Critic</a:t>
            </a:r>
            <a:r>
              <a:rPr lang="de-DE" sz="2800" dirty="0"/>
              <a:t> ermittelt das erwartete Q-Value für eine Erfahrung</a:t>
            </a:r>
          </a:p>
          <a:p>
            <a:r>
              <a:rPr lang="de-DE" sz="2800" dirty="0"/>
              <a:t>Target-Q-Value wird berechnet und mit dessen Hilfe der </a:t>
            </a:r>
            <a:r>
              <a:rPr lang="de-DE" sz="2800" dirty="0" err="1"/>
              <a:t>Critic</a:t>
            </a:r>
            <a:r>
              <a:rPr lang="de-DE" sz="2800" dirty="0"/>
              <a:t> optimiert</a:t>
            </a:r>
          </a:p>
          <a:p>
            <a:r>
              <a:rPr lang="de-DE" sz="2800" dirty="0"/>
              <a:t>Actor gibt einen überarbeiteten Aktions-Wert für die Erfahrung an</a:t>
            </a:r>
          </a:p>
          <a:p>
            <a:r>
              <a:rPr lang="de-DE" sz="2800" dirty="0"/>
              <a:t>Optimierter </a:t>
            </a:r>
            <a:r>
              <a:rPr lang="de-DE" sz="2800" dirty="0" err="1"/>
              <a:t>Critic</a:t>
            </a:r>
            <a:r>
              <a:rPr lang="de-DE" sz="2800" dirty="0"/>
              <a:t> schätzt nun das Q-Value für die Aktion</a:t>
            </a:r>
          </a:p>
          <a:p>
            <a:r>
              <a:rPr lang="de-DE" sz="2800" dirty="0"/>
              <a:t>Daraus wird der Verlust abgeleitet, mit welchem der Actor nun optimiert wird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3727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C3FC8-6C7F-98D1-051A-74374EBE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4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Umsetzung</a:t>
            </a:r>
            <a:endParaRPr lang="en-US" sz="44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DE2FD-096F-6B68-2CAE-0F44A8F1EC91}"/>
              </a:ext>
            </a:extLst>
          </p:cNvPr>
          <p:cNvSpPr txBox="1"/>
          <p:nvPr/>
        </p:nvSpPr>
        <p:spPr>
          <a:xfrm>
            <a:off x="3554398" y="3802814"/>
            <a:ext cx="4412417" cy="103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Bipedal Walker</a:t>
            </a:r>
          </a:p>
        </p:txBody>
      </p:sp>
      <p:sp>
        <p:nvSpPr>
          <p:cNvPr id="4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5574A19-AAFB-F5F1-EC33-B39B5B6F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535" y="2794393"/>
            <a:ext cx="3295575" cy="2374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FD10BD20-9A0D-DD7A-4986-D837C64B7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69" r="1" b="1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0C4F6-0B73-8689-E08E-02991B32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13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42E1A-2F8F-88E7-90FA-2D28E9C7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</a:rPr>
              <a:t>Flappy</a:t>
            </a:r>
            <a:br>
              <a:rPr lang="de-DE" sz="7200" dirty="0">
                <a:solidFill>
                  <a:schemeClr val="bg1"/>
                </a:solidFill>
              </a:rPr>
            </a:br>
            <a:r>
              <a:rPr lang="de-DE" sz="7200" dirty="0">
                <a:solidFill>
                  <a:schemeClr val="bg1"/>
                </a:solidFill>
              </a:rPr>
              <a:t>Bird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5A64C03-5D50-42B0-B17C-43FC83EF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57" y="1331140"/>
            <a:ext cx="5620848" cy="41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42E1A-2F8F-88E7-90FA-2D28E9C7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de-DE" sz="7200" dirty="0" err="1">
                <a:solidFill>
                  <a:schemeClr val="bg1"/>
                </a:solidFill>
              </a:rPr>
              <a:t>Bipedal</a:t>
            </a:r>
            <a:br>
              <a:rPr lang="de-DE" sz="7200" dirty="0">
                <a:solidFill>
                  <a:schemeClr val="bg1"/>
                </a:solidFill>
              </a:rPr>
            </a:br>
            <a:r>
              <a:rPr lang="de-DE" sz="7200" dirty="0">
                <a:solidFill>
                  <a:schemeClr val="bg1"/>
                </a:solidFill>
              </a:rPr>
              <a:t>Walker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64007A6-2EDD-083B-CCF5-2CF004DF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562" y="1294004"/>
            <a:ext cx="5562948" cy="41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9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D6D8-7458-BB49-9194-E9829BEC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84FE-A383-F1E8-9D2A-EC01EA045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Agent lernt sich für Aktionen in einer Umgebung zu entscheiden</a:t>
            </a:r>
          </a:p>
          <a:p>
            <a:r>
              <a:rPr lang="de-DE" sz="2800" dirty="0"/>
              <a:t>Versucht die Aktion zu wählen für die er am meisten belohnt wird</a:t>
            </a:r>
          </a:p>
          <a:p>
            <a:r>
              <a:rPr lang="de-DE" sz="2800" dirty="0"/>
              <a:t>Agent bekommt von der Umgebung Feedback, wodurch er seine Strategie verbessern kann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E64E5-6E07-C0EB-67FD-D55DD215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07" y="3566749"/>
            <a:ext cx="3848637" cy="2610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322A44-1F6A-D01E-63F7-349D71E4BF33}"/>
              </a:ext>
            </a:extLst>
          </p:cNvPr>
          <p:cNvSpPr txBox="1"/>
          <p:nvPr/>
        </p:nvSpPr>
        <p:spPr>
          <a:xfrm>
            <a:off x="3508252" y="5345966"/>
            <a:ext cx="4259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Agent lernt, wann welche Bewegung am besten ist</a:t>
            </a:r>
          </a:p>
        </p:txBody>
      </p:sp>
    </p:spTree>
    <p:extLst>
      <p:ext uri="{BB962C8B-B14F-4D97-AF65-F5344CB8AC3E}">
        <p14:creationId xmlns:p14="http://schemas.microsoft.com/office/powerpoint/2010/main" val="118509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7BD5-7A29-4876-9A20-0A05E585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F3-A610-C69D-11EC-CF89DA60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State evaluieren </a:t>
            </a:r>
            <a:r>
              <a:rPr lang="de-DE" sz="2800" dirty="0">
                <a:sym typeface="Wingdings" panose="05000000000000000000" pitchFamily="2" charset="2"/>
              </a:rPr>
              <a:t> Aktion wählen</a:t>
            </a:r>
          </a:p>
          <a:p>
            <a:r>
              <a:rPr lang="de-DE" sz="2800" dirty="0">
                <a:sym typeface="Wingdings" panose="05000000000000000000" pitchFamily="2" charset="2"/>
              </a:rPr>
              <a:t>Q-Values für Aktionen berechnen</a:t>
            </a:r>
          </a:p>
          <a:p>
            <a:r>
              <a:rPr lang="de-DE" sz="2800" dirty="0">
                <a:sym typeface="Wingdings" panose="05000000000000000000" pitchFamily="2" charset="2"/>
              </a:rPr>
              <a:t>Wählen der Aktion mit dem höchsten Q-Value</a:t>
            </a:r>
            <a:endParaRPr lang="de-DE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F4374-8E58-2CC8-FE0A-9E327A24137E}"/>
              </a:ext>
            </a:extLst>
          </p:cNvPr>
          <p:cNvSpPr txBox="1"/>
          <p:nvPr/>
        </p:nvSpPr>
        <p:spPr>
          <a:xfrm>
            <a:off x="2307525" y="4976634"/>
            <a:ext cx="5183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Aktionen: hoch, runter, links, rechts</a:t>
            </a:r>
          </a:p>
          <a:p>
            <a:endParaRPr lang="de-DE" sz="2400" dirty="0"/>
          </a:p>
          <a:p>
            <a:r>
              <a:rPr lang="de-DE" sz="2400" dirty="0"/>
              <a:t>Aktion mit höchsten Q-Value: rechts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7790-C027-C3D7-B242-622EC825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07" y="3566749"/>
            <a:ext cx="384863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3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4D93-9C6A-F2EB-53FF-24545C38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Model-Free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2DFF-BFE3-8976-B0BC-ED1FB68A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Schätzen der Q-Values ohne KI</a:t>
            </a:r>
          </a:p>
          <a:p>
            <a:r>
              <a:rPr lang="de-DE" sz="2800" dirty="0"/>
              <a:t>Speichern der Q-Values für jede Aktion des Action-Space für den gesamten State-Space, in einem Q-Table</a:t>
            </a:r>
          </a:p>
          <a:p>
            <a:r>
              <a:rPr lang="de-DE" sz="2800" dirty="0"/>
              <a:t>Anfangs enthält der Q-Table</a:t>
            </a:r>
            <a:br>
              <a:rPr lang="de-DE" sz="2800" dirty="0"/>
            </a:br>
            <a:r>
              <a:rPr lang="de-DE" sz="2800" dirty="0"/>
              <a:t>nur Nullen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69A9F-BDE5-FF51-9E43-D24BF02F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86" y="3320060"/>
            <a:ext cx="4408986" cy="3102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7DA74D-D02F-8BC4-3BC4-16E6CA01EE82}"/>
              </a:ext>
            </a:extLst>
          </p:cNvPr>
          <p:cNvSpPr txBox="1"/>
          <p:nvPr/>
        </p:nvSpPr>
        <p:spPr>
          <a:xfrm>
            <a:off x="1823992" y="5591918"/>
            <a:ext cx="465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Für jeden State (S) wird für jede Aktion (A) das Q-Value gespeichert</a:t>
            </a:r>
          </a:p>
        </p:txBody>
      </p:sp>
    </p:spTree>
    <p:extLst>
      <p:ext uri="{BB962C8B-B14F-4D97-AF65-F5344CB8AC3E}">
        <p14:creationId xmlns:p14="http://schemas.microsoft.com/office/powerpoint/2010/main" val="289400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4D93-9C6A-F2EB-53FF-24545C38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Q-Funktion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2DFF-BFE3-8976-B0BC-ED1FB68A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Berechnen der Q-Values erfolgt mithilfe der Q-</a:t>
            </a:r>
            <a:r>
              <a:rPr lang="de-DE" sz="2800" dirty="0" err="1"/>
              <a:t>Function</a:t>
            </a:r>
            <a:r>
              <a:rPr lang="de-DE" sz="28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74D57-276D-E517-4491-8ADA19D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9" y="3385492"/>
            <a:ext cx="8358909" cy="27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2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4AEF-FB42-D6BF-DB2B-F147AF80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Model-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C402-58F9-610E-91BD-7E8833BE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Für riesige State-Spaces lassen sich keine Q-</a:t>
            </a:r>
            <a:r>
              <a:rPr lang="de-DE" sz="2800" dirty="0" err="1"/>
              <a:t>Tables</a:t>
            </a:r>
            <a:r>
              <a:rPr lang="de-DE" sz="2800" dirty="0"/>
              <a:t> erstellen</a:t>
            </a:r>
          </a:p>
          <a:p>
            <a:r>
              <a:rPr lang="de-DE" sz="2800" dirty="0"/>
              <a:t>Ersetzten der Q-</a:t>
            </a:r>
            <a:r>
              <a:rPr lang="de-DE" sz="2800" dirty="0" err="1"/>
              <a:t>Function</a:t>
            </a:r>
            <a:r>
              <a:rPr lang="de-DE" sz="2800" dirty="0"/>
              <a:t> durch ein neuronales Netzwerk namens Deep-Q-Network (DQN), welches das Q-Value schätzt</a:t>
            </a:r>
          </a:p>
        </p:txBody>
      </p:sp>
      <p:pic>
        <p:nvPicPr>
          <p:cNvPr id="1026" name="Picture 2" descr="Neural network (machine learning) - Wikipedia">
            <a:extLst>
              <a:ext uri="{FF2B5EF4-FFF2-40B4-BE49-F238E27FC236}">
                <a16:creationId xmlns:a16="http://schemas.microsoft.com/office/drawing/2014/main" id="{C720523A-2DC4-0BDF-24FC-E879BADA8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16" y="3329764"/>
            <a:ext cx="2368052" cy="284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882A8D-2D89-DF46-BDBB-4A5D3989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908" y="3830429"/>
            <a:ext cx="2884908" cy="195659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FE2F3AF-52F4-F4BF-90FF-2A92F2882F6F}"/>
              </a:ext>
            </a:extLst>
          </p:cNvPr>
          <p:cNvSpPr/>
          <p:nvPr/>
        </p:nvSpPr>
        <p:spPr>
          <a:xfrm>
            <a:off x="4584084" y="4507345"/>
            <a:ext cx="600364" cy="323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F73B189-70D7-37DF-7782-ACB52344D8FC}"/>
              </a:ext>
            </a:extLst>
          </p:cNvPr>
          <p:cNvSpPr/>
          <p:nvPr/>
        </p:nvSpPr>
        <p:spPr>
          <a:xfrm>
            <a:off x="8429364" y="4507345"/>
            <a:ext cx="600364" cy="323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D8691-F78E-CDAB-F8EB-DF8E65DAE69E}"/>
              </a:ext>
            </a:extLst>
          </p:cNvPr>
          <p:cNvSpPr txBox="1"/>
          <p:nvPr/>
        </p:nvSpPr>
        <p:spPr>
          <a:xfrm>
            <a:off x="2271659" y="6159352"/>
            <a:ext cx="827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CCE07-939C-3695-CE43-CCBDDCE43B66}"/>
              </a:ext>
            </a:extLst>
          </p:cNvPr>
          <p:cNvSpPr txBox="1"/>
          <p:nvPr/>
        </p:nvSpPr>
        <p:spPr>
          <a:xfrm>
            <a:off x="6370931" y="6154971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DQN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FE858-8A28-A1F7-5897-55B9B8E2BF37}"/>
              </a:ext>
            </a:extLst>
          </p:cNvPr>
          <p:cNvSpPr txBox="1"/>
          <p:nvPr/>
        </p:nvSpPr>
        <p:spPr>
          <a:xfrm>
            <a:off x="9920341" y="615497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Aktion</a:t>
            </a:r>
          </a:p>
        </p:txBody>
      </p:sp>
      <p:pic>
        <p:nvPicPr>
          <p:cNvPr id="1028" name="Picture 4" descr="IconExperience » V-Collection » Keyboard Key Right Icon">
            <a:extLst>
              <a:ext uri="{FF2B5EF4-FFF2-40B4-BE49-F238E27FC236}">
                <a16:creationId xmlns:a16="http://schemas.microsoft.com/office/drawing/2014/main" id="{BDDECBB9-F52F-706D-C78E-E3AD45DD6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41" y="4100945"/>
            <a:ext cx="1196252" cy="119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74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5BF6-5110-0E28-8FBB-19FE778A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Ermittlung des Verlustes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6785-FCB5-A3E4-10A7-AF7BAECE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Ermittlung der Q-Values </a:t>
            </a:r>
            <a:r>
              <a:rPr lang="de-DE" sz="2800" dirty="0">
                <a:sym typeface="Wingdings" panose="05000000000000000000" pitchFamily="2" charset="2"/>
              </a:rPr>
              <a:t> Ausführen der Aktion</a:t>
            </a:r>
            <a:endParaRPr lang="de-DE" sz="2800" dirty="0"/>
          </a:p>
          <a:p>
            <a:r>
              <a:rPr lang="de-DE" sz="2800" dirty="0"/>
              <a:t>Ermittlung der tatsächlichen bzw. Target-Q-Values</a:t>
            </a:r>
          </a:p>
          <a:p>
            <a:r>
              <a:rPr lang="de-DE" sz="2800" dirty="0"/>
              <a:t>Berechnung der Verluste über die Loss-</a:t>
            </a:r>
            <a:r>
              <a:rPr lang="de-DE" sz="2800" dirty="0" err="1"/>
              <a:t>Function</a:t>
            </a:r>
            <a:r>
              <a:rPr lang="de-DE" sz="28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09140-79E0-FB70-8F91-6D354CC2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37" y="3732918"/>
            <a:ext cx="6593420" cy="1324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7B21C-0312-DFAA-CB22-09802EC8BCC0}"/>
              </a:ext>
            </a:extLst>
          </p:cNvPr>
          <p:cNvSpPr txBox="1"/>
          <p:nvPr/>
        </p:nvSpPr>
        <p:spPr>
          <a:xfrm>
            <a:off x="7083899" y="5674871"/>
            <a:ext cx="4026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Verwendung eines Target-Networks zur Stabilisierung des Trainings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53A98-4C77-1612-735A-1DBA4421D54E}"/>
              </a:ext>
            </a:extLst>
          </p:cNvPr>
          <p:cNvCxnSpPr/>
          <p:nvPr/>
        </p:nvCxnSpPr>
        <p:spPr>
          <a:xfrm>
            <a:off x="7324344" y="4395203"/>
            <a:ext cx="932688" cy="1365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8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40AC-63FF-D273-E270-0E1BF854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Trainieren des DQN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EA3B-8C0B-484A-9CCB-3C3F1F5E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de-DE" sz="2800" dirty="0"/>
              <a:t>Speichern von Erfahrungen (Auswirkung von Aktion auf einen bestimmten State</a:t>
            </a:r>
          </a:p>
          <a:p>
            <a:pPr lvl="1"/>
            <a:r>
              <a:rPr lang="de-DE" sz="2400" dirty="0"/>
              <a:t>Speichert State, Aktion, Next-State und </a:t>
            </a:r>
            <a:r>
              <a:rPr lang="de-DE" sz="2400" dirty="0" err="1"/>
              <a:t>Reward</a:t>
            </a:r>
            <a:endParaRPr lang="de-DE" sz="2400" dirty="0"/>
          </a:p>
          <a:p>
            <a:r>
              <a:rPr lang="de-DE" sz="2800" dirty="0"/>
              <a:t>Durchspielen von Erfahrungen</a:t>
            </a:r>
          </a:p>
          <a:p>
            <a:pPr lvl="1"/>
            <a:r>
              <a:rPr lang="de-DE" sz="2400" dirty="0"/>
              <a:t>Ermittlung des Q-Values für die Aktion</a:t>
            </a:r>
          </a:p>
          <a:p>
            <a:pPr lvl="1"/>
            <a:r>
              <a:rPr lang="de-DE" sz="2400" dirty="0"/>
              <a:t>Ermittlung des Target-Q-Values</a:t>
            </a:r>
          </a:p>
          <a:p>
            <a:pPr lvl="2"/>
            <a:r>
              <a:rPr lang="de-DE" sz="2000" dirty="0"/>
              <a:t>Target-Network evaluiert Next-State</a:t>
            </a:r>
          </a:p>
          <a:p>
            <a:pPr lvl="2"/>
            <a:r>
              <a:rPr lang="de-DE" sz="2000" dirty="0"/>
              <a:t>Einbeziehen des </a:t>
            </a:r>
            <a:r>
              <a:rPr lang="de-DE" sz="2000" dirty="0" err="1"/>
              <a:t>Rewards</a:t>
            </a:r>
            <a:endParaRPr lang="de-DE" sz="2000" dirty="0"/>
          </a:p>
          <a:p>
            <a:pPr lvl="1"/>
            <a:r>
              <a:rPr lang="de-DE" sz="2400" dirty="0"/>
              <a:t>Ermittlung des Verlustes</a:t>
            </a:r>
          </a:p>
          <a:p>
            <a:pPr lvl="1"/>
            <a:r>
              <a:rPr lang="de-DE" sz="2400" dirty="0"/>
              <a:t>Optimierung des Models</a:t>
            </a:r>
          </a:p>
          <a:p>
            <a:r>
              <a:rPr lang="de-DE" sz="2800" dirty="0"/>
              <a:t>Exploration vs. Exploitation</a:t>
            </a:r>
          </a:p>
        </p:txBody>
      </p:sp>
    </p:spTree>
    <p:extLst>
      <p:ext uri="{BB962C8B-B14F-4D97-AF65-F5344CB8AC3E}">
        <p14:creationId xmlns:p14="http://schemas.microsoft.com/office/powerpoint/2010/main" val="98615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E4EC-32A9-DFE7-82B5-72DDFF5C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OpenAI‘s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7DEE8-AC59-1426-DB25-943EC697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4" y="289615"/>
            <a:ext cx="5134692" cy="147658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8B7C46-1213-8144-38DB-DCA962FB8A36}"/>
              </a:ext>
            </a:extLst>
          </p:cNvPr>
          <p:cNvSpPr txBox="1">
            <a:spLocks/>
          </p:cNvSpPr>
          <p:nvPr/>
        </p:nvSpPr>
        <p:spPr>
          <a:xfrm>
            <a:off x="838200" y="2096655"/>
            <a:ext cx="10515600" cy="408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Eine von </a:t>
            </a:r>
            <a:r>
              <a:rPr lang="de-DE" dirty="0" err="1"/>
              <a:t>OpenAI</a:t>
            </a:r>
            <a:r>
              <a:rPr lang="de-DE" dirty="0"/>
              <a:t> bereitgestellte, standardisierte </a:t>
            </a:r>
            <a:r>
              <a:rPr lang="de-DE" dirty="0">
                <a:hlinkClick r:id="rId3"/>
              </a:rPr>
              <a:t>API</a:t>
            </a:r>
            <a:r>
              <a:rPr lang="de-DE" dirty="0"/>
              <a:t> zum Anwenden von Reinforcement Learning auf verschiedenste Spiele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0FA1D7-ADB6-E59E-FF6B-0FA78A401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589" y="3773808"/>
            <a:ext cx="2705478" cy="1619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52D35B-906F-200E-168D-1AD0CA1F6D5C}"/>
              </a:ext>
            </a:extLst>
          </p:cNvPr>
          <p:cNvSpPr txBox="1"/>
          <p:nvPr/>
        </p:nvSpPr>
        <p:spPr>
          <a:xfrm>
            <a:off x="2132035" y="5957055"/>
            <a:ext cx="138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Cart</a:t>
            </a:r>
            <a:r>
              <a:rPr lang="de-DE" sz="2400" dirty="0"/>
              <a:t> Pole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FD1B57-86AC-BA79-1C7E-B9F7636D3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898" y="3473645"/>
            <a:ext cx="1862204" cy="22198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ED23D9-0BD7-A18D-0BF6-AC48F70A8B0C}"/>
              </a:ext>
            </a:extLst>
          </p:cNvPr>
          <p:cNvSpPr txBox="1"/>
          <p:nvPr/>
        </p:nvSpPr>
        <p:spPr>
          <a:xfrm>
            <a:off x="5316395" y="5957055"/>
            <a:ext cx="155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Flappy Bird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B33B5C3-DC5F-6EE4-4474-8976117BD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5408" y="3874247"/>
            <a:ext cx="2353003" cy="16956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50A3C1C-9750-179A-0629-97ABF4CD025F}"/>
              </a:ext>
            </a:extLst>
          </p:cNvPr>
          <p:cNvSpPr txBox="1"/>
          <p:nvPr/>
        </p:nvSpPr>
        <p:spPr>
          <a:xfrm>
            <a:off x="8504798" y="5957055"/>
            <a:ext cx="207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Bipedal</a:t>
            </a:r>
            <a:r>
              <a:rPr lang="de-DE" sz="2400" dirty="0"/>
              <a:t> Walker</a:t>
            </a:r>
          </a:p>
        </p:txBody>
      </p:sp>
    </p:spTree>
    <p:extLst>
      <p:ext uri="{BB962C8B-B14F-4D97-AF65-F5344CB8AC3E}">
        <p14:creationId xmlns:p14="http://schemas.microsoft.com/office/powerpoint/2010/main" val="85132666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Gill Sans Nova</vt:lpstr>
      <vt:lpstr>Univers</vt:lpstr>
      <vt:lpstr>Wingdings</vt:lpstr>
      <vt:lpstr>GradientVTI</vt:lpstr>
      <vt:lpstr>Reinforcement Learning</vt:lpstr>
      <vt:lpstr>Reinforcement Learning</vt:lpstr>
      <vt:lpstr>Q-Learning</vt:lpstr>
      <vt:lpstr>Model-Free</vt:lpstr>
      <vt:lpstr>Q-Funktion</vt:lpstr>
      <vt:lpstr>Model-Based</vt:lpstr>
      <vt:lpstr>Ermittlung des Verlustes</vt:lpstr>
      <vt:lpstr>Trainieren des DQN</vt:lpstr>
      <vt:lpstr>OpenAI‘s</vt:lpstr>
      <vt:lpstr>Umsetzung</vt:lpstr>
      <vt:lpstr>Cart Pole</vt:lpstr>
      <vt:lpstr>Arten von Action-Spaces</vt:lpstr>
      <vt:lpstr>Deep Deterministic Policy Gradient (DDPG)</vt:lpstr>
      <vt:lpstr>DDPG</vt:lpstr>
      <vt:lpstr>Training</vt:lpstr>
      <vt:lpstr>Umsetzung</vt:lpstr>
      <vt:lpstr>Backup</vt:lpstr>
      <vt:lpstr>Flappy Bird</vt:lpstr>
      <vt:lpstr>Bipedal Walker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Marvin Petsch</dc:creator>
  <cp:lastModifiedBy>Marvin Petsch</cp:lastModifiedBy>
  <cp:revision>5</cp:revision>
  <dcterms:created xsi:type="dcterms:W3CDTF">2024-05-30T23:21:40Z</dcterms:created>
  <dcterms:modified xsi:type="dcterms:W3CDTF">2024-05-31T09:04:40Z</dcterms:modified>
</cp:coreProperties>
</file>