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</p:sldMasterIdLst>
  <p:notesMasterIdLst>
    <p:notesMasterId r:id="rId23"/>
  </p:notesMasterIdLst>
  <p:sldIdLst>
    <p:sldId id="278" r:id="rId2"/>
    <p:sldId id="279" r:id="rId3"/>
    <p:sldId id="273" r:id="rId4"/>
    <p:sldId id="297" r:id="rId5"/>
    <p:sldId id="347" r:id="rId6"/>
    <p:sldId id="316" r:id="rId7"/>
    <p:sldId id="303" r:id="rId8"/>
    <p:sldId id="344" r:id="rId9"/>
    <p:sldId id="345" r:id="rId10"/>
    <p:sldId id="346" r:id="rId11"/>
    <p:sldId id="343" r:id="rId12"/>
    <p:sldId id="351" r:id="rId13"/>
    <p:sldId id="349" r:id="rId14"/>
    <p:sldId id="352" r:id="rId15"/>
    <p:sldId id="353" r:id="rId16"/>
    <p:sldId id="354" r:id="rId17"/>
    <p:sldId id="355" r:id="rId18"/>
    <p:sldId id="350" r:id="rId19"/>
    <p:sldId id="342" r:id="rId20"/>
    <p:sldId id="348" r:id="rId21"/>
    <p:sldId id="26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666666"/>
    <a:srgbClr val="5E7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9741" autoAdjust="0"/>
  </p:normalViewPr>
  <p:slideViewPr>
    <p:cSldViewPr snapToGrid="0">
      <p:cViewPr varScale="1">
        <p:scale>
          <a:sx n="59" d="100"/>
          <a:sy n="59" d="100"/>
        </p:scale>
        <p:origin x="90" y="1026"/>
      </p:cViewPr>
      <p:guideLst>
        <p:guide orient="horz" pos="218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15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251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14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391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306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970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029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40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7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3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124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840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32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672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81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9968" y="1537524"/>
            <a:ext cx="7484432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60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제 </a:t>
            </a:r>
            <a:r>
              <a:rPr lang="ko-KR" altLang="en-US" sz="6000" b="1" dirty="0" err="1">
                <a:solidFill>
                  <a:srgbClr val="FFFFFF"/>
                </a:solidFill>
                <a:latin typeface="나눔스퀘어 ExtraBold"/>
                <a:ea typeface="나눔스퀘어 ExtraBold"/>
              </a:rPr>
              <a:t>점수는요</a:t>
            </a:r>
            <a:r>
              <a:rPr lang="en-US" altLang="ko-KR" sz="60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CREDIT </a:t>
            </a:r>
            <a:r>
              <a:rPr lang="ko-KR" altLang="en-US" sz="60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공개합니다</a:t>
            </a:r>
            <a:r>
              <a:rPr lang="en-US" altLang="ko-KR" sz="60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.</a:t>
            </a: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3400" b="1" dirty="0">
              <a:solidFill>
                <a:srgbClr val="FFFFFF"/>
              </a:solidFill>
              <a:latin typeface="나눔스퀘어 ExtraBold"/>
              <a:ea typeface="나눔스퀘어 ExtraBold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Python_</a:t>
            </a:r>
            <a:r>
              <a:rPr lang="ko-KR" altLang="en-US" sz="2400" b="1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신용카드 사용자 신용등급 예측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35579" y="1100397"/>
            <a:ext cx="8120841" cy="350970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0F317-C5CA-4E84-A6E5-8ED7564F494B}"/>
              </a:ext>
            </a:extLst>
          </p:cNvPr>
          <p:cNvSpPr txBox="1"/>
          <p:nvPr/>
        </p:nvSpPr>
        <p:spPr>
          <a:xfrm>
            <a:off x="7281184" y="4870865"/>
            <a:ext cx="287523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2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4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조</a:t>
            </a:r>
            <a:r>
              <a:rPr lang="en-US" altLang="ko-KR" sz="22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 </a:t>
            </a:r>
            <a:r>
              <a:rPr kumimoji="0" lang="ko-KR" altLang="en-US" sz="2200" b="1" i="0" u="none" strike="noStrike" kern="1200" cap="none" spc="0" normalizeH="0" baseline="0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신문혁</a:t>
            </a:r>
            <a:endParaRPr kumimoji="0" lang="en-US" altLang="ko-KR" sz="2200" b="1" i="0" u="none" strike="noStrike" kern="1200" cap="none" spc="0" normalizeH="0" baseline="0" dirty="0">
              <a:solidFill>
                <a:srgbClr val="FFFFFF"/>
              </a:solidFill>
              <a:latin typeface="나눔스퀘어 ExtraBold"/>
              <a:ea typeface="나눔스퀘어 ExtraBold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200" b="1" dirty="0" err="1">
                <a:solidFill>
                  <a:srgbClr val="FFFFFF"/>
                </a:solidFill>
                <a:latin typeface="나눔스퀘어 ExtraBold"/>
                <a:ea typeface="나눔스퀘어 ExtraBold"/>
              </a:rPr>
              <a:t>송승한</a:t>
            </a:r>
            <a:endParaRPr lang="en-US" altLang="ko-KR" sz="2200" b="1" dirty="0">
              <a:solidFill>
                <a:srgbClr val="FFFFFF"/>
              </a:solidFill>
              <a:latin typeface="나눔스퀘어 ExtraBold"/>
              <a:ea typeface="나눔스퀘어 ExtraBold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2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정기호</a:t>
            </a:r>
            <a:endParaRPr lang="en-US" altLang="ko-KR" sz="2200" b="1" dirty="0">
              <a:solidFill>
                <a:srgbClr val="FFFFFF"/>
              </a:solidFill>
              <a:latin typeface="나눔스퀘어 ExtraBold"/>
              <a:ea typeface="나눔스퀘어 ExtraBold"/>
            </a:endParaRPr>
          </a:p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200" b="1" dirty="0">
                <a:solidFill>
                  <a:srgbClr val="FFFFFF"/>
                </a:solidFill>
                <a:latin typeface="나눔스퀘어 ExtraBold"/>
                <a:ea typeface="나눔스퀘어 ExtraBold"/>
              </a:rPr>
              <a:t>최지호</a:t>
            </a:r>
            <a:endParaRPr lang="ko-KR" altLang="en-US" sz="2200" b="1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8">
            <a:extLst>
              <a:ext uri="{FF2B5EF4-FFF2-40B4-BE49-F238E27FC236}">
                <a16:creationId xmlns:a16="http://schemas.microsoft.com/office/drawing/2014/main" id="{50217F63-AA74-4497-BDBC-E5CFCEA1A2A2}"/>
              </a:ext>
            </a:extLst>
          </p:cNvPr>
          <p:cNvSpPr txBox="1"/>
          <p:nvPr/>
        </p:nvSpPr>
        <p:spPr>
          <a:xfrm flipH="1">
            <a:off x="243958" y="1237607"/>
            <a:ext cx="4429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 사용자 리스트 추출 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606E24-4877-4CEB-818E-985F03075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725665"/>
            <a:ext cx="7029450" cy="41569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0AE92F-7BD5-48A5-9693-573CEAF56F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155"/>
          <a:stretch/>
        </p:blipFill>
        <p:spPr>
          <a:xfrm>
            <a:off x="8035290" y="1725665"/>
            <a:ext cx="3754922" cy="41569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63207C-F8ED-4FD6-84D0-ACE76D6AB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725" y="1725661"/>
            <a:ext cx="396000" cy="4156969"/>
          </a:xfrm>
          <a:prstGeom prst="rect">
            <a:avLst/>
          </a:prstGeom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00D1EEAB-2760-4BE2-8C59-48636E3A5405}"/>
              </a:ext>
            </a:extLst>
          </p:cNvPr>
          <p:cNvSpPr txBox="1"/>
          <p:nvPr/>
        </p:nvSpPr>
        <p:spPr>
          <a:xfrm flipH="1">
            <a:off x="4030194" y="1360717"/>
            <a:ext cx="19411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나눔스퀘어 ExtraBold"/>
                <a:ea typeface="나눔스퀘어 ExtraBold"/>
              </a:rPr>
              <a:t>Shape (8759, 22)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087F59-AFED-45C6-A57B-2C2A4F031F12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5A287A-776A-482F-999C-02F37AA6FAA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2A9010D4-CEAE-4B40-939A-B3B510FACBF0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95027A93-12FD-4FEF-A0B4-B24DAAB97342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64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AFBE4-5856-4E76-82C4-FF039D49DC21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301987-4BC5-4692-9ABD-36C624B3B12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7EAA426-F057-4DF1-BD7A-A1E842A9E468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154DDA94-ACF7-494D-B041-B88EB7E4FEC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7" name="TextBox 8">
            <a:extLst>
              <a:ext uri="{FF2B5EF4-FFF2-40B4-BE49-F238E27FC236}">
                <a16:creationId xmlns:a16="http://schemas.microsoft.com/office/drawing/2014/main" id="{26D18A20-BD29-4B19-92B5-AC18C6DC98B7}"/>
              </a:ext>
            </a:extLst>
          </p:cNvPr>
          <p:cNvSpPr txBox="1"/>
          <p:nvPr/>
        </p:nvSpPr>
        <p:spPr>
          <a:xfrm flipH="1">
            <a:off x="763815" y="1245369"/>
            <a:ext cx="4429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 EDA 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함수 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: </a:t>
            </a:r>
            <a:r>
              <a:rPr lang="en-US" altLang="ko-KR" sz="2200" b="1" dirty="0" err="1">
                <a:latin typeface="나눔스퀘어 ExtraBold"/>
                <a:ea typeface="나눔스퀘어 ExtraBold"/>
              </a:rPr>
              <a:t>boxplot_user_list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61EA23-7DA6-4FFE-8EBF-4BCC472C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946264"/>
            <a:ext cx="6953250" cy="23241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9594455-E34B-470A-8392-5484E7505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4573029"/>
            <a:ext cx="45148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7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AFBE4-5856-4E76-82C4-FF039D49DC21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301987-4BC5-4692-9ABD-36C624B3B12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7EAA426-F057-4DF1-BD7A-A1E842A9E468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154DDA94-ACF7-494D-B041-B88EB7E4FEC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7" name="TextBox 8">
            <a:extLst>
              <a:ext uri="{FF2B5EF4-FFF2-40B4-BE49-F238E27FC236}">
                <a16:creationId xmlns:a16="http://schemas.microsoft.com/office/drawing/2014/main" id="{26D18A20-BD29-4B19-92B5-AC18C6DC98B7}"/>
              </a:ext>
            </a:extLst>
          </p:cNvPr>
          <p:cNvSpPr txBox="1"/>
          <p:nvPr/>
        </p:nvSpPr>
        <p:spPr>
          <a:xfrm flipH="1">
            <a:off x="763815" y="1245369"/>
            <a:ext cx="4429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 EDA 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함수 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: </a:t>
            </a:r>
            <a:r>
              <a:rPr lang="en-US" altLang="ko-KR" sz="2200" b="1" dirty="0" err="1">
                <a:latin typeface="나눔스퀘어 ExtraBold"/>
                <a:ea typeface="나눔스퀘어 ExtraBold"/>
              </a:rPr>
              <a:t>boxplot_user_list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61EA23-7DA6-4FFE-8EBF-4BCC472C9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946264"/>
            <a:ext cx="6953250" cy="23241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9594455-E34B-470A-8392-5484E7505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4573029"/>
            <a:ext cx="4514850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48DC32-B8F1-4924-ADF8-BCC87893A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738" y="1946264"/>
            <a:ext cx="70580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AFBE4-5856-4E76-82C4-FF039D49DC21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301987-4BC5-4692-9ABD-36C624B3B12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7EAA426-F057-4DF1-BD7A-A1E842A9E468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154DDA94-ACF7-494D-B041-B88EB7E4FEC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7" name="TextBox 8">
            <a:extLst>
              <a:ext uri="{FF2B5EF4-FFF2-40B4-BE49-F238E27FC236}">
                <a16:creationId xmlns:a16="http://schemas.microsoft.com/office/drawing/2014/main" id="{44B65780-D0CA-48D8-AB3D-D350FF5EABCD}"/>
              </a:ext>
            </a:extLst>
          </p:cNvPr>
          <p:cNvSpPr txBox="1"/>
          <p:nvPr/>
        </p:nvSpPr>
        <p:spPr>
          <a:xfrm flipH="1">
            <a:off x="763815" y="1245369"/>
            <a:ext cx="20097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 </a:t>
            </a:r>
            <a:r>
              <a:rPr lang="en-US" altLang="ko-KR" sz="2200" b="1">
                <a:latin typeface="나눔스퀘어 ExtraBold"/>
                <a:ea typeface="나눔스퀘어 ExtraBold"/>
              </a:rPr>
              <a:t>EDA 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함수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981C23-4681-4095-8287-F022A1C1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32" y="1852554"/>
            <a:ext cx="2009775" cy="18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1B8C9C-56C1-478C-973A-46EFA4CA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32" y="2245007"/>
            <a:ext cx="1819275" cy="190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F34EE-CEC6-4649-9D71-2332B105B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932" y="2646985"/>
            <a:ext cx="2552700" cy="190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6CC07D-234F-429F-BB1A-7BA5F837F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32" y="3052250"/>
            <a:ext cx="1543050" cy="2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6D157B-912E-4509-B483-3423BD1DA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932" y="3864502"/>
            <a:ext cx="3800475" cy="2000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52523EF-9950-4262-969B-A9BC0697E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932" y="3447620"/>
            <a:ext cx="3086100" cy="2000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AF0744B-10E6-4C0B-991B-838ACC947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9932" y="4281384"/>
            <a:ext cx="3171825" cy="2000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845F8C-7998-4972-86B8-568422178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9932" y="4693768"/>
            <a:ext cx="3143250" cy="2000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BADD39D-0772-4340-93AD-6968E8FC5D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6775" y="5106152"/>
            <a:ext cx="30480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2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AFBE4-5856-4E76-82C4-FF039D49DC21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301987-4BC5-4692-9ABD-36C624B3B12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7EAA426-F057-4DF1-BD7A-A1E842A9E468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154DDA94-ACF7-494D-B041-B88EB7E4FEC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7" name="TextBox 8">
            <a:extLst>
              <a:ext uri="{FF2B5EF4-FFF2-40B4-BE49-F238E27FC236}">
                <a16:creationId xmlns:a16="http://schemas.microsoft.com/office/drawing/2014/main" id="{44B65780-D0CA-48D8-AB3D-D350FF5EABCD}"/>
              </a:ext>
            </a:extLst>
          </p:cNvPr>
          <p:cNvSpPr txBox="1"/>
          <p:nvPr/>
        </p:nvSpPr>
        <p:spPr>
          <a:xfrm flipH="1">
            <a:off x="763815" y="1245369"/>
            <a:ext cx="20097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 </a:t>
            </a:r>
            <a:r>
              <a:rPr lang="en-US" altLang="ko-KR" sz="2200" b="1">
                <a:latin typeface="나눔스퀘어 ExtraBold"/>
                <a:ea typeface="나눔스퀘어 ExtraBold"/>
              </a:rPr>
              <a:t>EDA 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함수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981C23-4681-4095-8287-F022A1C1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32" y="1852554"/>
            <a:ext cx="2009775" cy="18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1B8C9C-56C1-478C-973A-46EFA4CA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32" y="2245007"/>
            <a:ext cx="1819275" cy="190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F34EE-CEC6-4649-9D71-2332B105B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932" y="2646985"/>
            <a:ext cx="2552700" cy="190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6CC07D-234F-429F-BB1A-7BA5F837F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32" y="3052250"/>
            <a:ext cx="1543050" cy="2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6D157B-912E-4509-B483-3423BD1DA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932" y="3864502"/>
            <a:ext cx="3800475" cy="2000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52523EF-9950-4262-969B-A9BC0697E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932" y="3447620"/>
            <a:ext cx="3086100" cy="2000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AF0744B-10E6-4C0B-991B-838ACC947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9932" y="4281384"/>
            <a:ext cx="3171825" cy="2000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845F8C-7998-4972-86B8-568422178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9932" y="4693768"/>
            <a:ext cx="3143250" cy="2000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BADD39D-0772-4340-93AD-6968E8FC5D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6775" y="5106152"/>
            <a:ext cx="3048000" cy="1809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A27303A-49FD-4B35-97CE-569185D6F3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0406" y="1192218"/>
            <a:ext cx="4082579" cy="37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9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AFBE4-5856-4E76-82C4-FF039D49DC21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301987-4BC5-4692-9ABD-36C624B3B12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7EAA426-F057-4DF1-BD7A-A1E842A9E468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154DDA94-ACF7-494D-B041-B88EB7E4FEC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7" name="TextBox 8">
            <a:extLst>
              <a:ext uri="{FF2B5EF4-FFF2-40B4-BE49-F238E27FC236}">
                <a16:creationId xmlns:a16="http://schemas.microsoft.com/office/drawing/2014/main" id="{44B65780-D0CA-48D8-AB3D-D350FF5EABCD}"/>
              </a:ext>
            </a:extLst>
          </p:cNvPr>
          <p:cNvSpPr txBox="1"/>
          <p:nvPr/>
        </p:nvSpPr>
        <p:spPr>
          <a:xfrm flipH="1">
            <a:off x="763815" y="1245369"/>
            <a:ext cx="20097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 </a:t>
            </a:r>
            <a:r>
              <a:rPr lang="en-US" altLang="ko-KR" sz="2200" b="1">
                <a:latin typeface="나눔스퀘어 ExtraBold"/>
                <a:ea typeface="나눔스퀘어 ExtraBold"/>
              </a:rPr>
              <a:t>EDA 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함수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981C23-4681-4095-8287-F022A1C1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32" y="1852554"/>
            <a:ext cx="2009775" cy="18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1B8C9C-56C1-478C-973A-46EFA4CA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32" y="2245007"/>
            <a:ext cx="1819275" cy="190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F34EE-CEC6-4649-9D71-2332B105B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932" y="2646985"/>
            <a:ext cx="2552700" cy="190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6CC07D-234F-429F-BB1A-7BA5F837F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32" y="3052250"/>
            <a:ext cx="1543050" cy="2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6D157B-912E-4509-B483-3423BD1DA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932" y="3864502"/>
            <a:ext cx="3800475" cy="2000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52523EF-9950-4262-969B-A9BC0697E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932" y="3447620"/>
            <a:ext cx="3086100" cy="2000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AF0744B-10E6-4C0B-991B-838ACC947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9932" y="4281384"/>
            <a:ext cx="3171825" cy="2000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845F8C-7998-4972-86B8-568422178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9932" y="4693768"/>
            <a:ext cx="3143250" cy="2000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BADD39D-0772-4340-93AD-6968E8FC5D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6775" y="5106152"/>
            <a:ext cx="3048000" cy="1809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A27303A-49FD-4B35-97CE-569185D6F3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5309" y="1192217"/>
            <a:ext cx="2880000" cy="266126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781E9BF-7B31-45D0-A65F-D35CE6FC88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9683" y="1691620"/>
            <a:ext cx="4630359" cy="373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AFBE4-5856-4E76-82C4-FF039D49DC21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301987-4BC5-4692-9ABD-36C624B3B12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7EAA426-F057-4DF1-BD7A-A1E842A9E468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154DDA94-ACF7-494D-B041-B88EB7E4FEC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7" name="TextBox 8">
            <a:extLst>
              <a:ext uri="{FF2B5EF4-FFF2-40B4-BE49-F238E27FC236}">
                <a16:creationId xmlns:a16="http://schemas.microsoft.com/office/drawing/2014/main" id="{44B65780-D0CA-48D8-AB3D-D350FF5EABCD}"/>
              </a:ext>
            </a:extLst>
          </p:cNvPr>
          <p:cNvSpPr txBox="1"/>
          <p:nvPr/>
        </p:nvSpPr>
        <p:spPr>
          <a:xfrm flipH="1">
            <a:off x="763815" y="1245369"/>
            <a:ext cx="20097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 </a:t>
            </a:r>
            <a:r>
              <a:rPr lang="en-US" altLang="ko-KR" sz="2200" b="1">
                <a:latin typeface="나눔스퀘어 ExtraBold"/>
                <a:ea typeface="나눔스퀘어 ExtraBold"/>
              </a:rPr>
              <a:t>EDA 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함수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981C23-4681-4095-8287-F022A1C1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32" y="1852554"/>
            <a:ext cx="2009775" cy="18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1B8C9C-56C1-478C-973A-46EFA4CA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32" y="2245007"/>
            <a:ext cx="1819275" cy="190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F34EE-CEC6-4649-9D71-2332B105B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932" y="2646985"/>
            <a:ext cx="2552700" cy="190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6CC07D-234F-429F-BB1A-7BA5F837F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32" y="3052250"/>
            <a:ext cx="1543050" cy="2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6D157B-912E-4509-B483-3423BD1DA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932" y="3864502"/>
            <a:ext cx="3800475" cy="2000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52523EF-9950-4262-969B-A9BC0697E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932" y="3447620"/>
            <a:ext cx="3086100" cy="2000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AF0744B-10E6-4C0B-991B-838ACC947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9932" y="4281384"/>
            <a:ext cx="3171825" cy="2000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845F8C-7998-4972-86B8-568422178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9932" y="4693768"/>
            <a:ext cx="3143250" cy="2000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BADD39D-0772-4340-93AD-6968E8FC5D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6775" y="5106152"/>
            <a:ext cx="3048000" cy="1809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A27303A-49FD-4B35-97CE-569185D6F3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5309" y="1192217"/>
            <a:ext cx="2880000" cy="266126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781E9BF-7B31-45D0-A65F-D35CE6FC88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9684" y="1691620"/>
            <a:ext cx="2880000" cy="232598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E11A915-AF2B-4BD3-9826-810B28B792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7358" y="2080046"/>
            <a:ext cx="3739669" cy="38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AFBE4-5856-4E76-82C4-FF039D49DC21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301987-4BC5-4692-9ABD-36C624B3B12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7EAA426-F057-4DF1-BD7A-A1E842A9E468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154DDA94-ACF7-494D-B041-B88EB7E4FEC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7" name="TextBox 8">
            <a:extLst>
              <a:ext uri="{FF2B5EF4-FFF2-40B4-BE49-F238E27FC236}">
                <a16:creationId xmlns:a16="http://schemas.microsoft.com/office/drawing/2014/main" id="{44B65780-D0CA-48D8-AB3D-D350FF5EABCD}"/>
              </a:ext>
            </a:extLst>
          </p:cNvPr>
          <p:cNvSpPr txBox="1"/>
          <p:nvPr/>
        </p:nvSpPr>
        <p:spPr>
          <a:xfrm flipH="1">
            <a:off x="763815" y="1245369"/>
            <a:ext cx="20097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 EDA 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함수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981C23-4681-4095-8287-F022A1C1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32" y="1852554"/>
            <a:ext cx="2009775" cy="18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1B8C9C-56C1-478C-973A-46EFA4CA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32" y="2245007"/>
            <a:ext cx="1819275" cy="190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F34EE-CEC6-4649-9D71-2332B105B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932" y="2646985"/>
            <a:ext cx="2552700" cy="190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6CC07D-234F-429F-BB1A-7BA5F837F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32" y="3052250"/>
            <a:ext cx="1543050" cy="2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6D157B-912E-4509-B483-3423BD1DA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932" y="3864502"/>
            <a:ext cx="3800475" cy="2000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52523EF-9950-4262-969B-A9BC0697E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932" y="3447620"/>
            <a:ext cx="3086100" cy="2000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AF0744B-10E6-4C0B-991B-838ACC947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9932" y="4281384"/>
            <a:ext cx="3171825" cy="2000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845F8C-7998-4972-86B8-568422178F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9932" y="4693768"/>
            <a:ext cx="3143250" cy="2000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BADD39D-0772-4340-93AD-6968E8FC5D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6775" y="5106152"/>
            <a:ext cx="3048000" cy="1809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A27303A-49FD-4B35-97CE-569185D6F3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5309" y="1192217"/>
            <a:ext cx="2880000" cy="266126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781E9BF-7B31-45D0-A65F-D35CE6FC88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9684" y="1691620"/>
            <a:ext cx="2880000" cy="232598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E11A915-AF2B-4BD3-9826-810B28B792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7359" y="2080046"/>
            <a:ext cx="2880000" cy="293517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48803F0-47A2-45C7-9777-A1F5BCF5AF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3601" y="2794080"/>
            <a:ext cx="2880000" cy="228292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BA05B89-B068-461A-BF74-3A5A3DE7EE5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35355" y="3808923"/>
            <a:ext cx="2631111" cy="1440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A835E5E-2197-4197-AE82-7EDA02346C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31876" y="4146113"/>
            <a:ext cx="3143541" cy="180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E3C3C5F-43FA-42EC-90BE-6C605DAE9C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87350" y="4492691"/>
            <a:ext cx="2880000" cy="145342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EE88F46-4EB6-4F2B-8557-C39B871833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72404" y="4774653"/>
            <a:ext cx="2880000" cy="16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AFBE4-5856-4E76-82C4-FF039D49DC21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301987-4BC5-4692-9ABD-36C624B3B12C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77EAA426-F057-4DF1-BD7A-A1E842A9E468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154DDA94-ACF7-494D-B041-B88EB7E4FEC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3F6EE4B-14B2-42E8-8A39-2A87EED87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946264"/>
            <a:ext cx="5067300" cy="381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1517F3-5D0E-4FD1-83B3-1FF29449E0A4}"/>
              </a:ext>
            </a:extLst>
          </p:cNvPr>
          <p:cNvSpPr txBox="1"/>
          <p:nvPr/>
        </p:nvSpPr>
        <p:spPr>
          <a:xfrm flipH="1">
            <a:off x="763814" y="1245369"/>
            <a:ext cx="25182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 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데이터 </a:t>
            </a:r>
            <a:r>
              <a:rPr lang="ko-KR" altLang="en-US" sz="2200" b="1" dirty="0" err="1">
                <a:latin typeface="나눔스퀘어 ExtraBold"/>
                <a:ea typeface="나눔스퀘어 ExtraBold"/>
              </a:rPr>
              <a:t>전처리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 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5AF8A5-598A-4EED-9AD3-4B01D2ED3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2597272"/>
            <a:ext cx="6886575" cy="1028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17622C-1A0A-4C4D-B55D-EFBA0AD28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" y="3895980"/>
            <a:ext cx="6858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1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신용평가 시스템">
            <a:extLst>
              <a:ext uri="{FF2B5EF4-FFF2-40B4-BE49-F238E27FC236}">
                <a16:creationId xmlns:a16="http://schemas.microsoft.com/office/drawing/2014/main" id="{DE47689F-657F-4C07-AA80-2AF22DC91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4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0D4E148-EB0B-4B51-B04D-EB97E773199F}"/>
              </a:ext>
            </a:extLst>
          </p:cNvPr>
          <p:cNvSpPr/>
          <p:nvPr/>
        </p:nvSpPr>
        <p:spPr>
          <a:xfrm>
            <a:off x="0" y="5140038"/>
            <a:ext cx="12192000" cy="1717962"/>
          </a:xfrm>
          <a:prstGeom prst="rect">
            <a:avLst/>
          </a:prstGeom>
          <a:solidFill>
            <a:srgbClr val="5E7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57909" y="3708259"/>
              <a:ext cx="4035093" cy="1673414"/>
              <a:chOff x="2700070" y="2021840"/>
              <a:chExt cx="5494478" cy="227864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700070" y="2021840"/>
                <a:ext cx="1913430" cy="712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Part 3, 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295691" y="3168937"/>
                <a:ext cx="3898857" cy="113154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향후 계획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/>
                  <a:ea typeface="나눔스퀘어 ExtraBold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0348" y="2201781"/>
            <a:ext cx="4246345" cy="461665"/>
            <a:chOff x="1191929" y="2733040"/>
            <a:chExt cx="4246345" cy="461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#1, 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3462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개요</a:t>
              </a:r>
              <a:endPara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395274B-6463-4C08-9DB0-2CF09EFAFDD5}"/>
              </a:ext>
            </a:extLst>
          </p:cNvPr>
          <p:cNvGrpSpPr/>
          <p:nvPr/>
        </p:nvGrpSpPr>
        <p:grpSpPr>
          <a:xfrm>
            <a:off x="1191050" y="3303908"/>
            <a:ext cx="3713899" cy="1077218"/>
            <a:chOff x="1191929" y="2733040"/>
            <a:chExt cx="3713899" cy="10772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3A1128-3C0B-46A0-9B28-885244A42F66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#2, 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5267FC-AD44-4092-82B3-559AB5E8DAAB}"/>
                </a:ext>
              </a:extLst>
            </p:cNvPr>
            <p:cNvSpPr txBox="1"/>
            <p:nvPr/>
          </p:nvSpPr>
          <p:spPr>
            <a:xfrm>
              <a:off x="1976117" y="2733040"/>
              <a:ext cx="29297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 상황</a:t>
              </a:r>
              <a:endParaRPr lang="en-US" altLang="ko-KR" sz="2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2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EDA</a:t>
              </a:r>
              <a:r>
                <a:rPr lang="ko-KR" altLang="en-US" sz="2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및 데이터 </a:t>
              </a:r>
              <a:r>
                <a:rPr lang="ko-KR" altLang="en-US" sz="2000" b="1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441FA83-A969-4937-83BE-D6EA3A0D8267}"/>
              </a:ext>
            </a:extLst>
          </p:cNvPr>
          <p:cNvGrpSpPr/>
          <p:nvPr/>
        </p:nvGrpSpPr>
        <p:grpSpPr>
          <a:xfrm>
            <a:off x="1190348" y="5021588"/>
            <a:ext cx="3460753" cy="461665"/>
            <a:chOff x="1191929" y="2733040"/>
            <a:chExt cx="3460753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B5D874-2D93-4852-8D75-E2F95C4B847F}"/>
                </a:ext>
              </a:extLst>
            </p:cNvPr>
            <p:cNvSpPr txBox="1"/>
            <p:nvPr/>
          </p:nvSpPr>
          <p:spPr>
            <a:xfrm>
              <a:off x="1191929" y="2733040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#3, 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3B7F2D-7F33-44B5-828B-44FB792407D7}"/>
                </a:ext>
              </a:extLst>
            </p:cNvPr>
            <p:cNvSpPr txBox="1"/>
            <p:nvPr/>
          </p:nvSpPr>
          <p:spPr>
            <a:xfrm>
              <a:off x="1976118" y="2733040"/>
              <a:ext cx="2676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향후 계획</a:t>
              </a:r>
            </a:p>
          </p:txBody>
        </p:sp>
      </p:grpSp>
      <p:pic>
        <p:nvPicPr>
          <p:cNvPr id="1026" name="Picture 2" descr="금융Tip] 14일 vs 월급날···신용카드 결제일, 언제가 좋을까? - 시사저널e - 온라인 저널리즘의 미래">
            <a:extLst>
              <a:ext uri="{FF2B5EF4-FFF2-40B4-BE49-F238E27FC236}">
                <a16:creationId xmlns:a16="http://schemas.microsoft.com/office/drawing/2014/main" id="{43E30BF7-582B-4A96-9911-F95B39DAC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"/>
            <a:ext cx="609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E93450-964E-4CE2-AC0F-FED5BC82653D}"/>
              </a:ext>
            </a:extLst>
          </p:cNvPr>
          <p:cNvSpPr/>
          <p:nvPr/>
        </p:nvSpPr>
        <p:spPr>
          <a:xfrm>
            <a:off x="1309930" y="377923"/>
            <a:ext cx="1972113" cy="442911"/>
          </a:xfrm>
          <a:prstGeom prst="rect">
            <a:avLst/>
          </a:prstGeom>
          <a:solidFill>
            <a:srgbClr val="D2C2EE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9483FD-B3FA-4DA2-8F0B-3BB40291DBAE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B3D4F739-6680-4205-9779-736CFEBA2B4E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3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E977394D-1542-458D-9E32-288EBBA54B9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향후 계획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3" name="막힌 원호 23">
            <a:extLst>
              <a:ext uri="{FF2B5EF4-FFF2-40B4-BE49-F238E27FC236}">
                <a16:creationId xmlns:a16="http://schemas.microsoft.com/office/drawing/2014/main" id="{DD871E28-8085-4FA5-BF50-63A416B5ABF4}"/>
              </a:ext>
            </a:extLst>
          </p:cNvPr>
          <p:cNvSpPr/>
          <p:nvPr/>
        </p:nvSpPr>
        <p:spPr>
          <a:xfrm rot="11136403">
            <a:off x="5212540" y="2447421"/>
            <a:ext cx="2638442" cy="2638442"/>
          </a:xfrm>
          <a:prstGeom prst="blockArc">
            <a:avLst>
              <a:gd name="adj1" fmla="val 16197093"/>
              <a:gd name="adj2" fmla="val 19100673"/>
              <a:gd name="adj3" fmla="val 9552"/>
            </a:avLst>
          </a:prstGeom>
          <a:solidFill>
            <a:srgbClr val="ACD3CE"/>
          </a:solidFill>
          <a:ln>
            <a:solidFill>
              <a:srgbClr val="ACD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막힌 원호 25">
            <a:extLst>
              <a:ext uri="{FF2B5EF4-FFF2-40B4-BE49-F238E27FC236}">
                <a16:creationId xmlns:a16="http://schemas.microsoft.com/office/drawing/2014/main" id="{F7162E45-77AA-40B5-A5AA-F2942DAEFE4C}"/>
              </a:ext>
            </a:extLst>
          </p:cNvPr>
          <p:cNvSpPr/>
          <p:nvPr/>
        </p:nvSpPr>
        <p:spPr>
          <a:xfrm rot="14736403">
            <a:off x="5212540" y="2447421"/>
            <a:ext cx="2638442" cy="2638442"/>
          </a:xfrm>
          <a:prstGeom prst="blockArc">
            <a:avLst>
              <a:gd name="adj1" fmla="val 16197093"/>
              <a:gd name="adj2" fmla="val 19100673"/>
              <a:gd name="adj3" fmla="val 9552"/>
            </a:avLst>
          </a:prstGeom>
          <a:solidFill>
            <a:srgbClr val="92E0E2"/>
          </a:solidFill>
          <a:ln>
            <a:solidFill>
              <a:srgbClr val="92E0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막힌 원호 26">
            <a:extLst>
              <a:ext uri="{FF2B5EF4-FFF2-40B4-BE49-F238E27FC236}">
                <a16:creationId xmlns:a16="http://schemas.microsoft.com/office/drawing/2014/main" id="{7B858EFB-7930-4D53-B131-0E59A9F4FC67}"/>
              </a:ext>
            </a:extLst>
          </p:cNvPr>
          <p:cNvSpPr/>
          <p:nvPr/>
        </p:nvSpPr>
        <p:spPr>
          <a:xfrm rot="18336403">
            <a:off x="5212540" y="2447421"/>
            <a:ext cx="2638442" cy="2638442"/>
          </a:xfrm>
          <a:prstGeom prst="blockArc">
            <a:avLst>
              <a:gd name="adj1" fmla="val 16197093"/>
              <a:gd name="adj2" fmla="val 19100673"/>
              <a:gd name="adj3" fmla="val 9552"/>
            </a:avLst>
          </a:prstGeom>
          <a:solidFill>
            <a:srgbClr val="D2C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9BA97C-4197-4F7D-BDAE-2F17F909672B}"/>
              </a:ext>
            </a:extLst>
          </p:cNvPr>
          <p:cNvSpPr txBox="1"/>
          <p:nvPr/>
        </p:nvSpPr>
        <p:spPr>
          <a:xfrm>
            <a:off x="861859" y="2053574"/>
            <a:ext cx="3518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Classification Model </a:t>
            </a:r>
            <a:r>
              <a:rPr lang="ko-KR" altLang="en-US" sz="24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24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데이터 처리 및 변수 조정</a:t>
            </a:r>
            <a:endParaRPr lang="en-US" altLang="ko-KR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2D7ACED-84B7-4C04-A6A9-2184DA163647}"/>
              </a:ext>
            </a:extLst>
          </p:cNvPr>
          <p:cNvGrpSpPr/>
          <p:nvPr/>
        </p:nvGrpSpPr>
        <p:grpSpPr>
          <a:xfrm>
            <a:off x="4565723" y="2433143"/>
            <a:ext cx="1336697" cy="2654301"/>
            <a:chOff x="4129962" y="2844800"/>
            <a:chExt cx="1336697" cy="2654301"/>
          </a:xfrm>
        </p:grpSpPr>
        <p:sp>
          <p:nvSpPr>
            <p:cNvPr id="18" name="자유형 16">
              <a:extLst>
                <a:ext uri="{FF2B5EF4-FFF2-40B4-BE49-F238E27FC236}">
                  <a16:creationId xmlns:a16="http://schemas.microsoft.com/office/drawing/2014/main" id="{9E232BC3-E656-45F6-B8EE-78448F555D09}"/>
                </a:ext>
              </a:extLst>
            </p:cNvPr>
            <p:cNvSpPr/>
            <p:nvPr/>
          </p:nvSpPr>
          <p:spPr>
            <a:xfrm>
              <a:off x="4129962" y="2844800"/>
              <a:ext cx="1336697" cy="355600"/>
            </a:xfrm>
            <a:custGeom>
              <a:avLst/>
              <a:gdLst>
                <a:gd name="connsiteX0" fmla="*/ 0 w 2184400"/>
                <a:gd name="connsiteY0" fmla="*/ 0 h 355600"/>
                <a:gd name="connsiteX1" fmla="*/ 1828800 w 2184400"/>
                <a:gd name="connsiteY1" fmla="*/ 0 h 355600"/>
                <a:gd name="connsiteX2" fmla="*/ 2184400 w 2184400"/>
                <a:gd name="connsiteY2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4400" h="355600">
                  <a:moveTo>
                    <a:pt x="0" y="0"/>
                  </a:moveTo>
                  <a:lnTo>
                    <a:pt x="1828800" y="0"/>
                  </a:lnTo>
                  <a:lnTo>
                    <a:pt x="2184400" y="355600"/>
                  </a:lnTo>
                </a:path>
              </a:pathLst>
            </a:custGeom>
            <a:noFill/>
            <a:ln>
              <a:solidFill>
                <a:srgbClr val="D2C2E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33">
              <a:extLst>
                <a:ext uri="{FF2B5EF4-FFF2-40B4-BE49-F238E27FC236}">
                  <a16:creationId xmlns:a16="http://schemas.microsoft.com/office/drawing/2014/main" id="{9549FAA5-70AE-4936-BB38-E65A1F02125A}"/>
                </a:ext>
              </a:extLst>
            </p:cNvPr>
            <p:cNvCxnSpPr/>
            <p:nvPr/>
          </p:nvCxnSpPr>
          <p:spPr>
            <a:xfrm>
              <a:off x="4129962" y="4178300"/>
              <a:ext cx="737572" cy="0"/>
            </a:xfrm>
            <a:prstGeom prst="line">
              <a:avLst/>
            </a:prstGeom>
            <a:ln>
              <a:solidFill>
                <a:srgbClr val="92E0E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자유형 18">
              <a:extLst>
                <a:ext uri="{FF2B5EF4-FFF2-40B4-BE49-F238E27FC236}">
                  <a16:creationId xmlns:a16="http://schemas.microsoft.com/office/drawing/2014/main" id="{F8B07270-C8ED-416E-A4B9-94983F7834FA}"/>
                </a:ext>
              </a:extLst>
            </p:cNvPr>
            <p:cNvSpPr/>
            <p:nvPr/>
          </p:nvSpPr>
          <p:spPr>
            <a:xfrm flipV="1">
              <a:off x="4129962" y="5143501"/>
              <a:ext cx="1336697" cy="355600"/>
            </a:xfrm>
            <a:custGeom>
              <a:avLst/>
              <a:gdLst>
                <a:gd name="connsiteX0" fmla="*/ 0 w 2184400"/>
                <a:gd name="connsiteY0" fmla="*/ 0 h 355600"/>
                <a:gd name="connsiteX1" fmla="*/ 1828800 w 2184400"/>
                <a:gd name="connsiteY1" fmla="*/ 0 h 355600"/>
                <a:gd name="connsiteX2" fmla="*/ 2184400 w 2184400"/>
                <a:gd name="connsiteY2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4400" h="355600">
                  <a:moveTo>
                    <a:pt x="0" y="0"/>
                  </a:moveTo>
                  <a:lnTo>
                    <a:pt x="1828800" y="0"/>
                  </a:lnTo>
                  <a:lnTo>
                    <a:pt x="2184400" y="355600"/>
                  </a:lnTo>
                </a:path>
              </a:pathLst>
            </a:custGeom>
            <a:noFill/>
            <a:ln>
              <a:solidFill>
                <a:srgbClr val="ACD3C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1">
            <a:extLst>
              <a:ext uri="{FF2B5EF4-FFF2-40B4-BE49-F238E27FC236}">
                <a16:creationId xmlns:a16="http://schemas.microsoft.com/office/drawing/2014/main" id="{54C30835-224B-4B8D-92F0-8FFA9B695A26}"/>
              </a:ext>
            </a:extLst>
          </p:cNvPr>
          <p:cNvSpPr/>
          <p:nvPr/>
        </p:nvSpPr>
        <p:spPr>
          <a:xfrm>
            <a:off x="6272323" y="1650646"/>
            <a:ext cx="4862020" cy="42319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5C27D-E84C-49C4-923B-9C187E8298CF}"/>
              </a:ext>
            </a:extLst>
          </p:cNvPr>
          <p:cNvSpPr txBox="1"/>
          <p:nvPr/>
        </p:nvSpPr>
        <p:spPr>
          <a:xfrm>
            <a:off x="154165" y="3535809"/>
            <a:ext cx="4226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Ensemble Learning Model </a:t>
            </a:r>
            <a:r>
              <a:rPr lang="ko-KR" altLang="en-US" sz="24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24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데이터 처리 및 변수 조정</a:t>
            </a:r>
            <a:endParaRPr lang="en-US" altLang="ko-KR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C55E4F-6D63-4EC3-A448-A62BC6AA7C81}"/>
              </a:ext>
            </a:extLst>
          </p:cNvPr>
          <p:cNvSpPr txBox="1"/>
          <p:nvPr/>
        </p:nvSpPr>
        <p:spPr>
          <a:xfrm>
            <a:off x="1907017" y="4856611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도출 및 분석</a:t>
            </a:r>
          </a:p>
        </p:txBody>
      </p:sp>
      <p:pic>
        <p:nvPicPr>
          <p:cNvPr id="1026" name="Picture 2" descr="Python 무료 아이콘 의 Zafiro Apps">
            <a:extLst>
              <a:ext uri="{FF2B5EF4-FFF2-40B4-BE49-F238E27FC236}">
                <a16:creationId xmlns:a16="http://schemas.microsoft.com/office/drawing/2014/main" id="{2BB5F53B-2596-4090-8234-0F9C57C80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49" y="2411557"/>
            <a:ext cx="2531767" cy="253176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4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977CCC50-97AB-4DED-A4F2-4E6F6F6F4999}"/>
              </a:ext>
            </a:extLst>
          </p:cNvPr>
          <p:cNvSpPr/>
          <p:nvPr/>
        </p:nvSpPr>
        <p:spPr>
          <a:xfrm>
            <a:off x="868680" y="1214119"/>
            <a:ext cx="10454640" cy="4800181"/>
          </a:xfrm>
          <a:prstGeom prst="bracketPair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773C8-7740-4162-B733-948F16440A47}"/>
              </a:ext>
            </a:extLst>
          </p:cNvPr>
          <p:cNvSpPr txBox="1"/>
          <p:nvPr/>
        </p:nvSpPr>
        <p:spPr>
          <a:xfrm>
            <a:off x="3652744" y="2921711"/>
            <a:ext cx="4886512" cy="13849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 !</a:t>
            </a:r>
            <a:endParaRPr lang="ko-KR" altLang="en-US" sz="6600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82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Venmo launches its first credit card - The Verge">
            <a:extLst>
              <a:ext uri="{FF2B5EF4-FFF2-40B4-BE49-F238E27FC236}">
                <a16:creationId xmlns:a16="http://schemas.microsoft.com/office/drawing/2014/main" id="{BFE13AB3-A024-4956-8037-7693C2A9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911" y="3708260"/>
              <a:ext cx="4650644" cy="1673413"/>
              <a:chOff x="2700072" y="2021840"/>
              <a:chExt cx="6332659" cy="227864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1,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3457507" y="3168936"/>
                <a:ext cx="5575224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프로젝트 개요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946720-1BEE-494D-A214-27473974E1C9}"/>
              </a:ext>
            </a:extLst>
          </p:cNvPr>
          <p:cNvSpPr/>
          <p:nvPr/>
        </p:nvSpPr>
        <p:spPr>
          <a:xfrm>
            <a:off x="1291120" y="397717"/>
            <a:ext cx="3023848" cy="417078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62560" y="159116"/>
            <a:ext cx="6210301" cy="661719"/>
            <a:chOff x="162560" y="159116"/>
            <a:chExt cx="6210301" cy="661719"/>
          </a:xfrm>
        </p:grpSpPr>
        <p:sp>
          <p:nvSpPr>
            <p:cNvPr id="26" name="TextBox 4"/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chemeClr val="accent1">
                      <a:lumMod val="50000"/>
                    </a:schemeClr>
                  </a:solidFill>
                </a:rPr>
                <a:t>Part 1</a:t>
              </a:r>
              <a:endParaRPr lang="ko-KR" altLang="en-US" sz="16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5"/>
            <p:cNvSpPr txBox="1"/>
            <p:nvPr/>
          </p:nvSpPr>
          <p:spPr>
            <a:xfrm flipH="1">
              <a:off x="1005840" y="174504"/>
              <a:ext cx="536702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프로젝트 개요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5A96619-8495-41D0-9DA6-17FB4DAAD78E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30F561E2-C370-4DC2-8CDE-5BD19AECF3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67"/>
          <a:stretch/>
        </p:blipFill>
        <p:spPr>
          <a:xfrm>
            <a:off x="1431174" y="1296491"/>
            <a:ext cx="9329651" cy="18484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CC00485-B245-4C78-BDCC-7BF5FEF69A3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0"/>
          <a:stretch/>
        </p:blipFill>
        <p:spPr>
          <a:xfrm>
            <a:off x="1431174" y="3144980"/>
            <a:ext cx="2883794" cy="273765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2B2996-8E0D-4596-92D9-262B6BA16D6A}"/>
              </a:ext>
            </a:extLst>
          </p:cNvPr>
          <p:cNvSpPr/>
          <p:nvPr/>
        </p:nvSpPr>
        <p:spPr>
          <a:xfrm>
            <a:off x="5683604" y="3429000"/>
            <a:ext cx="3708584" cy="1251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5DE2F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</a:t>
            </a:r>
          </a:p>
          <a:p>
            <a:pPr algn="ctr">
              <a:lnSpc>
                <a:spcPct val="150000"/>
              </a:lnSpc>
            </a:pPr>
            <a:endParaRPr lang="en-US" altLang="ko-KR" sz="400" b="1" dirty="0">
              <a:solidFill>
                <a:srgbClr val="5DE2F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인의 인적 정보를 토대로 신용등급을 예측하는 모델을 만든다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9A02CB-4E71-4B60-9055-874F6A683BA0}"/>
              </a:ext>
            </a:extLst>
          </p:cNvPr>
          <p:cNvSpPr/>
          <p:nvPr/>
        </p:nvSpPr>
        <p:spPr>
          <a:xfrm>
            <a:off x="5791200" y="4758985"/>
            <a:ext cx="370858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 : credit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3FAF8D-0878-4384-AC71-29EB439E362C}"/>
              </a:ext>
            </a:extLst>
          </p:cNvPr>
          <p:cNvSpPr/>
          <p:nvPr/>
        </p:nvSpPr>
        <p:spPr>
          <a:xfrm>
            <a:off x="5791200" y="5193188"/>
            <a:ext cx="370858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: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소득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가족 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직업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나이 등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6D252B-C4D8-439C-A422-C60A6541ED5F}"/>
              </a:ext>
            </a:extLst>
          </p:cNvPr>
          <p:cNvSpPr/>
          <p:nvPr/>
        </p:nvSpPr>
        <p:spPr>
          <a:xfrm>
            <a:off x="1291120" y="397717"/>
            <a:ext cx="3023848" cy="417078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43">
            <a:extLst>
              <a:ext uri="{FF2B5EF4-FFF2-40B4-BE49-F238E27FC236}">
                <a16:creationId xmlns:a16="http://schemas.microsoft.com/office/drawing/2014/main" id="{81BF1EB9-6F26-41B3-B491-4FA2F1A9C8B2}"/>
              </a:ext>
            </a:extLst>
          </p:cNvPr>
          <p:cNvSpPr/>
          <p:nvPr/>
        </p:nvSpPr>
        <p:spPr>
          <a:xfrm flipH="1">
            <a:off x="1447266" y="1519707"/>
            <a:ext cx="2658217" cy="2499813"/>
          </a:xfrm>
          <a:custGeom>
            <a:avLst/>
            <a:gdLst>
              <a:gd name="connsiteX0" fmla="*/ 2286385 w 2561400"/>
              <a:gd name="connsiteY0" fmla="*/ 0 h 2408765"/>
              <a:gd name="connsiteX1" fmla="*/ 275009 w 2561400"/>
              <a:gd name="connsiteY1" fmla="*/ 0 h 2408765"/>
              <a:gd name="connsiteX2" fmla="*/ 0 w 2561400"/>
              <a:gd name="connsiteY2" fmla="*/ 275009 h 2408765"/>
              <a:gd name="connsiteX3" fmla="*/ 0 w 2561400"/>
              <a:gd name="connsiteY3" fmla="*/ 2133756 h 2408765"/>
              <a:gd name="connsiteX4" fmla="*/ 275009 w 2561400"/>
              <a:gd name="connsiteY4" fmla="*/ 2408765 h 2408765"/>
              <a:gd name="connsiteX5" fmla="*/ 2286385 w 2561400"/>
              <a:gd name="connsiteY5" fmla="*/ 2408765 h 2408765"/>
              <a:gd name="connsiteX6" fmla="*/ 2286578 w 2561400"/>
              <a:gd name="connsiteY6" fmla="*/ 2408746 h 2408765"/>
              <a:gd name="connsiteX7" fmla="*/ 2561400 w 2561400"/>
              <a:gd name="connsiteY7" fmla="*/ 2408746 h 2408765"/>
              <a:gd name="connsiteX8" fmla="*/ 2561400 w 2561400"/>
              <a:gd name="connsiteY8" fmla="*/ 773103 h 2408765"/>
              <a:gd name="connsiteX9" fmla="*/ 2561394 w 2561400"/>
              <a:gd name="connsiteY9" fmla="*/ 773108 h 2408765"/>
              <a:gd name="connsiteX10" fmla="*/ 2561394 w 2561400"/>
              <a:gd name="connsiteY10" fmla="*/ 275009 h 2408765"/>
              <a:gd name="connsiteX11" fmla="*/ 2286385 w 2561400"/>
              <a:gd name="connsiteY11" fmla="*/ 0 h 24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1400" h="2408765">
                <a:moveTo>
                  <a:pt x="2286385" y="0"/>
                </a:moveTo>
                <a:lnTo>
                  <a:pt x="275009" y="0"/>
                </a:lnTo>
                <a:cubicBezTo>
                  <a:pt x="123126" y="0"/>
                  <a:pt x="0" y="123126"/>
                  <a:pt x="0" y="275009"/>
                </a:cubicBezTo>
                <a:lnTo>
                  <a:pt x="0" y="2133756"/>
                </a:lnTo>
                <a:cubicBezTo>
                  <a:pt x="0" y="2285639"/>
                  <a:pt x="123126" y="2408765"/>
                  <a:pt x="275009" y="2408765"/>
                </a:cubicBezTo>
                <a:lnTo>
                  <a:pt x="2286385" y="2408765"/>
                </a:lnTo>
                <a:lnTo>
                  <a:pt x="2286578" y="2408746"/>
                </a:lnTo>
                <a:lnTo>
                  <a:pt x="2561400" y="2408746"/>
                </a:lnTo>
                <a:lnTo>
                  <a:pt x="2561400" y="773103"/>
                </a:lnTo>
                <a:lnTo>
                  <a:pt x="2561394" y="773108"/>
                </a:lnTo>
                <a:lnTo>
                  <a:pt x="2561394" y="275009"/>
                </a:lnTo>
                <a:cubicBezTo>
                  <a:pt x="2561394" y="123126"/>
                  <a:pt x="2438268" y="0"/>
                  <a:pt x="228638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5DE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15000"/>
              </a:lnSpc>
            </a:pPr>
            <a:r>
              <a:rPr lang="ko-KR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신용카드 사용자 </a:t>
            </a:r>
            <a:endParaRPr lang="en-US" altLang="ko-KR" sz="20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ko-KR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</a:t>
            </a:r>
            <a:r>
              <a:rPr lang="en-US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EDA</a:t>
            </a:r>
          </a:p>
          <a:p>
            <a:pPr algn="ctr">
              <a:lnSpc>
                <a:spcPct val="115000"/>
              </a:lnSpc>
            </a:pPr>
            <a:r>
              <a:rPr lang="en-US" altLang="ko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</a:t>
            </a:r>
            <a:endParaRPr lang="en-US" altLang="ko-Kore-KR" sz="20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altLang="ko-KR" sz="2000" b="1" kern="1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Code_review</a:t>
            </a:r>
            <a:r>
              <a:rPr lang="en-US" altLang="ko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 b="1" kern="100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데이콘</a:t>
            </a:r>
            <a:r>
              <a:rPr lang="en-US" altLang="ko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ore-KR" altLang="ko-Kore-KR" sz="16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자유형 145">
            <a:extLst>
              <a:ext uri="{FF2B5EF4-FFF2-40B4-BE49-F238E27FC236}">
                <a16:creationId xmlns:a16="http://schemas.microsoft.com/office/drawing/2014/main" id="{E934FDCD-B849-43C9-9532-FC11EEC088E8}"/>
              </a:ext>
            </a:extLst>
          </p:cNvPr>
          <p:cNvSpPr/>
          <p:nvPr/>
        </p:nvSpPr>
        <p:spPr>
          <a:xfrm flipH="1">
            <a:off x="4740819" y="1515114"/>
            <a:ext cx="2658217" cy="2499813"/>
          </a:xfrm>
          <a:custGeom>
            <a:avLst/>
            <a:gdLst>
              <a:gd name="connsiteX0" fmla="*/ 2286385 w 2561400"/>
              <a:gd name="connsiteY0" fmla="*/ 0 h 2408765"/>
              <a:gd name="connsiteX1" fmla="*/ 275009 w 2561400"/>
              <a:gd name="connsiteY1" fmla="*/ 0 h 2408765"/>
              <a:gd name="connsiteX2" fmla="*/ 0 w 2561400"/>
              <a:gd name="connsiteY2" fmla="*/ 275009 h 2408765"/>
              <a:gd name="connsiteX3" fmla="*/ 0 w 2561400"/>
              <a:gd name="connsiteY3" fmla="*/ 2133756 h 2408765"/>
              <a:gd name="connsiteX4" fmla="*/ 275009 w 2561400"/>
              <a:gd name="connsiteY4" fmla="*/ 2408765 h 2408765"/>
              <a:gd name="connsiteX5" fmla="*/ 2286385 w 2561400"/>
              <a:gd name="connsiteY5" fmla="*/ 2408765 h 2408765"/>
              <a:gd name="connsiteX6" fmla="*/ 2286578 w 2561400"/>
              <a:gd name="connsiteY6" fmla="*/ 2408746 h 2408765"/>
              <a:gd name="connsiteX7" fmla="*/ 2561400 w 2561400"/>
              <a:gd name="connsiteY7" fmla="*/ 2408746 h 2408765"/>
              <a:gd name="connsiteX8" fmla="*/ 2561400 w 2561400"/>
              <a:gd name="connsiteY8" fmla="*/ 773103 h 2408765"/>
              <a:gd name="connsiteX9" fmla="*/ 2561394 w 2561400"/>
              <a:gd name="connsiteY9" fmla="*/ 773108 h 2408765"/>
              <a:gd name="connsiteX10" fmla="*/ 2561394 w 2561400"/>
              <a:gd name="connsiteY10" fmla="*/ 275009 h 2408765"/>
              <a:gd name="connsiteX11" fmla="*/ 2286385 w 2561400"/>
              <a:gd name="connsiteY11" fmla="*/ 0 h 24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1400" h="2408765">
                <a:moveTo>
                  <a:pt x="2286385" y="0"/>
                </a:moveTo>
                <a:lnTo>
                  <a:pt x="275009" y="0"/>
                </a:lnTo>
                <a:cubicBezTo>
                  <a:pt x="123126" y="0"/>
                  <a:pt x="0" y="123126"/>
                  <a:pt x="0" y="275009"/>
                </a:cubicBezTo>
                <a:lnTo>
                  <a:pt x="0" y="2133756"/>
                </a:lnTo>
                <a:cubicBezTo>
                  <a:pt x="0" y="2285639"/>
                  <a:pt x="123126" y="2408765"/>
                  <a:pt x="275009" y="2408765"/>
                </a:cubicBezTo>
                <a:lnTo>
                  <a:pt x="2286385" y="2408765"/>
                </a:lnTo>
                <a:lnTo>
                  <a:pt x="2286578" y="2408746"/>
                </a:lnTo>
                <a:lnTo>
                  <a:pt x="2561400" y="2408746"/>
                </a:lnTo>
                <a:lnTo>
                  <a:pt x="2561400" y="773103"/>
                </a:lnTo>
                <a:lnTo>
                  <a:pt x="2561394" y="773108"/>
                </a:lnTo>
                <a:lnTo>
                  <a:pt x="2561394" y="275009"/>
                </a:lnTo>
                <a:cubicBezTo>
                  <a:pt x="2561394" y="123126"/>
                  <a:pt x="2438268" y="0"/>
                  <a:pt x="228638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5DE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15000"/>
              </a:lnSpc>
            </a:pPr>
            <a:r>
              <a:rPr lang="ko-KR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신용카드 사용자</a:t>
            </a:r>
            <a:endParaRPr lang="en-US" altLang="ko-KR" sz="20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lang="en-US" altLang="ko-KR" sz="8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ko-KR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전처리</a:t>
            </a:r>
            <a:endParaRPr lang="ko-Kore-KR" altLang="ko-Kore-KR" sz="16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자유형 147">
            <a:extLst>
              <a:ext uri="{FF2B5EF4-FFF2-40B4-BE49-F238E27FC236}">
                <a16:creationId xmlns:a16="http://schemas.microsoft.com/office/drawing/2014/main" id="{B3405064-E023-4F27-9B5E-9A2B1953C03C}"/>
              </a:ext>
            </a:extLst>
          </p:cNvPr>
          <p:cNvSpPr/>
          <p:nvPr/>
        </p:nvSpPr>
        <p:spPr>
          <a:xfrm flipH="1">
            <a:off x="8040014" y="1515114"/>
            <a:ext cx="2658217" cy="2499813"/>
          </a:xfrm>
          <a:custGeom>
            <a:avLst/>
            <a:gdLst>
              <a:gd name="connsiteX0" fmla="*/ 2286385 w 2561400"/>
              <a:gd name="connsiteY0" fmla="*/ 0 h 2408765"/>
              <a:gd name="connsiteX1" fmla="*/ 275009 w 2561400"/>
              <a:gd name="connsiteY1" fmla="*/ 0 h 2408765"/>
              <a:gd name="connsiteX2" fmla="*/ 0 w 2561400"/>
              <a:gd name="connsiteY2" fmla="*/ 275009 h 2408765"/>
              <a:gd name="connsiteX3" fmla="*/ 0 w 2561400"/>
              <a:gd name="connsiteY3" fmla="*/ 2133756 h 2408765"/>
              <a:gd name="connsiteX4" fmla="*/ 275009 w 2561400"/>
              <a:gd name="connsiteY4" fmla="*/ 2408765 h 2408765"/>
              <a:gd name="connsiteX5" fmla="*/ 2286385 w 2561400"/>
              <a:gd name="connsiteY5" fmla="*/ 2408765 h 2408765"/>
              <a:gd name="connsiteX6" fmla="*/ 2286578 w 2561400"/>
              <a:gd name="connsiteY6" fmla="*/ 2408746 h 2408765"/>
              <a:gd name="connsiteX7" fmla="*/ 2561400 w 2561400"/>
              <a:gd name="connsiteY7" fmla="*/ 2408746 h 2408765"/>
              <a:gd name="connsiteX8" fmla="*/ 2561400 w 2561400"/>
              <a:gd name="connsiteY8" fmla="*/ 773103 h 2408765"/>
              <a:gd name="connsiteX9" fmla="*/ 2561394 w 2561400"/>
              <a:gd name="connsiteY9" fmla="*/ 773108 h 2408765"/>
              <a:gd name="connsiteX10" fmla="*/ 2561394 w 2561400"/>
              <a:gd name="connsiteY10" fmla="*/ 275009 h 2408765"/>
              <a:gd name="connsiteX11" fmla="*/ 2286385 w 2561400"/>
              <a:gd name="connsiteY11" fmla="*/ 0 h 24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1400" h="2408765">
                <a:moveTo>
                  <a:pt x="2286385" y="0"/>
                </a:moveTo>
                <a:lnTo>
                  <a:pt x="275009" y="0"/>
                </a:lnTo>
                <a:cubicBezTo>
                  <a:pt x="123126" y="0"/>
                  <a:pt x="0" y="123126"/>
                  <a:pt x="0" y="275009"/>
                </a:cubicBezTo>
                <a:lnTo>
                  <a:pt x="0" y="2133756"/>
                </a:lnTo>
                <a:cubicBezTo>
                  <a:pt x="0" y="2285639"/>
                  <a:pt x="123126" y="2408765"/>
                  <a:pt x="275009" y="2408765"/>
                </a:cubicBezTo>
                <a:lnTo>
                  <a:pt x="2286385" y="2408765"/>
                </a:lnTo>
                <a:lnTo>
                  <a:pt x="2286578" y="2408746"/>
                </a:lnTo>
                <a:lnTo>
                  <a:pt x="2561400" y="2408746"/>
                </a:lnTo>
                <a:lnTo>
                  <a:pt x="2561400" y="773103"/>
                </a:lnTo>
                <a:lnTo>
                  <a:pt x="2561394" y="773108"/>
                </a:lnTo>
                <a:lnTo>
                  <a:pt x="2561394" y="275009"/>
                </a:lnTo>
                <a:cubicBezTo>
                  <a:pt x="2561394" y="123126"/>
                  <a:pt x="2438268" y="0"/>
                  <a:pt x="228638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5DE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15000"/>
              </a:lnSpc>
            </a:pPr>
            <a:r>
              <a:rPr lang="ko-KR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모델을 통해 사용자</a:t>
            </a:r>
            <a:endParaRPr lang="en-US" altLang="ko-KR" sz="20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lang="en-US" altLang="ko-Kore-KR" sz="8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Credit </a:t>
            </a:r>
            <a:r>
              <a:rPr lang="ko-KR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평가</a:t>
            </a:r>
            <a:r>
              <a:rPr lang="en-US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ore-KR" sz="2000" b="1" kern="1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분류</a:t>
            </a:r>
            <a:endParaRPr lang="ko-Kore-KR" altLang="ko-Kore-KR" sz="1600" b="1" kern="1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49D9E-A1BD-49E0-9D51-B815508230AC}"/>
              </a:ext>
            </a:extLst>
          </p:cNvPr>
          <p:cNvGrpSpPr/>
          <p:nvPr/>
        </p:nvGrpSpPr>
        <p:grpSpPr>
          <a:xfrm flipH="1">
            <a:off x="3581850" y="3540262"/>
            <a:ext cx="517991" cy="487125"/>
            <a:chOff x="5220989" y="1503631"/>
            <a:chExt cx="517991" cy="487125"/>
          </a:xfrm>
        </p:grpSpPr>
        <p:sp>
          <p:nvSpPr>
            <p:cNvPr id="16" name="직각 삼각형 60">
              <a:extLst>
                <a:ext uri="{FF2B5EF4-FFF2-40B4-BE49-F238E27FC236}">
                  <a16:creationId xmlns:a16="http://schemas.microsoft.com/office/drawing/2014/main" id="{B4D93A9E-5A25-472C-83DA-C371A9543A5C}"/>
                </a:ext>
              </a:extLst>
            </p:cNvPr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모서리가 둥근 직사각형 151">
              <a:extLst>
                <a:ext uri="{FF2B5EF4-FFF2-40B4-BE49-F238E27FC236}">
                  <a16:creationId xmlns:a16="http://schemas.microsoft.com/office/drawing/2014/main" id="{0C623264-5704-41D3-B943-E807672391A7}"/>
                </a:ext>
              </a:extLst>
            </p:cNvPr>
            <p:cNvSpPr/>
            <p:nvPr/>
          </p:nvSpPr>
          <p:spPr>
            <a:xfrm>
              <a:off x="5220989" y="1503631"/>
              <a:ext cx="517991" cy="487125"/>
            </a:xfrm>
            <a:prstGeom prst="roundRect">
              <a:avLst>
                <a:gd name="adj" fmla="val 50000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F73A72-91D6-4431-BF27-58A053AFD963}"/>
              </a:ext>
            </a:extLst>
          </p:cNvPr>
          <p:cNvGrpSpPr/>
          <p:nvPr/>
        </p:nvGrpSpPr>
        <p:grpSpPr>
          <a:xfrm flipH="1">
            <a:off x="6881045" y="3540262"/>
            <a:ext cx="517991" cy="487125"/>
            <a:chOff x="5220989" y="1503631"/>
            <a:chExt cx="517991" cy="487125"/>
          </a:xfrm>
        </p:grpSpPr>
        <p:sp>
          <p:nvSpPr>
            <p:cNvPr id="19" name="직각 삼각형 63">
              <a:extLst>
                <a:ext uri="{FF2B5EF4-FFF2-40B4-BE49-F238E27FC236}">
                  <a16:creationId xmlns:a16="http://schemas.microsoft.com/office/drawing/2014/main" id="{DB60C9DC-3063-4937-A6FC-8317EFF9B75E}"/>
                </a:ext>
              </a:extLst>
            </p:cNvPr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모서리가 둥근 직사각형 154">
              <a:extLst>
                <a:ext uri="{FF2B5EF4-FFF2-40B4-BE49-F238E27FC236}">
                  <a16:creationId xmlns:a16="http://schemas.microsoft.com/office/drawing/2014/main" id="{1CA78F4F-8FDF-4F45-B61B-3EC7FEC92871}"/>
                </a:ext>
              </a:extLst>
            </p:cNvPr>
            <p:cNvSpPr/>
            <p:nvPr/>
          </p:nvSpPr>
          <p:spPr>
            <a:xfrm>
              <a:off x="5220989" y="1503631"/>
              <a:ext cx="517991" cy="487125"/>
            </a:xfrm>
            <a:prstGeom prst="roundRect">
              <a:avLst>
                <a:gd name="adj" fmla="val 50000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FB9D213-721B-4341-9A11-C3073032BA30}"/>
              </a:ext>
            </a:extLst>
          </p:cNvPr>
          <p:cNvGrpSpPr/>
          <p:nvPr/>
        </p:nvGrpSpPr>
        <p:grpSpPr>
          <a:xfrm flipH="1">
            <a:off x="10174598" y="3529250"/>
            <a:ext cx="517991" cy="487125"/>
            <a:chOff x="5220989" y="1503631"/>
            <a:chExt cx="517991" cy="487125"/>
          </a:xfrm>
        </p:grpSpPr>
        <p:sp>
          <p:nvSpPr>
            <p:cNvPr id="22" name="직각 삼각형 66">
              <a:extLst>
                <a:ext uri="{FF2B5EF4-FFF2-40B4-BE49-F238E27FC236}">
                  <a16:creationId xmlns:a16="http://schemas.microsoft.com/office/drawing/2014/main" id="{0158B28A-DD28-4517-ACBE-1A89935C127E}"/>
                </a:ext>
              </a:extLst>
            </p:cNvPr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모서리가 둥근 직사각형 157">
              <a:extLst>
                <a:ext uri="{FF2B5EF4-FFF2-40B4-BE49-F238E27FC236}">
                  <a16:creationId xmlns:a16="http://schemas.microsoft.com/office/drawing/2014/main" id="{15F424E5-2198-4A68-BC8D-42EA8C516289}"/>
                </a:ext>
              </a:extLst>
            </p:cNvPr>
            <p:cNvSpPr/>
            <p:nvPr/>
          </p:nvSpPr>
          <p:spPr>
            <a:xfrm>
              <a:off x="5220989" y="1503631"/>
              <a:ext cx="517991" cy="487125"/>
            </a:xfrm>
            <a:prstGeom prst="roundRect">
              <a:avLst>
                <a:gd name="adj" fmla="val 50000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0FA8292-491F-4967-A547-8BA208EFF31E}"/>
              </a:ext>
            </a:extLst>
          </p:cNvPr>
          <p:cNvSpPr txBox="1"/>
          <p:nvPr/>
        </p:nvSpPr>
        <p:spPr>
          <a:xfrm>
            <a:off x="2192559" y="4496504"/>
            <a:ext cx="7894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EDA (</a:t>
            </a:r>
            <a:r>
              <a:rPr lang="ko-KR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</a:t>
            </a:r>
            <a:r>
              <a:rPr lang="en-US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en-US" altLang="ko-Kore-KR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ko-Kore-KR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구성원이 </a:t>
            </a:r>
            <a:r>
              <a:rPr lang="en-US" altLang="ko-Kore-KR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ko-Kore-KR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주제를 설정하는 것이 목표</a:t>
            </a:r>
            <a:endParaRPr lang="ko-Kore-KR" altLang="ko-Kore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1" lang="ko-Kore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78F4D3-8572-4832-9A66-4A3E7C96EA30}"/>
              </a:ext>
            </a:extLst>
          </p:cNvPr>
          <p:cNvSpPr txBox="1"/>
          <p:nvPr/>
        </p:nvSpPr>
        <p:spPr>
          <a:xfrm>
            <a:off x="2456284" y="5381284"/>
            <a:ext cx="744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 (</a:t>
            </a:r>
            <a:r>
              <a:rPr lang="ko-KR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신용도</a:t>
            </a:r>
            <a:r>
              <a:rPr lang="en-US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ore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결정하는 </a:t>
            </a:r>
            <a:r>
              <a:rPr lang="en-US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무엇이 있는지</a:t>
            </a:r>
            <a:r>
              <a:rPr lang="en-US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-&gt; feature </a:t>
            </a:r>
            <a:r>
              <a:rPr lang="ko-KR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결정</a:t>
            </a:r>
            <a:endParaRPr lang="ko-Kore-KR" altLang="ko-Kore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B8A8CF5-2228-45A0-AF06-11F5AEEE690C}"/>
              </a:ext>
            </a:extLst>
          </p:cNvPr>
          <p:cNvGrpSpPr/>
          <p:nvPr/>
        </p:nvGrpSpPr>
        <p:grpSpPr>
          <a:xfrm>
            <a:off x="162560" y="159116"/>
            <a:ext cx="6210301" cy="661719"/>
            <a:chOff x="162560" y="159116"/>
            <a:chExt cx="6210301" cy="661719"/>
          </a:xfrm>
        </p:grpSpPr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24AB84DD-48A7-46FC-86F3-6E441767BCDF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chemeClr val="accent1">
                      <a:lumMod val="50000"/>
                    </a:schemeClr>
                  </a:solidFill>
                </a:rPr>
                <a:t>Part 1</a:t>
              </a:r>
              <a:endParaRPr lang="ko-KR" altLang="en-US" sz="16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TextBox 5">
              <a:extLst>
                <a:ext uri="{FF2B5EF4-FFF2-40B4-BE49-F238E27FC236}">
                  <a16:creationId xmlns:a16="http://schemas.microsoft.com/office/drawing/2014/main" id="{A4F4F479-A9F5-4C5F-8C17-533B6C2D9952}"/>
                </a:ext>
              </a:extLst>
            </p:cNvPr>
            <p:cNvSpPr txBox="1"/>
            <p:nvPr/>
          </p:nvSpPr>
          <p:spPr>
            <a:xfrm flipH="1">
              <a:off x="1005840" y="174504"/>
              <a:ext cx="536702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프로젝트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이코노미스트] 8월부터 시작하는 &amp;#39;신용카드 캐시백&amp;#39;…득일까 실일까 | 중앙일보">
            <a:extLst>
              <a:ext uri="{FF2B5EF4-FFF2-40B4-BE49-F238E27FC236}">
                <a16:creationId xmlns:a16="http://schemas.microsoft.com/office/drawing/2014/main" id="{CDD5489E-72DF-4F78-85A5-FDDFF21DA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57909" y="3708259"/>
              <a:ext cx="5163973" cy="2145292"/>
              <a:chOff x="2700070" y="2021840"/>
              <a:chExt cx="7031643" cy="292118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700070" y="2021840"/>
                <a:ext cx="1913430" cy="712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Part 2, 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758524" y="3057117"/>
                <a:ext cx="6973189" cy="1885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진행 상황</a:t>
                </a:r>
                <a:endParaRPr lang="en-US" altLang="ko-KR" sz="4800" b="1" dirty="0">
                  <a:solidFill>
                    <a:schemeClr val="bg1"/>
                  </a:solidFill>
                  <a:latin typeface="나눔스퀘어 ExtraBold"/>
                  <a:ea typeface="나눔스퀘어 ExtraBold"/>
                </a:endParaRPr>
              </a:p>
              <a:p>
                <a:pPr>
                  <a:defRPr/>
                </a:pPr>
                <a:r>
                  <a:rPr lang="en-US" altLang="ko-KR" sz="3600" b="1" dirty="0"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EDA </a:t>
                </a:r>
                <a:r>
                  <a:rPr lang="ko-KR" altLang="en-US" sz="3600" b="1" dirty="0"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및 데이터 </a:t>
                </a:r>
                <a:r>
                  <a:rPr lang="ko-KR" altLang="en-US" sz="3600" b="1" dirty="0" err="1"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전처리</a:t>
                </a:r>
                <a:endParaRPr lang="ko-KR" altLang="en-US" sz="3600" b="1" dirty="0">
                  <a:solidFill>
                    <a:schemeClr val="bg1"/>
                  </a:solidFill>
                  <a:latin typeface="나눔스퀘어 ExtraBold"/>
                  <a:ea typeface="나눔스퀘어 ExtraBold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734BD2-E0AA-4C35-B832-A5ECF7136E00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9483FD-B3FA-4DA2-8F0B-3BB40291DBAE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B3D4F739-6680-4205-9779-736CFEBA2B4E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E977394D-1542-458D-9E32-288EBBA54B98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2" name="TextBox 8">
            <a:extLst>
              <a:ext uri="{FF2B5EF4-FFF2-40B4-BE49-F238E27FC236}">
                <a16:creationId xmlns:a16="http://schemas.microsoft.com/office/drawing/2014/main" id="{50217F63-AA74-4497-BDBC-E5CFCEA1A2A2}"/>
              </a:ext>
            </a:extLst>
          </p:cNvPr>
          <p:cNvSpPr txBox="1"/>
          <p:nvPr/>
        </p:nvSpPr>
        <p:spPr>
          <a:xfrm flipH="1">
            <a:off x="243958" y="1237607"/>
            <a:ext cx="4429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 사용자 리스트 추출 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D5FC5F-3564-4B0A-B5BC-DCBEDD17A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930740"/>
            <a:ext cx="10396451" cy="3689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8">
            <a:extLst>
              <a:ext uri="{FF2B5EF4-FFF2-40B4-BE49-F238E27FC236}">
                <a16:creationId xmlns:a16="http://schemas.microsoft.com/office/drawing/2014/main" id="{50217F63-AA74-4497-BDBC-E5CFCEA1A2A2}"/>
              </a:ext>
            </a:extLst>
          </p:cNvPr>
          <p:cNvSpPr txBox="1"/>
          <p:nvPr/>
        </p:nvSpPr>
        <p:spPr>
          <a:xfrm flipH="1">
            <a:off x="243958" y="1237607"/>
            <a:ext cx="4429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 사용자 리스트 추출 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2C9413B-7D1D-421F-A9DD-88C0D833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39" y="1930741"/>
            <a:ext cx="8105775" cy="19624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D265F5C-FB4A-46AD-9A9A-797E73FAA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4155446"/>
            <a:ext cx="9897688" cy="146494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C9F919-7B50-470B-B9C2-648D090FD7E8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D1CCE8-7357-431A-960F-1F799E026855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8B79FAAF-1AC9-480E-B624-C57C7A22B9CD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6CB36575-9F9A-42DC-8D1B-2D5B643B6F41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96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8">
            <a:extLst>
              <a:ext uri="{FF2B5EF4-FFF2-40B4-BE49-F238E27FC236}">
                <a16:creationId xmlns:a16="http://schemas.microsoft.com/office/drawing/2014/main" id="{50217F63-AA74-4497-BDBC-E5CFCEA1A2A2}"/>
              </a:ext>
            </a:extLst>
          </p:cNvPr>
          <p:cNvSpPr txBox="1"/>
          <p:nvPr/>
        </p:nvSpPr>
        <p:spPr>
          <a:xfrm flipH="1">
            <a:off x="243958" y="1237607"/>
            <a:ext cx="44291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 b="1" dirty="0">
                <a:latin typeface="나눔스퀘어 ExtraBold"/>
                <a:ea typeface="나눔스퀘어 ExtraBold"/>
              </a:rPr>
              <a:t>[</a:t>
            </a:r>
            <a:r>
              <a:rPr lang="ko-KR" altLang="en-US" sz="2200" b="1" dirty="0">
                <a:latin typeface="나눔스퀘어 ExtraBold"/>
                <a:ea typeface="나눔스퀘어 ExtraBold"/>
              </a:rPr>
              <a:t> 사용자 리스트 추출 </a:t>
            </a:r>
            <a:r>
              <a:rPr lang="en-US" altLang="ko-KR" sz="2200" b="1" dirty="0">
                <a:latin typeface="나눔스퀘어 ExtraBold"/>
                <a:ea typeface="나눔스퀘어 ExtraBold"/>
              </a:rPr>
              <a:t>]</a:t>
            </a:r>
            <a:endParaRPr lang="ko-KR" altLang="en-US" sz="2200" b="1" dirty="0">
              <a:latin typeface="나눔스퀘어 ExtraBold"/>
              <a:ea typeface="나눔스퀘어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8E24A6-A5C8-426E-BFC0-C6EDE5A4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930740"/>
            <a:ext cx="5610225" cy="847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3D53A6-16F7-495A-8640-32AB14DAB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621" y="1930739"/>
            <a:ext cx="4834033" cy="39518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487C1B-5EC0-4134-B98E-9F1C8F39E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" y="3429000"/>
            <a:ext cx="4686300" cy="19716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E8957E-F290-48EC-9120-1C68C7CB4748}"/>
              </a:ext>
            </a:extLst>
          </p:cNvPr>
          <p:cNvSpPr/>
          <p:nvPr/>
        </p:nvSpPr>
        <p:spPr>
          <a:xfrm>
            <a:off x="7398327" y="5400675"/>
            <a:ext cx="4239491" cy="196561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0                                         30                                                60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93FCBF-7A4D-4866-B384-6510772AA36E}"/>
              </a:ext>
            </a:extLst>
          </p:cNvPr>
          <p:cNvSpPr/>
          <p:nvPr/>
        </p:nvSpPr>
        <p:spPr>
          <a:xfrm>
            <a:off x="1309932" y="421146"/>
            <a:ext cx="5825655" cy="399689"/>
          </a:xfrm>
          <a:prstGeom prst="rect">
            <a:avLst/>
          </a:prstGeom>
          <a:solidFill>
            <a:srgbClr val="BDFFF4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2FB44E-D720-4A11-816B-186CF4C93BE2}"/>
              </a:ext>
            </a:extLst>
          </p:cNvPr>
          <p:cNvGrpSpPr/>
          <p:nvPr/>
        </p:nvGrpSpPr>
        <p:grpSpPr>
          <a:xfrm>
            <a:off x="162560" y="159116"/>
            <a:ext cx="8422218" cy="661719"/>
            <a:chOff x="162560" y="159116"/>
            <a:chExt cx="8422218" cy="661719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272A7E85-24C5-4EAA-AB04-9A978E4C80F0}"/>
                </a:ext>
              </a:extLst>
            </p:cNvPr>
            <p:cNvSpPr txBox="1"/>
            <p:nvPr/>
          </p:nvSpPr>
          <p:spPr>
            <a:xfrm>
              <a:off x="162560" y="159116"/>
              <a:ext cx="8432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Part 2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CF4788F0-C630-48C3-8423-C0715C43E474}"/>
                </a:ext>
              </a:extLst>
            </p:cNvPr>
            <p:cNvSpPr txBox="1"/>
            <p:nvPr/>
          </p:nvSpPr>
          <p:spPr>
            <a:xfrm flipH="1">
              <a:off x="1005840" y="174504"/>
              <a:ext cx="7578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진행 상황  </a:t>
              </a:r>
              <a:r>
                <a:rPr lang="en-US" altLang="ko-KR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EDA </a:t>
              </a:r>
              <a:r>
                <a:rPr lang="ko-KR" altLang="en-US" sz="2800" b="1" dirty="0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및 데이터 </a:t>
              </a:r>
              <a:r>
                <a:rPr lang="ko-KR" altLang="en-US" sz="2800" b="1" dirty="0" err="1">
                  <a:solidFill>
                    <a:schemeClr val="accent1">
                      <a:lumMod val="50000"/>
                    </a:schemeClr>
                  </a:solidFill>
                  <a:latin typeface="나눔스퀘어 ExtraBold"/>
                  <a:ea typeface="나눔스퀘어 ExtraBold"/>
                </a:rPr>
                <a:t>전처리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5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365</Words>
  <Application>Microsoft Office PowerPoint</Application>
  <PresentationFormat>와이드스크린</PresentationFormat>
  <Paragraphs>112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나눔스퀘어 ExtraBold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신문혁</cp:lastModifiedBy>
  <cp:revision>66</cp:revision>
  <dcterms:created xsi:type="dcterms:W3CDTF">2019-12-23T00:32:35Z</dcterms:created>
  <dcterms:modified xsi:type="dcterms:W3CDTF">2021-10-29T05:18:20Z</dcterms:modified>
  <cp:version/>
</cp:coreProperties>
</file>