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3"/>
  </p:notesMasterIdLst>
  <p:sldIdLst>
    <p:sldId id="278" r:id="rId2"/>
    <p:sldId id="279" r:id="rId3"/>
    <p:sldId id="273" r:id="rId4"/>
    <p:sldId id="297" r:id="rId5"/>
    <p:sldId id="347" r:id="rId6"/>
    <p:sldId id="316" r:id="rId7"/>
    <p:sldId id="303" r:id="rId8"/>
    <p:sldId id="344" r:id="rId9"/>
    <p:sldId id="345" r:id="rId10"/>
    <p:sldId id="346" r:id="rId11"/>
    <p:sldId id="343" r:id="rId12"/>
    <p:sldId id="351" r:id="rId13"/>
    <p:sldId id="349" r:id="rId14"/>
    <p:sldId id="352" r:id="rId15"/>
    <p:sldId id="353" r:id="rId16"/>
    <p:sldId id="354" r:id="rId17"/>
    <p:sldId id="355" r:id="rId18"/>
    <p:sldId id="350" r:id="rId19"/>
    <p:sldId id="342" r:id="rId20"/>
    <p:sldId id="348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666666"/>
    <a:srgbClr val="5E7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9741" autoAdjust="0"/>
  </p:normalViewPr>
  <p:slideViewPr>
    <p:cSldViewPr snapToGrid="0">
      <p:cViewPr varScale="1">
        <p:scale>
          <a:sx n="59" d="100"/>
          <a:sy n="59" d="100"/>
        </p:scale>
        <p:origin x="90" y="1026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1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5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1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9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0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97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02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40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7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3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12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40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2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67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81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9968" y="1537524"/>
            <a:ext cx="748443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제 </a:t>
            </a:r>
            <a:r>
              <a:rPr lang="ko-KR" altLang="en-US" sz="6000" b="1" dirty="0" err="1">
                <a:solidFill>
                  <a:srgbClr val="FFFFFF"/>
                </a:solidFill>
                <a:latin typeface="나눔스퀘어 ExtraBold"/>
                <a:ea typeface="나눔스퀘어 ExtraBold"/>
              </a:rPr>
              <a:t>점수는요</a:t>
            </a: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CREDIT </a:t>
            </a:r>
            <a:r>
              <a:rPr lang="ko-KR" altLang="en-US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공개합니다</a:t>
            </a: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4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Python_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신용카드 사용자 신용등급 예측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5579" y="1100397"/>
            <a:ext cx="8120841" cy="350970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0F317-C5CA-4E84-A6E5-8ED7564F494B}"/>
              </a:ext>
            </a:extLst>
          </p:cNvPr>
          <p:cNvSpPr txBox="1"/>
          <p:nvPr/>
        </p:nvSpPr>
        <p:spPr>
          <a:xfrm>
            <a:off x="7281184" y="4870865"/>
            <a:ext cx="28752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조</a:t>
            </a:r>
            <a:r>
              <a:rPr lang="en-US" altLang="ko-KR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신문혁</a:t>
            </a:r>
            <a:endParaRPr kumimoji="0" lang="en-US" altLang="ko-KR" sz="2200" b="1" i="0" u="none" strike="noStrike" kern="1200" cap="none" spc="0" normalizeH="0" baseline="0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 err="1">
                <a:solidFill>
                  <a:srgbClr val="FFFFFF"/>
                </a:solidFill>
                <a:latin typeface="나눔스퀘어 ExtraBold"/>
                <a:ea typeface="나눔스퀘어 ExtraBold"/>
              </a:rPr>
              <a:t>송승한</a:t>
            </a:r>
            <a:endParaRPr lang="en-US" altLang="ko-KR" sz="22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정기호</a:t>
            </a:r>
            <a:endParaRPr lang="en-US" altLang="ko-KR" sz="22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최지호</a:t>
            </a:r>
            <a:endParaRPr lang="ko-KR" altLang="en-US" sz="22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06E24-4877-4CEB-818E-985F0307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725665"/>
            <a:ext cx="7029450" cy="4156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AE92F-7BD5-48A5-9693-573CEAF56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55"/>
          <a:stretch/>
        </p:blipFill>
        <p:spPr>
          <a:xfrm>
            <a:off x="8035290" y="1725665"/>
            <a:ext cx="3754922" cy="41569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63207C-F8ED-4FD6-84D0-ACE76D6A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725" y="1725661"/>
            <a:ext cx="396000" cy="4156969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0D1EEAB-2760-4BE2-8C59-48636E3A5405}"/>
              </a:ext>
            </a:extLst>
          </p:cNvPr>
          <p:cNvSpPr txBox="1"/>
          <p:nvPr/>
        </p:nvSpPr>
        <p:spPr>
          <a:xfrm flipH="1">
            <a:off x="4030194" y="1360717"/>
            <a:ext cx="1941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나눔스퀘어 ExtraBold"/>
                <a:ea typeface="나눔스퀘어 ExtraBold"/>
              </a:rPr>
              <a:t>Shape (8759, 22)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87F59-AFED-45C6-A57B-2C2A4F031F12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5A287A-776A-482F-999C-02F37AA6FAA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2A9010D4-CEAE-4B40-939A-B3B510FACBF0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5027A93-12FD-4FEF-A0B4-B24DAAB97342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6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26D18A20-BD29-4B19-92B5-AC18C6DC98B7}"/>
              </a:ext>
            </a:extLst>
          </p:cNvPr>
          <p:cNvSpPr txBox="1"/>
          <p:nvPr/>
        </p:nvSpPr>
        <p:spPr>
          <a:xfrm flipH="1">
            <a:off x="763815" y="1245369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: </a:t>
            </a:r>
            <a:r>
              <a:rPr lang="en-US" altLang="ko-KR" sz="2200" b="1" dirty="0" err="1">
                <a:latin typeface="나눔스퀘어 ExtraBold"/>
                <a:ea typeface="나눔스퀘어 ExtraBold"/>
              </a:rPr>
              <a:t>boxplot_user_list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1EA23-7DA6-4FFE-8EBF-4BCC472C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6953250" cy="2324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594455-E34B-470A-8392-5484E750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573029"/>
            <a:ext cx="451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26D18A20-BD29-4B19-92B5-AC18C6DC98B7}"/>
              </a:ext>
            </a:extLst>
          </p:cNvPr>
          <p:cNvSpPr txBox="1"/>
          <p:nvPr/>
        </p:nvSpPr>
        <p:spPr>
          <a:xfrm flipH="1">
            <a:off x="763815" y="1245369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: </a:t>
            </a:r>
            <a:r>
              <a:rPr lang="en-US" altLang="ko-KR" sz="2200" b="1" dirty="0" err="1">
                <a:latin typeface="나눔스퀘어 ExtraBold"/>
                <a:ea typeface="나눔스퀘어 ExtraBold"/>
              </a:rPr>
              <a:t>boxplot_user_list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1EA23-7DA6-4FFE-8EBF-4BCC472C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6953250" cy="2324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594455-E34B-470A-8392-5484E750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573029"/>
            <a:ext cx="451485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48DC32-B8F1-4924-ADF8-BCC87893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738" y="1946264"/>
            <a:ext cx="7058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0406" y="1192218"/>
            <a:ext cx="4082579" cy="3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3" y="1691620"/>
            <a:ext cx="4630359" cy="37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4" y="1691620"/>
            <a:ext cx="2880000" cy="23259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11A915-AF2B-4BD3-9826-810B28B792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7358" y="2080046"/>
            <a:ext cx="3739669" cy="38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4" y="1691620"/>
            <a:ext cx="2880000" cy="23259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11A915-AF2B-4BD3-9826-810B28B792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7359" y="2080046"/>
            <a:ext cx="2880000" cy="29351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48803F0-47A2-45C7-9777-A1F5BCF5AF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3601" y="2794080"/>
            <a:ext cx="2880000" cy="22829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BA05B89-B068-461A-BF74-3A5A3DE7EE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5355" y="3808923"/>
            <a:ext cx="2631111" cy="144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A835E5E-2197-4197-AE82-7EDA02346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1876" y="4146113"/>
            <a:ext cx="3143541" cy="180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E3C3C5F-43FA-42EC-90BE-6C605DAE9C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7350" y="4492691"/>
            <a:ext cx="2880000" cy="14534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EE88F46-4EB6-4F2B-8557-C39B871833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2404" y="4774653"/>
            <a:ext cx="2880000" cy="16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F6EE4B-14B2-42E8-8A39-2A87EED8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50673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517F3-5D0E-4FD1-83B3-1FF29449E0A4}"/>
              </a:ext>
            </a:extLst>
          </p:cNvPr>
          <p:cNvSpPr txBox="1"/>
          <p:nvPr/>
        </p:nvSpPr>
        <p:spPr>
          <a:xfrm flipH="1">
            <a:off x="763814" y="1245369"/>
            <a:ext cx="2518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데이터 </a:t>
            </a:r>
            <a:r>
              <a:rPr lang="ko-KR" altLang="en-US" sz="2200" b="1" dirty="0" err="1">
                <a:latin typeface="나눔스퀘어 ExtraBold"/>
                <a:ea typeface="나눔스퀘어 ExtraBold"/>
              </a:rPr>
              <a:t>전처리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AF8A5-598A-4EED-9AD3-4B01D2ED3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597272"/>
            <a:ext cx="6886575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17622C-1A0A-4C4D-B55D-EFBA0AD28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3895980"/>
            <a:ext cx="6858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신용평가 시스템">
            <a:extLst>
              <a:ext uri="{FF2B5EF4-FFF2-40B4-BE49-F238E27FC236}">
                <a16:creationId xmlns:a16="http://schemas.microsoft.com/office/drawing/2014/main" id="{DE47689F-657F-4C07-AA80-2AF22DC9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0D4E148-EB0B-4B51-B04D-EB97E773199F}"/>
              </a:ext>
            </a:extLst>
          </p:cNvPr>
          <p:cNvSpPr/>
          <p:nvPr/>
        </p:nvSpPr>
        <p:spPr>
          <a:xfrm>
            <a:off x="0" y="5140038"/>
            <a:ext cx="12192000" cy="1717962"/>
          </a:xfrm>
          <a:prstGeom prst="rect">
            <a:avLst/>
          </a:prstGeom>
          <a:solidFill>
            <a:srgbClr val="5E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57909" y="3708259"/>
              <a:ext cx="4035093" cy="1673414"/>
              <a:chOff x="2700070" y="2021840"/>
              <a:chExt cx="5494478" cy="22786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700070" y="2021840"/>
                <a:ext cx="1913430" cy="7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Part 3,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5691" y="3168937"/>
                <a:ext cx="3898857" cy="11315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향후 계획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0348" y="2201781"/>
            <a:ext cx="4246345" cy="461665"/>
            <a:chOff x="1191929" y="2733040"/>
            <a:chExt cx="424634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#1,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462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95274B-6463-4C08-9DB0-2CF09EFAFDD5}"/>
              </a:ext>
            </a:extLst>
          </p:cNvPr>
          <p:cNvGrpSpPr/>
          <p:nvPr/>
        </p:nvGrpSpPr>
        <p:grpSpPr>
          <a:xfrm>
            <a:off x="1191050" y="3303908"/>
            <a:ext cx="3713899" cy="1077218"/>
            <a:chOff x="1191929" y="2733040"/>
            <a:chExt cx="3713899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3A1128-3C0B-46A0-9B28-885244A42F66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#2,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5267FC-AD44-4092-82B3-559AB5E8DAAB}"/>
                </a:ext>
              </a:extLst>
            </p:cNvPr>
            <p:cNvSpPr txBox="1"/>
            <p:nvPr/>
          </p:nvSpPr>
          <p:spPr>
            <a:xfrm>
              <a:off x="1976117" y="2733040"/>
              <a:ext cx="29297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상황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EDA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및 데이터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41FA83-A969-4937-83BE-D6EA3A0D8267}"/>
              </a:ext>
            </a:extLst>
          </p:cNvPr>
          <p:cNvGrpSpPr/>
          <p:nvPr/>
        </p:nvGrpSpPr>
        <p:grpSpPr>
          <a:xfrm>
            <a:off x="1190348" y="5021588"/>
            <a:ext cx="3460753" cy="461665"/>
            <a:chOff x="1191929" y="2733040"/>
            <a:chExt cx="34607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B5D874-2D93-4852-8D75-E2F95C4B847F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#3,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B7F2D-7F33-44B5-828B-44FB792407D7}"/>
                </a:ext>
              </a:extLst>
            </p:cNvPr>
            <p:cNvSpPr txBox="1"/>
            <p:nvPr/>
          </p:nvSpPr>
          <p:spPr>
            <a:xfrm>
              <a:off x="1976118" y="2733040"/>
              <a:ext cx="2676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</a:p>
          </p:txBody>
        </p:sp>
      </p:grpSp>
      <p:pic>
        <p:nvPicPr>
          <p:cNvPr id="1026" name="Picture 2" descr="금융Tip] 14일 vs 월급날···신용카드 결제일, 언제가 좋을까? - 시사저널e - 온라인 저널리즘의 미래">
            <a:extLst>
              <a:ext uri="{FF2B5EF4-FFF2-40B4-BE49-F238E27FC236}">
                <a16:creationId xmlns:a16="http://schemas.microsoft.com/office/drawing/2014/main" id="{43E30BF7-582B-4A96-9911-F95B39DA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93450-964E-4CE2-AC0F-FED5BC82653D}"/>
              </a:ext>
            </a:extLst>
          </p:cNvPr>
          <p:cNvSpPr/>
          <p:nvPr/>
        </p:nvSpPr>
        <p:spPr>
          <a:xfrm>
            <a:off x="1309930" y="377923"/>
            <a:ext cx="1972113" cy="442911"/>
          </a:xfrm>
          <a:prstGeom prst="rect">
            <a:avLst/>
          </a:prstGeom>
          <a:solidFill>
            <a:srgbClr val="D2C2EE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9483FD-B3FA-4DA2-8F0B-3BB40291DBAE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D4F739-6680-4205-9779-736CFEBA2B4E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3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E977394D-1542-458D-9E32-288EBBA54B9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향후 계획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3" name="막힌 원호 23">
            <a:extLst>
              <a:ext uri="{FF2B5EF4-FFF2-40B4-BE49-F238E27FC236}">
                <a16:creationId xmlns:a16="http://schemas.microsoft.com/office/drawing/2014/main" id="{DD871E28-8085-4FA5-BF50-63A416B5ABF4}"/>
              </a:ext>
            </a:extLst>
          </p:cNvPr>
          <p:cNvSpPr/>
          <p:nvPr/>
        </p:nvSpPr>
        <p:spPr>
          <a:xfrm rot="111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ACD3CE"/>
          </a:solidFill>
          <a:ln>
            <a:solidFill>
              <a:srgbClr val="ACD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막힌 원호 25">
            <a:extLst>
              <a:ext uri="{FF2B5EF4-FFF2-40B4-BE49-F238E27FC236}">
                <a16:creationId xmlns:a16="http://schemas.microsoft.com/office/drawing/2014/main" id="{F7162E45-77AA-40B5-A5AA-F2942DAEFE4C}"/>
              </a:ext>
            </a:extLst>
          </p:cNvPr>
          <p:cNvSpPr/>
          <p:nvPr/>
        </p:nvSpPr>
        <p:spPr>
          <a:xfrm rot="147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92E0E2"/>
          </a:solidFill>
          <a:ln>
            <a:solidFill>
              <a:srgbClr val="92E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막힌 원호 26">
            <a:extLst>
              <a:ext uri="{FF2B5EF4-FFF2-40B4-BE49-F238E27FC236}">
                <a16:creationId xmlns:a16="http://schemas.microsoft.com/office/drawing/2014/main" id="{7B858EFB-7930-4D53-B131-0E59A9F4FC67}"/>
              </a:ext>
            </a:extLst>
          </p:cNvPr>
          <p:cNvSpPr/>
          <p:nvPr/>
        </p:nvSpPr>
        <p:spPr>
          <a:xfrm rot="183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D2C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BA97C-4197-4F7D-BDAE-2F17F909672B}"/>
              </a:ext>
            </a:extLst>
          </p:cNvPr>
          <p:cNvSpPr txBox="1"/>
          <p:nvPr/>
        </p:nvSpPr>
        <p:spPr>
          <a:xfrm>
            <a:off x="861859" y="2053574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Classification Model </a:t>
            </a:r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4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데이터 처리 및 변수 조정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D7ACED-84B7-4C04-A6A9-2184DA163647}"/>
              </a:ext>
            </a:extLst>
          </p:cNvPr>
          <p:cNvGrpSpPr/>
          <p:nvPr/>
        </p:nvGrpSpPr>
        <p:grpSpPr>
          <a:xfrm>
            <a:off x="4565723" y="2433143"/>
            <a:ext cx="1336697" cy="2654301"/>
            <a:chOff x="4129962" y="2844800"/>
            <a:chExt cx="1336697" cy="2654301"/>
          </a:xfrm>
        </p:grpSpPr>
        <p:sp>
          <p:nvSpPr>
            <p:cNvPr id="18" name="자유형 16">
              <a:extLst>
                <a:ext uri="{FF2B5EF4-FFF2-40B4-BE49-F238E27FC236}">
                  <a16:creationId xmlns:a16="http://schemas.microsoft.com/office/drawing/2014/main" id="{9E232BC3-E656-45F6-B8EE-78448F555D09}"/>
                </a:ext>
              </a:extLst>
            </p:cNvPr>
            <p:cNvSpPr/>
            <p:nvPr/>
          </p:nvSpPr>
          <p:spPr>
            <a:xfrm>
              <a:off x="4129962" y="2844800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D2C2E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33">
              <a:extLst>
                <a:ext uri="{FF2B5EF4-FFF2-40B4-BE49-F238E27FC236}">
                  <a16:creationId xmlns:a16="http://schemas.microsoft.com/office/drawing/2014/main" id="{9549FAA5-70AE-4936-BB38-E65A1F02125A}"/>
                </a:ext>
              </a:extLst>
            </p:cNvPr>
            <p:cNvCxnSpPr/>
            <p:nvPr/>
          </p:nvCxnSpPr>
          <p:spPr>
            <a:xfrm>
              <a:off x="4129962" y="4178300"/>
              <a:ext cx="737572" cy="0"/>
            </a:xfrm>
            <a:prstGeom prst="line">
              <a:avLst/>
            </a:prstGeom>
            <a:ln>
              <a:solidFill>
                <a:srgbClr val="92E0E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자유형 18">
              <a:extLst>
                <a:ext uri="{FF2B5EF4-FFF2-40B4-BE49-F238E27FC236}">
                  <a16:creationId xmlns:a16="http://schemas.microsoft.com/office/drawing/2014/main" id="{F8B07270-C8ED-416E-A4B9-94983F7834FA}"/>
                </a:ext>
              </a:extLst>
            </p:cNvPr>
            <p:cNvSpPr/>
            <p:nvPr/>
          </p:nvSpPr>
          <p:spPr>
            <a:xfrm flipV="1">
              <a:off x="4129962" y="5143501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ACD3C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54C30835-224B-4B8D-92F0-8FFA9B695A26}"/>
              </a:ext>
            </a:extLst>
          </p:cNvPr>
          <p:cNvSpPr/>
          <p:nvPr/>
        </p:nvSpPr>
        <p:spPr>
          <a:xfrm>
            <a:off x="6272323" y="1650646"/>
            <a:ext cx="4862020" cy="4231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C27D-E84C-49C4-923B-9C187E8298CF}"/>
              </a:ext>
            </a:extLst>
          </p:cNvPr>
          <p:cNvSpPr txBox="1"/>
          <p:nvPr/>
        </p:nvSpPr>
        <p:spPr>
          <a:xfrm>
            <a:off x="154165" y="3535809"/>
            <a:ext cx="4226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Ensemble Learning Model </a:t>
            </a:r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4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데이터 처리 및 변수 조정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55E4F-6D63-4EC3-A448-A62BC6AA7C81}"/>
              </a:ext>
            </a:extLst>
          </p:cNvPr>
          <p:cNvSpPr txBox="1"/>
          <p:nvPr/>
        </p:nvSpPr>
        <p:spPr>
          <a:xfrm>
            <a:off x="1907017" y="4856611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도출 및 분석</a:t>
            </a:r>
          </a:p>
        </p:txBody>
      </p:sp>
      <p:pic>
        <p:nvPicPr>
          <p:cNvPr id="1026" name="Picture 2" descr="Python 무료 아이콘 의 Zafiro Apps">
            <a:extLst>
              <a:ext uri="{FF2B5EF4-FFF2-40B4-BE49-F238E27FC236}">
                <a16:creationId xmlns:a16="http://schemas.microsoft.com/office/drawing/2014/main" id="{2BB5F53B-2596-4090-8234-0F9C57C8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9" y="2411557"/>
            <a:ext cx="2531767" cy="2531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977CCC50-97AB-4DED-A4F2-4E6F6F6F4999}"/>
              </a:ext>
            </a:extLst>
          </p:cNvPr>
          <p:cNvSpPr/>
          <p:nvPr/>
        </p:nvSpPr>
        <p:spPr>
          <a:xfrm>
            <a:off x="868680" y="1214119"/>
            <a:ext cx="10454640" cy="4800181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73C8-7740-4162-B733-948F16440A47}"/>
              </a:ext>
            </a:extLst>
          </p:cNvPr>
          <p:cNvSpPr txBox="1"/>
          <p:nvPr/>
        </p:nvSpPr>
        <p:spPr>
          <a:xfrm>
            <a:off x="3652744" y="2921711"/>
            <a:ext cx="4886512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 !</a:t>
            </a:r>
            <a:endParaRPr lang="ko-KR" altLang="en-US" sz="66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enmo launches its first credit card - The Verge">
            <a:extLst>
              <a:ext uri="{FF2B5EF4-FFF2-40B4-BE49-F238E27FC236}">
                <a16:creationId xmlns:a16="http://schemas.microsoft.com/office/drawing/2014/main" id="{BFE13AB3-A024-4956-8037-7693C2A9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4650644" cy="1673413"/>
              <a:chOff x="2700072" y="2021840"/>
              <a:chExt cx="6332659" cy="227864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457507" y="3168936"/>
                <a:ext cx="5575224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프로젝트 개요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46720-1BEE-494D-A214-27473974E1C9}"/>
              </a:ext>
            </a:extLst>
          </p:cNvPr>
          <p:cNvSpPr/>
          <p:nvPr/>
        </p:nvSpPr>
        <p:spPr>
          <a:xfrm>
            <a:off x="1291120" y="397717"/>
            <a:ext cx="3023848" cy="41707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62560" y="159116"/>
            <a:ext cx="6210301" cy="661719"/>
            <a:chOff x="162560" y="159116"/>
            <a:chExt cx="6210301" cy="661719"/>
          </a:xfrm>
        </p:grpSpPr>
        <p:sp>
          <p:nvSpPr>
            <p:cNvPr id="26" name="TextBox 4"/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</a:rPr>
                <a:t>Part 1</a:t>
              </a:r>
              <a:endParaRPr lang="ko-KR" altLang="en-US" sz="1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5"/>
            <p:cNvSpPr txBox="1"/>
            <p:nvPr/>
          </p:nvSpPr>
          <p:spPr>
            <a:xfrm flipH="1">
              <a:off x="1005840" y="174504"/>
              <a:ext cx="53670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프로젝트 개요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A96619-8495-41D0-9DA6-17FB4DAAD78E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0F561E2-C370-4DC2-8CDE-5BD19AECF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7"/>
          <a:stretch/>
        </p:blipFill>
        <p:spPr>
          <a:xfrm>
            <a:off x="1431174" y="1296491"/>
            <a:ext cx="9329651" cy="18484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C00485-B245-4C78-BDCC-7BF5FEF6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0"/>
          <a:stretch/>
        </p:blipFill>
        <p:spPr>
          <a:xfrm>
            <a:off x="1431174" y="3144980"/>
            <a:ext cx="2883794" cy="273765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B2996-8E0D-4596-92D9-262B6BA16D6A}"/>
              </a:ext>
            </a:extLst>
          </p:cNvPr>
          <p:cNvSpPr/>
          <p:nvPr/>
        </p:nvSpPr>
        <p:spPr>
          <a:xfrm>
            <a:off x="5683604" y="3429000"/>
            <a:ext cx="3708584" cy="125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DE2F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</a:p>
          <a:p>
            <a:pPr algn="ctr">
              <a:lnSpc>
                <a:spcPct val="150000"/>
              </a:lnSpc>
            </a:pPr>
            <a:endParaRPr lang="en-US" altLang="ko-KR" sz="400" b="1" dirty="0">
              <a:solidFill>
                <a:srgbClr val="5DE2F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인의 인적 정보를 토대로 신용등급을 예측하는 모델을 만든다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A02CB-4E71-4B60-9055-874F6A683BA0}"/>
              </a:ext>
            </a:extLst>
          </p:cNvPr>
          <p:cNvSpPr/>
          <p:nvPr/>
        </p:nvSpPr>
        <p:spPr>
          <a:xfrm>
            <a:off x="5791200" y="4758985"/>
            <a:ext cx="370858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: credit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3FAF8D-0878-4384-AC71-29EB439E362C}"/>
              </a:ext>
            </a:extLst>
          </p:cNvPr>
          <p:cNvSpPr/>
          <p:nvPr/>
        </p:nvSpPr>
        <p:spPr>
          <a:xfrm>
            <a:off x="5791200" y="5193188"/>
            <a:ext cx="370858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: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가족 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직업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나이 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6D252B-C4D8-439C-A422-C60A6541ED5F}"/>
              </a:ext>
            </a:extLst>
          </p:cNvPr>
          <p:cNvSpPr/>
          <p:nvPr/>
        </p:nvSpPr>
        <p:spPr>
          <a:xfrm>
            <a:off x="1291120" y="397717"/>
            <a:ext cx="3023848" cy="41707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43">
            <a:extLst>
              <a:ext uri="{FF2B5EF4-FFF2-40B4-BE49-F238E27FC236}">
                <a16:creationId xmlns:a16="http://schemas.microsoft.com/office/drawing/2014/main" id="{81BF1EB9-6F26-41B3-B491-4FA2F1A9C8B2}"/>
              </a:ext>
            </a:extLst>
          </p:cNvPr>
          <p:cNvSpPr/>
          <p:nvPr/>
        </p:nvSpPr>
        <p:spPr>
          <a:xfrm flipH="1">
            <a:off x="1447266" y="1519707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신용카드 사용자 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</a:p>
          <a:p>
            <a:pPr algn="ctr">
              <a:lnSpc>
                <a:spcPct val="115000"/>
              </a:lnSpc>
            </a:pP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endParaRPr lang="en-US" altLang="ko-Kore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b="1" kern="1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Code_review</a:t>
            </a: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데이콘</a:t>
            </a: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자유형 145">
            <a:extLst>
              <a:ext uri="{FF2B5EF4-FFF2-40B4-BE49-F238E27FC236}">
                <a16:creationId xmlns:a16="http://schemas.microsoft.com/office/drawing/2014/main" id="{E934FDCD-B849-43C9-9532-FC11EEC088E8}"/>
              </a:ext>
            </a:extLst>
          </p:cNvPr>
          <p:cNvSpPr/>
          <p:nvPr/>
        </p:nvSpPr>
        <p:spPr>
          <a:xfrm flipH="1">
            <a:off x="4740819" y="1515114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신용카드 사용자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altLang="ko-KR" sz="8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전처리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자유형 147">
            <a:extLst>
              <a:ext uri="{FF2B5EF4-FFF2-40B4-BE49-F238E27FC236}">
                <a16:creationId xmlns:a16="http://schemas.microsoft.com/office/drawing/2014/main" id="{B3405064-E023-4F27-9B5E-9A2B1953C03C}"/>
              </a:ext>
            </a:extLst>
          </p:cNvPr>
          <p:cNvSpPr/>
          <p:nvPr/>
        </p:nvSpPr>
        <p:spPr>
          <a:xfrm flipH="1">
            <a:off x="8040014" y="1515114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통</a:t>
            </a:r>
            <a:r>
              <a:rPr lang="ko-KR" altLang="en-US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사용자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altLang="ko-Kore-KR" sz="8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Credit </a:t>
            </a: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평가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분류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49D9E-A1BD-49E0-9D51-B815508230AC}"/>
              </a:ext>
            </a:extLst>
          </p:cNvPr>
          <p:cNvGrpSpPr/>
          <p:nvPr/>
        </p:nvGrpSpPr>
        <p:grpSpPr>
          <a:xfrm flipH="1">
            <a:off x="3581850" y="3540262"/>
            <a:ext cx="517991" cy="487125"/>
            <a:chOff x="5220989" y="1503631"/>
            <a:chExt cx="517991" cy="487125"/>
          </a:xfrm>
        </p:grpSpPr>
        <p:sp>
          <p:nvSpPr>
            <p:cNvPr id="16" name="직각 삼각형 60">
              <a:extLst>
                <a:ext uri="{FF2B5EF4-FFF2-40B4-BE49-F238E27FC236}">
                  <a16:creationId xmlns:a16="http://schemas.microsoft.com/office/drawing/2014/main" id="{B4D93A9E-5A25-472C-83DA-C371A9543A5C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51">
              <a:extLst>
                <a:ext uri="{FF2B5EF4-FFF2-40B4-BE49-F238E27FC236}">
                  <a16:creationId xmlns:a16="http://schemas.microsoft.com/office/drawing/2014/main" id="{0C623264-5704-41D3-B943-E807672391A7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F73A72-91D6-4431-BF27-58A053AFD963}"/>
              </a:ext>
            </a:extLst>
          </p:cNvPr>
          <p:cNvGrpSpPr/>
          <p:nvPr/>
        </p:nvGrpSpPr>
        <p:grpSpPr>
          <a:xfrm flipH="1">
            <a:off x="6881045" y="3540262"/>
            <a:ext cx="517991" cy="487125"/>
            <a:chOff x="5220989" y="1503631"/>
            <a:chExt cx="517991" cy="487125"/>
          </a:xfrm>
        </p:grpSpPr>
        <p:sp>
          <p:nvSpPr>
            <p:cNvPr id="19" name="직각 삼각형 63">
              <a:extLst>
                <a:ext uri="{FF2B5EF4-FFF2-40B4-BE49-F238E27FC236}">
                  <a16:creationId xmlns:a16="http://schemas.microsoft.com/office/drawing/2014/main" id="{DB60C9DC-3063-4937-A6FC-8317EFF9B75E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54">
              <a:extLst>
                <a:ext uri="{FF2B5EF4-FFF2-40B4-BE49-F238E27FC236}">
                  <a16:creationId xmlns:a16="http://schemas.microsoft.com/office/drawing/2014/main" id="{1CA78F4F-8FDF-4F45-B61B-3EC7FEC92871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B9D213-721B-4341-9A11-C3073032BA30}"/>
              </a:ext>
            </a:extLst>
          </p:cNvPr>
          <p:cNvGrpSpPr/>
          <p:nvPr/>
        </p:nvGrpSpPr>
        <p:grpSpPr>
          <a:xfrm flipH="1">
            <a:off x="10174598" y="3529250"/>
            <a:ext cx="517991" cy="487125"/>
            <a:chOff x="5220989" y="1503631"/>
            <a:chExt cx="517991" cy="487125"/>
          </a:xfrm>
        </p:grpSpPr>
        <p:sp>
          <p:nvSpPr>
            <p:cNvPr id="22" name="직각 삼각형 66">
              <a:extLst>
                <a:ext uri="{FF2B5EF4-FFF2-40B4-BE49-F238E27FC236}">
                  <a16:creationId xmlns:a16="http://schemas.microsoft.com/office/drawing/2014/main" id="{0158B28A-DD28-4517-ACBE-1A89935C127E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157">
              <a:extLst>
                <a:ext uri="{FF2B5EF4-FFF2-40B4-BE49-F238E27FC236}">
                  <a16:creationId xmlns:a16="http://schemas.microsoft.com/office/drawing/2014/main" id="{15F424E5-2198-4A68-BC8D-42EA8C516289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FA8292-491F-4967-A547-8BA208EFF31E}"/>
              </a:ext>
            </a:extLst>
          </p:cNvPr>
          <p:cNvSpPr txBox="1"/>
          <p:nvPr/>
        </p:nvSpPr>
        <p:spPr>
          <a:xfrm>
            <a:off x="2192559" y="4496504"/>
            <a:ext cx="789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(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구성원이 </a:t>
            </a:r>
            <a:r>
              <a:rPr lang="en-US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주제를 설정하는 것이 목표</a:t>
            </a:r>
            <a:endParaRPr lang="ko-Kore-KR" altLang="ko-Kore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8F4D3-8572-4832-9A66-4A3E7C96EA30}"/>
              </a:ext>
            </a:extLst>
          </p:cNvPr>
          <p:cNvSpPr txBox="1"/>
          <p:nvPr/>
        </p:nvSpPr>
        <p:spPr>
          <a:xfrm>
            <a:off x="2456284" y="5381284"/>
            <a:ext cx="744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(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신용도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ore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결정하는 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무엇이 있는지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-&gt; feature 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  <a:endParaRPr lang="ko-Kore-KR" altLang="ko-Kore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8A8CF5-2228-45A0-AF06-11F5AEEE690C}"/>
              </a:ext>
            </a:extLst>
          </p:cNvPr>
          <p:cNvGrpSpPr/>
          <p:nvPr/>
        </p:nvGrpSpPr>
        <p:grpSpPr>
          <a:xfrm>
            <a:off x="162560" y="159116"/>
            <a:ext cx="6210301" cy="661719"/>
            <a:chOff x="162560" y="159116"/>
            <a:chExt cx="6210301" cy="661719"/>
          </a:xfrm>
        </p:grpSpPr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24AB84DD-48A7-46FC-86F3-6E441767BCDF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</a:rPr>
                <a:t>Part 1</a:t>
              </a:r>
              <a:endParaRPr lang="ko-KR" altLang="en-US" sz="1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A4F4F479-A9F5-4C5F-8C17-533B6C2D9952}"/>
                </a:ext>
              </a:extLst>
            </p:cNvPr>
            <p:cNvSpPr txBox="1"/>
            <p:nvPr/>
          </p:nvSpPr>
          <p:spPr>
            <a:xfrm flipH="1">
              <a:off x="1005840" y="174504"/>
              <a:ext cx="53670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코노미스트] 8월부터 시작하는 &amp;#39;신용카드 캐시백&amp;#39;…득일까 실일까 | 중앙일보">
            <a:extLst>
              <a:ext uri="{FF2B5EF4-FFF2-40B4-BE49-F238E27FC236}">
                <a16:creationId xmlns:a16="http://schemas.microsoft.com/office/drawing/2014/main" id="{CDD5489E-72DF-4F78-85A5-FDDFF21D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57909" y="3708259"/>
              <a:ext cx="5163973" cy="2145292"/>
              <a:chOff x="2700070" y="2021840"/>
              <a:chExt cx="7031643" cy="292118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700070" y="2021840"/>
                <a:ext cx="1913430" cy="7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Part 2,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58524" y="3057117"/>
                <a:ext cx="6973189" cy="1885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진행 상황</a:t>
                </a:r>
                <a:endParaRPr lang="en-US" altLang="ko-KR" sz="48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  <a:p>
                <a:pPr>
                  <a:defRPr/>
                </a:pPr>
                <a:r>
                  <a:rPr lang="en-US" altLang="ko-KR" sz="36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EDA </a:t>
                </a:r>
                <a:r>
                  <a:rPr lang="ko-KR" altLang="en-US" sz="36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및 데이터 </a:t>
                </a:r>
                <a:r>
                  <a:rPr lang="ko-KR" altLang="en-US" sz="3600" b="1" dirty="0" err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전처리</a:t>
                </a:r>
                <a:endParaRPr lang="ko-KR" altLang="en-US" sz="36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734BD2-E0AA-4C35-B832-A5ECF7136E00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9483FD-B3FA-4DA2-8F0B-3BB40291DBAE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D4F739-6680-4205-9779-736CFEBA2B4E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E977394D-1542-458D-9E32-288EBBA54B9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5FC5F-3564-4B0A-B5BC-DCBEDD17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0740"/>
            <a:ext cx="10396451" cy="368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C9413B-7D1D-421F-A9DD-88C0D833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930741"/>
            <a:ext cx="8105775" cy="19624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265F5C-FB4A-46AD-9A9A-797E73FA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155446"/>
            <a:ext cx="9897688" cy="14649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C9F919-7B50-470B-B9C2-648D090FD7E8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D1CCE8-7357-431A-960F-1F799E026855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8B79FAAF-1AC9-480E-B624-C57C7A22B9CD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CB36575-9F9A-42DC-8D1B-2D5B643B6F41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E24A6-A5C8-426E-BFC0-C6EDE5A4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0740"/>
            <a:ext cx="5610225" cy="847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3D53A6-16F7-495A-8640-32AB14DA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21" y="1930739"/>
            <a:ext cx="4834033" cy="39518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487C1B-5EC0-4134-B98E-9F1C8F39E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3429000"/>
            <a:ext cx="4686300" cy="19716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8957E-F290-48EC-9120-1C68C7CB4748}"/>
              </a:ext>
            </a:extLst>
          </p:cNvPr>
          <p:cNvSpPr/>
          <p:nvPr/>
        </p:nvSpPr>
        <p:spPr>
          <a:xfrm>
            <a:off x="7398327" y="5400675"/>
            <a:ext cx="4239491" cy="19656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0                                         30                                                60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93FCBF-7A4D-4866-B384-6510772AA36E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2FB44E-D720-4A11-816B-186CF4C93BE2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272A7E85-24C5-4EAA-AB04-9A978E4C80F0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CF4788F0-C630-48C3-8423-C0715C43E474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365</Words>
  <Application>Microsoft Office PowerPoint</Application>
  <PresentationFormat>와이드스크린</PresentationFormat>
  <Paragraphs>112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신문혁</cp:lastModifiedBy>
  <cp:revision>67</cp:revision>
  <dcterms:created xsi:type="dcterms:W3CDTF">2019-12-23T00:32:35Z</dcterms:created>
  <dcterms:modified xsi:type="dcterms:W3CDTF">2021-10-29T08:38:59Z</dcterms:modified>
  <cp:version/>
</cp:coreProperties>
</file>