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63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4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0B0B0"/>
    <a:srgbClr val="C5C5C5"/>
    <a:srgbClr val="C3982B"/>
    <a:srgbClr val="D7AE49"/>
    <a:srgbClr val="DDBB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6"/>
    <p:restoredTop sz="83738" autoAdjust="0"/>
  </p:normalViewPr>
  <p:slideViewPr>
    <p:cSldViewPr>
      <p:cViewPr>
        <p:scale>
          <a:sx n="99" d="100"/>
          <a:sy n="99" d="100"/>
        </p:scale>
        <p:origin x="-14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style val="10"/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cat>
            <c:strRef>
              <c:f>Tabelle1!$A$2:$A$6</c:f>
              <c:strCache>
                <c:ptCount val="5"/>
                <c:pt idx="0">
                  <c:v>Projektanalyse 8h</c:v>
                </c:pt>
                <c:pt idx="1">
                  <c:v>Projektplanung 11h</c:v>
                </c:pt>
                <c:pt idx="2">
                  <c:v>Projektumsetzung 39h</c:v>
                </c:pt>
                <c:pt idx="3">
                  <c:v>Projektabgabe 5h</c:v>
                </c:pt>
                <c:pt idx="4">
                  <c:v>Projektdokumentation 9h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6</c:v>
                </c:pt>
                <c:pt idx="1">
                  <c:v>11</c:v>
                </c:pt>
                <c:pt idx="2">
                  <c:v>39</c:v>
                </c:pt>
                <c:pt idx="3">
                  <c:v>5</c:v>
                </c:pt>
                <c:pt idx="4">
                  <c:v>9</c:v>
                </c:pt>
              </c:numCache>
            </c:numRef>
          </c:val>
        </c:ser>
        <c:dLbls/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pPr>
            <a:endParaRPr lang="de-DE"/>
          </a:p>
        </c:txPr>
      </c:legendEntry>
      <c:legendEntry>
        <c:idx val="3"/>
        <c:txPr>
          <a:bodyPr/>
          <a:lstStyle/>
          <a:p>
            <a:pPr>
              <a:defRPr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pPr>
            <a:endParaRPr lang="de-DE"/>
          </a:p>
        </c:txPr>
      </c:legendEntry>
      <c:legendEntry>
        <c:idx val="4"/>
        <c:txPr>
          <a:bodyPr/>
          <a:lstStyle/>
          <a:p>
            <a:pPr>
              <a:defRPr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pPr>
            <a:endParaRPr lang="de-DE"/>
          </a:p>
        </c:txPr>
      </c:legendEntry>
      <c:layout>
        <c:manualLayout>
          <c:xMode val="edge"/>
          <c:yMode val="edge"/>
          <c:x val="0.64395516682388421"/>
          <c:y val="0.18239173228346503"/>
          <c:w val="0.34708459476322412"/>
          <c:h val="0.60743875765529409"/>
        </c:manualLayout>
      </c:layout>
    </c:legend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064DD-C970-41A9-8016-308554AD8FD7}" type="datetimeFigureOut">
              <a:rPr lang="de-DE" smtClean="0"/>
              <a:pPr/>
              <a:t>15.07.2020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05DC-3829-4416-8BC5-20333732AC3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2272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Einen recht schönen guten Morgen, meine Name ist Marvin Viedt und ich heisse sie herzlich Willkommen zu meiner Projektpräsentation zum CAMT053 – Webservice.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Es handelt sich dabei um einen Webservice, der Kontoauszüge</a:t>
            </a:r>
            <a:r>
              <a:rPr lang="de-DE" baseline="0" dirty="0" smtClean="0"/>
              <a:t> im CAMT053-Format (XML) einliest, verarbeitet und anschließend ausgibt.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205DC-3829-4416-8BC5-20333732AC3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3321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Zu Beginn möchte ich Sie über die Themen informieren, die in dieser Präsentation behandelt werden. </a:t>
            </a:r>
          </a:p>
          <a:p>
            <a:r>
              <a:rPr lang="de-DE" dirty="0" smtClean="0"/>
              <a:t>1) </a:t>
            </a:r>
            <a:r>
              <a:rPr lang="de-DE" baseline="0" dirty="0" smtClean="0"/>
              <a:t>Vorstellung:</a:t>
            </a:r>
          </a:p>
          <a:p>
            <a:r>
              <a:rPr lang="de-DE" baseline="0" dirty="0" smtClean="0"/>
              <a:t>In deisem Kapitel stelle ich das Projekt vor und aus welchen Gründen es in Auftrag gegeben wurde.</a:t>
            </a:r>
          </a:p>
          <a:p>
            <a:r>
              <a:rPr lang="de-DE" baseline="0" dirty="0" smtClean="0"/>
              <a:t>2) Einführung in das Thema </a:t>
            </a:r>
          </a:p>
          <a:p>
            <a:r>
              <a:rPr lang="de-DE" baseline="0" dirty="0" smtClean="0"/>
              <a:t>In diesem Kapitel stelle ein Use Case Diagramm, die Projektphasen und deren aufkommenden Projektkosten vor.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3) Analyse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In diesem Kapitel wird grob zum veranschaulichen ein Auszug einer CAMT053 Datei vorgestellt.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4) Entwurf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In diesem Kapitel zeige ich mit welcher Programmiersprache und methoden das Projekt umgesetzt wurde.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Zudem stelle ich den jeweiligen Programmablaufplan und ein Beispiel eines Pseudocodes für eine Funktion des Webservices vor.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5) Implementierung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In diesem Kapitel zeige ich mit Hilfe eines kleinen Go Exkurses die Etablierung eines einfachen Go Webservers.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Sowie die Implementierung eines jeweiligen HTML Templates.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Zudem wird die Webansicht des fertigen CAMT053 – Webservices veranschaulicht und erläutert.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6) Fazit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Mit Hilfe eines Ausblicks werden die zukünftigen Schritte des Projektes erläutert.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Zudem wird folgt eine abschließende Stellungnahme meinerseits zu dem Projekt.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205DC-3829-4416-8BC5-20333732AC3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7311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Als</a:t>
            </a:r>
            <a:r>
              <a:rPr lang="de-DE" baseline="0" dirty="0" smtClean="0"/>
              <a:t> Einleitung möchte kurz das Unternehmen vorstellen, indem ich meine dreijährige Ausbildung zum Fachinformatiker im Bereich Anwendungsentwicklung absolviert habe. </a:t>
            </a:r>
          </a:p>
          <a:p>
            <a:r>
              <a:rPr lang="de-DE" baseline="0" dirty="0" smtClean="0"/>
              <a:t>Die Firma a.b.s. Rechenzentrum GmbH ist ein Rechenzentrum dass die Lohn- und Gehaltsabrechnung, sowie die Finanzbuchhaltung von Firmen übernimmt. </a:t>
            </a:r>
          </a:p>
          <a:p>
            <a:r>
              <a:rPr lang="de-DE" baseline="0" dirty="0" smtClean="0"/>
              <a:t>Gegründet wurde es im Jahre 1959 in München. Weitere Standorte sind Chemnitz (1996) und Berlin (2009)</a:t>
            </a:r>
          </a:p>
          <a:p>
            <a:r>
              <a:rPr lang="de-DE" baseline="0" dirty="0" smtClean="0"/>
              <a:t>Es betreut 4000 Unternehmen unterschiedlicher Größe und in unterschiedlichen Branchen. 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205DC-3829-4416-8BC5-20333732AC3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7872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Erstes Thema ist die Vorstellung</a:t>
            </a:r>
            <a:r>
              <a:rPr lang="de-DE" baseline="0" dirty="0" smtClean="0"/>
              <a:t> des Projektes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205DC-3829-4416-8BC5-20333732AC3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7519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205DC-3829-4416-8BC5-20333732AC3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8292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205DC-3829-4416-8BC5-20333732AC3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5878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2734-6470-8446-B564-215BF7273A73}" type="datetime1">
              <a:rPr lang="de-DE" smtClean="0"/>
              <a:pPr/>
              <a:t>15.07.2020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97AF0-60F3-4DC4-A9B4-20580155C72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226-52AC-3648-A2E9-0321D7F49CA1}" type="datetime1">
              <a:rPr lang="de-DE" smtClean="0"/>
              <a:pPr/>
              <a:t>15.07.2020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7AF0-60F3-4DC4-A9B4-20580155C72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497AF0-60F3-4DC4-A9B4-20580155C72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0A69-9125-CA44-8138-98F53D1154BD}" type="datetime1">
              <a:rPr lang="de-DE" smtClean="0"/>
              <a:pPr/>
              <a:t>15.07.2020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817-506C-784C-9F78-A8E777D3332A}" type="datetime1">
              <a:rPr lang="de-DE" smtClean="0"/>
              <a:pPr/>
              <a:t>15.07.2020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497AF0-60F3-4DC4-A9B4-20580155C72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0BE2-CA6E-A844-A3E7-3A941427092F}" type="datetime1">
              <a:rPr lang="de-DE" smtClean="0"/>
              <a:pPr/>
              <a:t>15.07.2020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97AF0-60F3-4DC4-A9B4-20580155C72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03AEDCE-D7A4-7A4B-BBDB-0624DA2418F1}" type="datetime1">
              <a:rPr lang="de-DE" smtClean="0"/>
              <a:pPr/>
              <a:t>15.07.2020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7AF0-60F3-4DC4-A9B4-20580155C72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E548-28CB-E844-9875-7375322505FD}" type="datetime1">
              <a:rPr lang="de-DE" smtClean="0"/>
              <a:pPr/>
              <a:t>15.07.2020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497AF0-60F3-4DC4-A9B4-20580155C72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F092-7BE4-2447-9C90-6B612408197D}" type="datetime1">
              <a:rPr lang="de-DE" smtClean="0"/>
              <a:pPr/>
              <a:t>15.07.2020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497AF0-60F3-4DC4-A9B4-20580155C72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BEE2-DAE6-144D-838A-AF767E76FC9A}" type="datetime1">
              <a:rPr lang="de-DE" smtClean="0"/>
              <a:pPr/>
              <a:t>15.07.2020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497AF0-60F3-4DC4-A9B4-20580155C72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97AF0-60F3-4DC4-A9B4-20580155C72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3FA2-6BC5-9C4D-A2D0-9F4600DFBD0B}" type="datetime1">
              <a:rPr lang="de-DE" smtClean="0"/>
              <a:pPr/>
              <a:t>15.07.2020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497AF0-60F3-4DC4-A9B4-20580155C72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D57642A-D9C5-8B48-848E-D7DA9AE68946}" type="datetime1">
              <a:rPr lang="de-DE" smtClean="0"/>
              <a:pPr/>
              <a:t>15.07.2020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B9B8E4B-4B28-A542-8BED-4F2B3DC5F028}" type="datetime1">
              <a:rPr lang="de-DE" smtClean="0"/>
              <a:pPr/>
              <a:t>15.07.2020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497AF0-60F3-4DC4-A9B4-20580155C72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282" y="2571744"/>
            <a:ext cx="8643998" cy="1752600"/>
          </a:xfrm>
        </p:spPr>
        <p:txBody>
          <a:bodyPr/>
          <a:lstStyle/>
          <a:p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Ein Webservice zum einlesen, Verarbeiten und Ausgeben von CAMT053 - Kontoauszügen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CAMT053 - Webservice</a:t>
            </a:r>
            <a:endParaRPr lang="de-DE" sz="48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Grafik 6" descr="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40" y="4857760"/>
            <a:ext cx="1850712" cy="1381128"/>
          </a:xfrm>
          <a:prstGeom prst="rect">
            <a:avLst/>
          </a:prstGeom>
          <a:effectLst>
            <a:outerShdw blurRad="50800" dist="50800" dir="4440000" sx="102000" sy="102000" algn="ctr" rotWithShape="0">
              <a:schemeClr val="tx1">
                <a:alpha val="44000"/>
              </a:schemeClr>
            </a:outerShdw>
          </a:effectLst>
        </p:spPr>
      </p:pic>
      <p:pic>
        <p:nvPicPr>
          <p:cNvPr id="9" name="Grafik 8" descr="Bewerbungsfoto_Einzeln_6x4,5zum_Druck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3714752"/>
            <a:ext cx="1865380" cy="2500330"/>
          </a:xfrm>
          <a:prstGeom prst="rect">
            <a:avLst/>
          </a:prstGeom>
          <a:effectLst>
            <a:outerShdw blurRad="50800" dist="50800" dir="3780000" algn="ctr" rotWithShape="0">
              <a:schemeClr val="tx1"/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214282" y="585789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Marvin Viedt</a:t>
            </a:r>
            <a:endParaRPr lang="de-DE" sz="20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00034" y="5857892"/>
            <a:ext cx="1857388" cy="35719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283968" y="63813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  <a:latin typeface="+mj-lt"/>
              </a:rPr>
              <a:t>1/20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Leitfaden</a:t>
            </a:r>
            <a:endParaRPr lang="de-DE" dirty="0"/>
          </a:p>
        </p:txBody>
      </p:sp>
      <p:sp>
        <p:nvSpPr>
          <p:cNvPr id="5" name="Richtungspfeil 4"/>
          <p:cNvSpPr/>
          <p:nvPr/>
        </p:nvSpPr>
        <p:spPr>
          <a:xfrm>
            <a:off x="571472" y="164305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chtungspfeil 5"/>
          <p:cNvSpPr/>
          <p:nvPr/>
        </p:nvSpPr>
        <p:spPr>
          <a:xfrm>
            <a:off x="571472" y="235743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chtungspfeil 6"/>
          <p:cNvSpPr/>
          <p:nvPr/>
        </p:nvSpPr>
        <p:spPr>
          <a:xfrm>
            <a:off x="571472" y="3071810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chtungspfeil 7"/>
          <p:cNvSpPr/>
          <p:nvPr/>
        </p:nvSpPr>
        <p:spPr>
          <a:xfrm>
            <a:off x="571472" y="3786190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4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chtungspfeil 8"/>
          <p:cNvSpPr/>
          <p:nvPr/>
        </p:nvSpPr>
        <p:spPr>
          <a:xfrm>
            <a:off x="571472" y="4500570"/>
            <a:ext cx="1214446" cy="1000132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5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chtungspfeil 9"/>
          <p:cNvSpPr/>
          <p:nvPr/>
        </p:nvSpPr>
        <p:spPr>
          <a:xfrm>
            <a:off x="571472" y="5643578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6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chtungspfeil 25"/>
          <p:cNvSpPr/>
          <p:nvPr/>
        </p:nvSpPr>
        <p:spPr>
          <a:xfrm rot="10800000" flipV="1">
            <a:off x="2857488" y="1714488"/>
            <a:ext cx="3429024" cy="428628"/>
          </a:xfrm>
          <a:prstGeom prst="homePlate">
            <a:avLst>
              <a:gd name="adj" fmla="val 58285"/>
            </a:avLst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Vorstellung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Gerade Verbindung 27"/>
          <p:cNvCxnSpPr>
            <a:stCxn id="26" idx="3"/>
            <a:endCxn id="5" idx="3"/>
          </p:cNvCxnSpPr>
          <p:nvPr/>
        </p:nvCxnSpPr>
        <p:spPr>
          <a:xfrm rot="10800000" flipV="1">
            <a:off x="1714480" y="192880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chtungspfeil 28"/>
          <p:cNvSpPr/>
          <p:nvPr/>
        </p:nvSpPr>
        <p:spPr>
          <a:xfrm rot="10800000" flipV="1">
            <a:off x="2857488" y="2428868"/>
            <a:ext cx="3429024" cy="42862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+mj-lt"/>
              </a:rPr>
              <a:t>Einführung ins Thema</a:t>
            </a:r>
            <a:endParaRPr lang="de-DE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31" name="Gerade Verbindung 30"/>
          <p:cNvCxnSpPr>
            <a:stCxn id="29" idx="3"/>
            <a:endCxn id="6" idx="3"/>
          </p:cNvCxnSpPr>
          <p:nvPr/>
        </p:nvCxnSpPr>
        <p:spPr>
          <a:xfrm rot="10800000" flipV="1">
            <a:off x="1714480" y="264318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chtungspfeil 31"/>
          <p:cNvSpPr/>
          <p:nvPr/>
        </p:nvSpPr>
        <p:spPr>
          <a:xfrm rot="10800000" flipV="1">
            <a:off x="2857488" y="3143248"/>
            <a:ext cx="3429024" cy="428627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Analyse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Gerade Verbindung 33"/>
          <p:cNvCxnSpPr>
            <a:stCxn id="32" idx="3"/>
            <a:endCxn id="7" idx="3"/>
          </p:cNvCxnSpPr>
          <p:nvPr/>
        </p:nvCxnSpPr>
        <p:spPr>
          <a:xfrm rot="10800000" flipV="1">
            <a:off x="1714480" y="335756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chtungspfeil 34"/>
          <p:cNvSpPr/>
          <p:nvPr/>
        </p:nvSpPr>
        <p:spPr>
          <a:xfrm rot="10800000" flipV="1">
            <a:off x="2857488" y="3857628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Entwurf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Gerade Verbindung 36"/>
          <p:cNvCxnSpPr>
            <a:stCxn id="8" idx="3"/>
            <a:endCxn id="35" idx="3"/>
          </p:cNvCxnSpPr>
          <p:nvPr/>
        </p:nvCxnSpPr>
        <p:spPr>
          <a:xfrm flipV="1">
            <a:off x="1714480" y="407194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chtungspfeil 37"/>
          <p:cNvSpPr/>
          <p:nvPr/>
        </p:nvSpPr>
        <p:spPr>
          <a:xfrm rot="10800000" flipV="1">
            <a:off x="2857488" y="4786322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Gerade Verbindung 39"/>
          <p:cNvCxnSpPr>
            <a:stCxn id="9" idx="3"/>
            <a:endCxn id="38" idx="3"/>
          </p:cNvCxnSpPr>
          <p:nvPr/>
        </p:nvCxnSpPr>
        <p:spPr>
          <a:xfrm>
            <a:off x="1785918" y="5000636"/>
            <a:ext cx="107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chtungspfeil 40"/>
          <p:cNvSpPr/>
          <p:nvPr/>
        </p:nvSpPr>
        <p:spPr>
          <a:xfrm rot="10800000" flipV="1">
            <a:off x="2857488" y="5715016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Fazit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2"/>
          <p:cNvCxnSpPr>
            <a:stCxn id="10" idx="3"/>
            <a:endCxn id="41" idx="3"/>
          </p:cNvCxnSpPr>
          <p:nvPr/>
        </p:nvCxnSpPr>
        <p:spPr>
          <a:xfrm flipV="1">
            <a:off x="1714480" y="5929330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42910" y="1571612"/>
            <a:ext cx="142876" cy="4714908"/>
          </a:xfrm>
          <a:prstGeom prst="rect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429652" y="178592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429652" y="250030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429652" y="321468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429652" y="392906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8429652" y="4857760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429652" y="5786454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links 35"/>
          <p:cNvSpPr/>
          <p:nvPr/>
        </p:nvSpPr>
        <p:spPr>
          <a:xfrm>
            <a:off x="6286512" y="3214686"/>
            <a:ext cx="2143140" cy="285752"/>
          </a:xfrm>
          <a:prstGeom prst="leftArrow">
            <a:avLst/>
          </a:prstGeom>
          <a:solidFill>
            <a:srgbClr val="00B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6286512" y="185736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6286512" y="257174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4283968" y="63813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  <a:latin typeface="+mj-lt"/>
              </a:rPr>
              <a:t>10/20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CAMT053 Datei (Auszug)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4643470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654332"/>
            <a:ext cx="3857652" cy="45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4283968" y="6381328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  <a:latin typeface="+mj-lt"/>
              </a:rPr>
              <a:t>11/20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Leitfaden</a:t>
            </a:r>
            <a:endParaRPr lang="de-DE" dirty="0"/>
          </a:p>
        </p:txBody>
      </p:sp>
      <p:sp>
        <p:nvSpPr>
          <p:cNvPr id="5" name="Richtungspfeil 4"/>
          <p:cNvSpPr/>
          <p:nvPr/>
        </p:nvSpPr>
        <p:spPr>
          <a:xfrm>
            <a:off x="571472" y="164305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chtungspfeil 5"/>
          <p:cNvSpPr/>
          <p:nvPr/>
        </p:nvSpPr>
        <p:spPr>
          <a:xfrm>
            <a:off x="571472" y="235743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chtungspfeil 6"/>
          <p:cNvSpPr/>
          <p:nvPr/>
        </p:nvSpPr>
        <p:spPr>
          <a:xfrm>
            <a:off x="571472" y="307181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chtungspfeil 7"/>
          <p:cNvSpPr/>
          <p:nvPr/>
        </p:nvSpPr>
        <p:spPr>
          <a:xfrm>
            <a:off x="571472" y="3786190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4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chtungspfeil 8"/>
          <p:cNvSpPr/>
          <p:nvPr/>
        </p:nvSpPr>
        <p:spPr>
          <a:xfrm>
            <a:off x="571472" y="4500570"/>
            <a:ext cx="1214446" cy="1000132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5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chtungspfeil 9"/>
          <p:cNvSpPr/>
          <p:nvPr/>
        </p:nvSpPr>
        <p:spPr>
          <a:xfrm>
            <a:off x="571472" y="5643578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6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chtungspfeil 25"/>
          <p:cNvSpPr/>
          <p:nvPr/>
        </p:nvSpPr>
        <p:spPr>
          <a:xfrm rot="10800000" flipV="1">
            <a:off x="2857488" y="1714488"/>
            <a:ext cx="3429024" cy="428628"/>
          </a:xfrm>
          <a:prstGeom prst="homePlate">
            <a:avLst>
              <a:gd name="adj" fmla="val 58285"/>
            </a:avLst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Vorstellung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Gerade Verbindung 27"/>
          <p:cNvCxnSpPr>
            <a:stCxn id="26" idx="3"/>
            <a:endCxn id="5" idx="3"/>
          </p:cNvCxnSpPr>
          <p:nvPr/>
        </p:nvCxnSpPr>
        <p:spPr>
          <a:xfrm rot="10800000" flipV="1">
            <a:off x="1714480" y="192880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chtungspfeil 28"/>
          <p:cNvSpPr/>
          <p:nvPr/>
        </p:nvSpPr>
        <p:spPr>
          <a:xfrm rot="10800000" flipV="1">
            <a:off x="2857488" y="2428868"/>
            <a:ext cx="3429024" cy="42862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+mj-lt"/>
              </a:rPr>
              <a:t>Einführung ins Thema</a:t>
            </a:r>
            <a:endParaRPr lang="de-DE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31" name="Gerade Verbindung 30"/>
          <p:cNvCxnSpPr>
            <a:stCxn id="29" idx="3"/>
            <a:endCxn id="6" idx="3"/>
          </p:cNvCxnSpPr>
          <p:nvPr/>
        </p:nvCxnSpPr>
        <p:spPr>
          <a:xfrm rot="10800000" flipV="1">
            <a:off x="1714480" y="264318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chtungspfeil 31"/>
          <p:cNvSpPr/>
          <p:nvPr/>
        </p:nvSpPr>
        <p:spPr>
          <a:xfrm rot="10800000" flipV="1">
            <a:off x="2857488" y="3143248"/>
            <a:ext cx="3429024" cy="42862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Analyse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Gerade Verbindung 33"/>
          <p:cNvCxnSpPr>
            <a:stCxn id="32" idx="3"/>
            <a:endCxn id="7" idx="3"/>
          </p:cNvCxnSpPr>
          <p:nvPr/>
        </p:nvCxnSpPr>
        <p:spPr>
          <a:xfrm rot="10800000" flipV="1">
            <a:off x="1714480" y="335756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chtungspfeil 34"/>
          <p:cNvSpPr/>
          <p:nvPr/>
        </p:nvSpPr>
        <p:spPr>
          <a:xfrm rot="10800000" flipV="1">
            <a:off x="2857488" y="3857628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Entwurf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Gerade Verbindung 36"/>
          <p:cNvCxnSpPr>
            <a:stCxn id="8" idx="3"/>
            <a:endCxn id="35" idx="3"/>
          </p:cNvCxnSpPr>
          <p:nvPr/>
        </p:nvCxnSpPr>
        <p:spPr>
          <a:xfrm flipV="1">
            <a:off x="1714480" y="407194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chtungspfeil 37"/>
          <p:cNvSpPr/>
          <p:nvPr/>
        </p:nvSpPr>
        <p:spPr>
          <a:xfrm rot="10800000" flipV="1">
            <a:off x="2857488" y="4786322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Gerade Verbindung 39"/>
          <p:cNvCxnSpPr>
            <a:stCxn id="9" idx="3"/>
            <a:endCxn id="38" idx="3"/>
          </p:cNvCxnSpPr>
          <p:nvPr/>
        </p:nvCxnSpPr>
        <p:spPr>
          <a:xfrm>
            <a:off x="1785918" y="5000636"/>
            <a:ext cx="107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chtungspfeil 40"/>
          <p:cNvSpPr/>
          <p:nvPr/>
        </p:nvSpPr>
        <p:spPr>
          <a:xfrm rot="10800000" flipV="1">
            <a:off x="2857488" y="5715016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Fazit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2"/>
          <p:cNvCxnSpPr>
            <a:stCxn id="10" idx="3"/>
            <a:endCxn id="41" idx="3"/>
          </p:cNvCxnSpPr>
          <p:nvPr/>
        </p:nvCxnSpPr>
        <p:spPr>
          <a:xfrm flipV="1">
            <a:off x="1714480" y="5929330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42910" y="1571612"/>
            <a:ext cx="142876" cy="4714908"/>
          </a:xfrm>
          <a:prstGeom prst="rect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429652" y="178592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429652" y="250030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429652" y="321468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429652" y="392906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8429652" y="4857760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429652" y="5786454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links 35"/>
          <p:cNvSpPr/>
          <p:nvPr/>
        </p:nvSpPr>
        <p:spPr>
          <a:xfrm>
            <a:off x="6286512" y="3929066"/>
            <a:ext cx="2143140" cy="285752"/>
          </a:xfrm>
          <a:prstGeom prst="leftArrow">
            <a:avLst/>
          </a:prstGeom>
          <a:solidFill>
            <a:srgbClr val="00B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6286512" y="185736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6286512" y="257174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286512" y="328612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4283968" y="63813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  <a:latin typeface="+mj-lt"/>
              </a:rPr>
              <a:t>12/20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571472" y="1643050"/>
            <a:ext cx="8001056" cy="1285884"/>
          </a:xfrm>
          <a:prstGeom prst="roundRect">
            <a:avLst/>
          </a:prstGeom>
          <a:solidFill>
            <a:schemeClr val="accent3"/>
          </a:solidFill>
          <a:ln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 smtClean="0">
                <a:latin typeface="Arial" pitchFamily="34" charset="0"/>
                <a:cs typeface="Arial" pitchFamily="34" charset="0"/>
              </a:rPr>
              <a:t> 		</a:t>
            </a:r>
            <a:r>
              <a:rPr lang="de-DE" sz="36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Programmierung in Go</a:t>
            </a:r>
            <a:endParaRPr lang="de-DE" sz="36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14348" y="1785926"/>
            <a:ext cx="1285884" cy="1000132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571472" y="3214686"/>
            <a:ext cx="8001056" cy="1285884"/>
          </a:xfrm>
          <a:prstGeom prst="roundRect">
            <a:avLst/>
          </a:prstGeom>
          <a:solidFill>
            <a:schemeClr val="accent3"/>
          </a:solidFill>
          <a:ln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4000" dirty="0" smtClean="0">
                <a:latin typeface="Arial" pitchFamily="34" charset="0"/>
                <a:cs typeface="Arial" pitchFamily="34" charset="0"/>
              </a:rPr>
              <a:t>       	</a:t>
            </a:r>
            <a:r>
              <a:rPr lang="de-DE" sz="36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Agile Softwareentwicklung</a:t>
            </a:r>
            <a:endParaRPr lang="de-DE" sz="36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71472" y="4879420"/>
            <a:ext cx="8001056" cy="1285884"/>
          </a:xfrm>
          <a:prstGeom prst="roundRect">
            <a:avLst/>
          </a:prstGeom>
          <a:solidFill>
            <a:schemeClr val="accent3"/>
          </a:solidFill>
          <a:ln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 smtClean="0">
                <a:latin typeface="Arial" pitchFamily="34" charset="0"/>
                <a:cs typeface="Arial" pitchFamily="34" charset="0"/>
              </a:rPr>
              <a:t>      		</a:t>
            </a:r>
            <a:r>
              <a:rPr lang="de-DE" sz="36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Clean Code</a:t>
            </a:r>
            <a:endParaRPr lang="de-DE" sz="36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14348" y="5000636"/>
            <a:ext cx="1285884" cy="1000132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&lt;/&gt;</a:t>
            </a:r>
            <a:endParaRPr lang="de-DE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128588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tern mit 4 Zacken 14"/>
          <p:cNvSpPr/>
          <p:nvPr/>
        </p:nvSpPr>
        <p:spPr>
          <a:xfrm>
            <a:off x="1500166" y="5072074"/>
            <a:ext cx="285752" cy="285752"/>
          </a:xfrm>
          <a:prstGeom prst="star4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tern mit 4 Zacken 15"/>
          <p:cNvSpPr/>
          <p:nvPr/>
        </p:nvSpPr>
        <p:spPr>
          <a:xfrm>
            <a:off x="857224" y="5572140"/>
            <a:ext cx="285752" cy="285752"/>
          </a:xfrm>
          <a:prstGeom prst="star4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/>
          <p:nvPr/>
        </p:nvCxnSpPr>
        <p:spPr>
          <a:xfrm>
            <a:off x="714348" y="5214950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14348" y="5286388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357290" y="5715016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357290" y="5786454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283968" y="63813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  <a:latin typeface="+mj-lt"/>
              </a:rPr>
              <a:t>13/20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714348" y="3379223"/>
            <a:ext cx="1285884" cy="1000132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27584" y="3643314"/>
            <a:ext cx="402408" cy="14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115616" y="3861048"/>
            <a:ext cx="402408" cy="14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1403648" y="4077072"/>
            <a:ext cx="402408" cy="14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827584" y="3789040"/>
            <a:ext cx="258392" cy="14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1145256" y="4003354"/>
            <a:ext cx="258392" cy="14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1229992" y="3696512"/>
            <a:ext cx="555926" cy="35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Programmablaufplan (PAP)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01752" y="1628800"/>
            <a:ext cx="8534400" cy="4680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528" y="862641"/>
            <a:ext cx="9144000" cy="609475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283968" y="63813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  <a:latin typeface="+mj-lt"/>
              </a:rPr>
              <a:t>14/20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Leitfaden</a:t>
            </a:r>
            <a:endParaRPr lang="de-DE" dirty="0"/>
          </a:p>
        </p:txBody>
      </p:sp>
      <p:sp>
        <p:nvSpPr>
          <p:cNvPr id="5" name="Richtungspfeil 4"/>
          <p:cNvSpPr/>
          <p:nvPr/>
        </p:nvSpPr>
        <p:spPr>
          <a:xfrm>
            <a:off x="571472" y="164305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chtungspfeil 5"/>
          <p:cNvSpPr/>
          <p:nvPr/>
        </p:nvSpPr>
        <p:spPr>
          <a:xfrm>
            <a:off x="571472" y="235743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chtungspfeil 6"/>
          <p:cNvSpPr/>
          <p:nvPr/>
        </p:nvSpPr>
        <p:spPr>
          <a:xfrm>
            <a:off x="571472" y="307181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chtungspfeil 7"/>
          <p:cNvSpPr/>
          <p:nvPr/>
        </p:nvSpPr>
        <p:spPr>
          <a:xfrm>
            <a:off x="571472" y="378619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4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chtungspfeil 8"/>
          <p:cNvSpPr/>
          <p:nvPr/>
        </p:nvSpPr>
        <p:spPr>
          <a:xfrm>
            <a:off x="571472" y="4500570"/>
            <a:ext cx="1214446" cy="1000132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5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chtungspfeil 9"/>
          <p:cNvSpPr/>
          <p:nvPr/>
        </p:nvSpPr>
        <p:spPr>
          <a:xfrm>
            <a:off x="571472" y="5643578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6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chtungspfeil 25"/>
          <p:cNvSpPr/>
          <p:nvPr/>
        </p:nvSpPr>
        <p:spPr>
          <a:xfrm rot="10800000" flipV="1">
            <a:off x="2857488" y="1714488"/>
            <a:ext cx="3429024" cy="428628"/>
          </a:xfrm>
          <a:prstGeom prst="homePlate">
            <a:avLst>
              <a:gd name="adj" fmla="val 58285"/>
            </a:avLst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Vorstellung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Gerade Verbindung 27"/>
          <p:cNvCxnSpPr>
            <a:stCxn id="26" idx="3"/>
            <a:endCxn id="5" idx="3"/>
          </p:cNvCxnSpPr>
          <p:nvPr/>
        </p:nvCxnSpPr>
        <p:spPr>
          <a:xfrm rot="10800000" flipV="1">
            <a:off x="1714480" y="192880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chtungspfeil 28"/>
          <p:cNvSpPr/>
          <p:nvPr/>
        </p:nvSpPr>
        <p:spPr>
          <a:xfrm rot="10800000" flipV="1">
            <a:off x="2857488" y="2428868"/>
            <a:ext cx="3429024" cy="42862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+mj-lt"/>
              </a:rPr>
              <a:t>Einführung ins Thema</a:t>
            </a:r>
            <a:endParaRPr lang="de-DE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31" name="Gerade Verbindung 30"/>
          <p:cNvCxnSpPr>
            <a:stCxn id="29" idx="3"/>
            <a:endCxn id="6" idx="3"/>
          </p:cNvCxnSpPr>
          <p:nvPr/>
        </p:nvCxnSpPr>
        <p:spPr>
          <a:xfrm rot="10800000" flipV="1">
            <a:off x="1714480" y="264318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chtungspfeil 31"/>
          <p:cNvSpPr/>
          <p:nvPr/>
        </p:nvSpPr>
        <p:spPr>
          <a:xfrm rot="10800000" flipV="1">
            <a:off x="2857488" y="3143248"/>
            <a:ext cx="3429024" cy="42862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Analyse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Gerade Verbindung 33"/>
          <p:cNvCxnSpPr>
            <a:stCxn id="32" idx="3"/>
            <a:endCxn id="7" idx="3"/>
          </p:cNvCxnSpPr>
          <p:nvPr/>
        </p:nvCxnSpPr>
        <p:spPr>
          <a:xfrm rot="10800000" flipV="1">
            <a:off x="1714480" y="335756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chtungspfeil 34"/>
          <p:cNvSpPr/>
          <p:nvPr/>
        </p:nvSpPr>
        <p:spPr>
          <a:xfrm rot="10800000" flipV="1">
            <a:off x="2857488" y="3857628"/>
            <a:ext cx="3429024" cy="42862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Entwurf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Gerade Verbindung 36"/>
          <p:cNvCxnSpPr>
            <a:stCxn id="8" idx="3"/>
            <a:endCxn id="35" idx="3"/>
          </p:cNvCxnSpPr>
          <p:nvPr/>
        </p:nvCxnSpPr>
        <p:spPr>
          <a:xfrm flipV="1">
            <a:off x="1714480" y="407194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chtungspfeil 37"/>
          <p:cNvSpPr/>
          <p:nvPr/>
        </p:nvSpPr>
        <p:spPr>
          <a:xfrm rot="10800000" flipV="1">
            <a:off x="2857488" y="4786322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Gerade Verbindung 39"/>
          <p:cNvCxnSpPr>
            <a:stCxn id="9" idx="3"/>
            <a:endCxn id="38" idx="3"/>
          </p:cNvCxnSpPr>
          <p:nvPr/>
        </p:nvCxnSpPr>
        <p:spPr>
          <a:xfrm>
            <a:off x="1785918" y="5000636"/>
            <a:ext cx="107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chtungspfeil 40"/>
          <p:cNvSpPr/>
          <p:nvPr/>
        </p:nvSpPr>
        <p:spPr>
          <a:xfrm rot="10800000" flipV="1">
            <a:off x="2857488" y="5715016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Fazit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2"/>
          <p:cNvCxnSpPr>
            <a:stCxn id="10" idx="3"/>
            <a:endCxn id="41" idx="3"/>
          </p:cNvCxnSpPr>
          <p:nvPr/>
        </p:nvCxnSpPr>
        <p:spPr>
          <a:xfrm flipV="1">
            <a:off x="1714480" y="5929330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42910" y="1571612"/>
            <a:ext cx="142876" cy="4714908"/>
          </a:xfrm>
          <a:prstGeom prst="rect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429652" y="178592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429652" y="250030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429652" y="321468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429652" y="392906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8429652" y="4857760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429652" y="5786454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links 35"/>
          <p:cNvSpPr/>
          <p:nvPr/>
        </p:nvSpPr>
        <p:spPr>
          <a:xfrm>
            <a:off x="6286512" y="4857760"/>
            <a:ext cx="2143140" cy="285752"/>
          </a:xfrm>
          <a:prstGeom prst="leftArrow">
            <a:avLst/>
          </a:prstGeom>
          <a:solidFill>
            <a:srgbClr val="00B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6286512" y="185736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6286512" y="257174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286512" y="328612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286512" y="400050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4283968" y="63813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  <a:latin typeface="+mj-lt"/>
              </a:rPr>
              <a:t>15/20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Screenshots der Anwendung</a:t>
            </a:r>
            <a:endParaRPr lang="de-D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471490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94" y="3143248"/>
            <a:ext cx="4719634" cy="320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7" y="1643051"/>
            <a:ext cx="385765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2066" y="3800478"/>
            <a:ext cx="3857652" cy="253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4283968" y="63813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  <a:latin typeface="+mj-lt"/>
              </a:rPr>
              <a:t>16/20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Leitfaden</a:t>
            </a:r>
            <a:endParaRPr lang="de-DE" dirty="0"/>
          </a:p>
        </p:txBody>
      </p:sp>
      <p:sp>
        <p:nvSpPr>
          <p:cNvPr id="5" name="Richtungspfeil 4"/>
          <p:cNvSpPr/>
          <p:nvPr/>
        </p:nvSpPr>
        <p:spPr>
          <a:xfrm>
            <a:off x="571472" y="164305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chtungspfeil 5"/>
          <p:cNvSpPr/>
          <p:nvPr/>
        </p:nvSpPr>
        <p:spPr>
          <a:xfrm>
            <a:off x="571472" y="235743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chtungspfeil 6"/>
          <p:cNvSpPr/>
          <p:nvPr/>
        </p:nvSpPr>
        <p:spPr>
          <a:xfrm>
            <a:off x="571472" y="307181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chtungspfeil 7"/>
          <p:cNvSpPr/>
          <p:nvPr/>
        </p:nvSpPr>
        <p:spPr>
          <a:xfrm>
            <a:off x="571472" y="378619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4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chtungspfeil 8"/>
          <p:cNvSpPr/>
          <p:nvPr/>
        </p:nvSpPr>
        <p:spPr>
          <a:xfrm>
            <a:off x="571472" y="4500570"/>
            <a:ext cx="1214446" cy="1000132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5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chtungspfeil 9"/>
          <p:cNvSpPr/>
          <p:nvPr/>
        </p:nvSpPr>
        <p:spPr>
          <a:xfrm>
            <a:off x="571472" y="5643578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6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chtungspfeil 25"/>
          <p:cNvSpPr/>
          <p:nvPr/>
        </p:nvSpPr>
        <p:spPr>
          <a:xfrm rot="10800000" flipV="1">
            <a:off x="2857488" y="1714488"/>
            <a:ext cx="3429024" cy="428628"/>
          </a:xfrm>
          <a:prstGeom prst="homePlate">
            <a:avLst>
              <a:gd name="adj" fmla="val 58285"/>
            </a:avLst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Vorstellung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Gerade Verbindung 27"/>
          <p:cNvCxnSpPr>
            <a:stCxn id="26" idx="3"/>
            <a:endCxn id="5" idx="3"/>
          </p:cNvCxnSpPr>
          <p:nvPr/>
        </p:nvCxnSpPr>
        <p:spPr>
          <a:xfrm rot="10800000" flipV="1">
            <a:off x="1714480" y="192880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chtungspfeil 28"/>
          <p:cNvSpPr/>
          <p:nvPr/>
        </p:nvSpPr>
        <p:spPr>
          <a:xfrm rot="10800000" flipV="1">
            <a:off x="2857488" y="2428868"/>
            <a:ext cx="3429024" cy="42862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+mj-lt"/>
              </a:rPr>
              <a:t>Einführung ins Thema</a:t>
            </a:r>
            <a:endParaRPr lang="de-DE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31" name="Gerade Verbindung 30"/>
          <p:cNvCxnSpPr>
            <a:stCxn id="29" idx="3"/>
            <a:endCxn id="6" idx="3"/>
          </p:cNvCxnSpPr>
          <p:nvPr/>
        </p:nvCxnSpPr>
        <p:spPr>
          <a:xfrm rot="10800000" flipV="1">
            <a:off x="1714480" y="264318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chtungspfeil 31"/>
          <p:cNvSpPr/>
          <p:nvPr/>
        </p:nvSpPr>
        <p:spPr>
          <a:xfrm rot="10800000" flipV="1">
            <a:off x="2857488" y="3143248"/>
            <a:ext cx="3429024" cy="42862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Analyse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Gerade Verbindung 33"/>
          <p:cNvCxnSpPr>
            <a:stCxn id="32" idx="3"/>
            <a:endCxn id="7" idx="3"/>
          </p:cNvCxnSpPr>
          <p:nvPr/>
        </p:nvCxnSpPr>
        <p:spPr>
          <a:xfrm rot="10800000" flipV="1">
            <a:off x="1714480" y="335756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chtungspfeil 34"/>
          <p:cNvSpPr/>
          <p:nvPr/>
        </p:nvSpPr>
        <p:spPr>
          <a:xfrm rot="10800000" flipV="1">
            <a:off x="2857488" y="3857628"/>
            <a:ext cx="3429024" cy="42862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Entwurf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Gerade Verbindung 36"/>
          <p:cNvCxnSpPr>
            <a:stCxn id="8" idx="3"/>
            <a:endCxn id="35" idx="3"/>
          </p:cNvCxnSpPr>
          <p:nvPr/>
        </p:nvCxnSpPr>
        <p:spPr>
          <a:xfrm flipV="1">
            <a:off x="1714480" y="407194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chtungspfeil 37"/>
          <p:cNvSpPr/>
          <p:nvPr/>
        </p:nvSpPr>
        <p:spPr>
          <a:xfrm rot="10800000" flipV="1">
            <a:off x="2857488" y="4786322"/>
            <a:ext cx="3429024" cy="428628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Gerade Verbindung 39"/>
          <p:cNvCxnSpPr>
            <a:stCxn id="9" idx="3"/>
            <a:endCxn id="38" idx="3"/>
          </p:cNvCxnSpPr>
          <p:nvPr/>
        </p:nvCxnSpPr>
        <p:spPr>
          <a:xfrm>
            <a:off x="1785918" y="5000636"/>
            <a:ext cx="107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chtungspfeil 40"/>
          <p:cNvSpPr/>
          <p:nvPr/>
        </p:nvSpPr>
        <p:spPr>
          <a:xfrm rot="10800000" flipV="1">
            <a:off x="2857488" y="5715016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Fazit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2"/>
          <p:cNvCxnSpPr>
            <a:stCxn id="10" idx="3"/>
            <a:endCxn id="41" idx="3"/>
          </p:cNvCxnSpPr>
          <p:nvPr/>
        </p:nvCxnSpPr>
        <p:spPr>
          <a:xfrm flipV="1">
            <a:off x="1714480" y="5929330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42910" y="1571612"/>
            <a:ext cx="142876" cy="4714908"/>
          </a:xfrm>
          <a:prstGeom prst="rect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429652" y="178592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429652" y="250030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429652" y="321468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429652" y="392906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8429652" y="4857760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429652" y="5786454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links 35"/>
          <p:cNvSpPr/>
          <p:nvPr/>
        </p:nvSpPr>
        <p:spPr>
          <a:xfrm>
            <a:off x="6286512" y="5786454"/>
            <a:ext cx="2143140" cy="285752"/>
          </a:xfrm>
          <a:prstGeom prst="leftArrow">
            <a:avLst/>
          </a:prstGeom>
          <a:solidFill>
            <a:srgbClr val="00B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6286512" y="185736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6286512" y="257174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286512" y="328612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286512" y="400050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6286512" y="4929198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4283968" y="63813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  <a:latin typeface="+mj-lt"/>
              </a:rPr>
              <a:t>17/20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Wolkenförmige Legende 3"/>
          <p:cNvSpPr/>
          <p:nvPr/>
        </p:nvSpPr>
        <p:spPr>
          <a:xfrm>
            <a:off x="142844" y="1500174"/>
            <a:ext cx="5082303" cy="3000396"/>
          </a:xfrm>
          <a:prstGeom prst="cloudCallout">
            <a:avLst/>
          </a:prstGeom>
          <a:solidFill>
            <a:srgbClr val="FFFFFF"/>
          </a:solidFill>
          <a:ln w="254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Ausgabe aller Salden und Umsätze für den gewählten Zeitraum eines Kontoauszuges.</a:t>
            </a:r>
          </a:p>
          <a:p>
            <a:pPr algn="ctr"/>
            <a:endParaRPr lang="de-DE" dirty="0" smtClean="0"/>
          </a:p>
        </p:txBody>
      </p:sp>
      <p:sp>
        <p:nvSpPr>
          <p:cNvPr id="5" name="Wolkenförmige Legende 4"/>
          <p:cNvSpPr/>
          <p:nvPr/>
        </p:nvSpPr>
        <p:spPr>
          <a:xfrm>
            <a:off x="4286248" y="3143248"/>
            <a:ext cx="4598275" cy="2714644"/>
          </a:xfrm>
          <a:prstGeom prst="cloudCallout">
            <a:avLst/>
          </a:prstGeom>
          <a:solidFill>
            <a:srgbClr val="FFFFFF"/>
          </a:solidFill>
          <a:ln w="254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Ausgabe von Salden und Umsätze zwischen zwei Zeiträumen?</a:t>
            </a:r>
          </a:p>
          <a:p>
            <a:pPr algn="ctr"/>
            <a:endParaRPr lang="de-DE" dirty="0" smtClean="0"/>
          </a:p>
        </p:txBody>
      </p:sp>
      <p:sp>
        <p:nvSpPr>
          <p:cNvPr id="6" name="Ellipse 5"/>
          <p:cNvSpPr/>
          <p:nvPr/>
        </p:nvSpPr>
        <p:spPr>
          <a:xfrm>
            <a:off x="214282" y="4857760"/>
            <a:ext cx="1643074" cy="15001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rapezoid 6"/>
          <p:cNvSpPr/>
          <p:nvPr/>
        </p:nvSpPr>
        <p:spPr>
          <a:xfrm>
            <a:off x="714348" y="6215082"/>
            <a:ext cx="571504" cy="214314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kkord 7"/>
          <p:cNvSpPr/>
          <p:nvPr/>
        </p:nvSpPr>
        <p:spPr>
          <a:xfrm rot="6728211">
            <a:off x="4354951" y="5662406"/>
            <a:ext cx="1143008" cy="1071570"/>
          </a:xfrm>
          <a:prstGeom prst="chord">
            <a:avLst/>
          </a:prstGeom>
          <a:solidFill>
            <a:schemeClr val="tx1">
              <a:lumMod val="75000"/>
              <a:lumOff val="25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283968" y="63813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  <a:latin typeface="+mj-lt"/>
              </a:rPr>
              <a:t>18/20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Vielen Dank für die Aufmerksamkeit!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Ende</a:t>
            </a:r>
            <a:endParaRPr lang="de-DE" dirty="0">
              <a:solidFill>
                <a:schemeClr val="accent3"/>
              </a:solidFill>
            </a:endParaRPr>
          </a:p>
        </p:txBody>
      </p:sp>
      <p:pic>
        <p:nvPicPr>
          <p:cNvPr id="4" name="Grafik 3" descr="ab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4857760"/>
            <a:ext cx="1850712" cy="1381128"/>
          </a:xfrm>
          <a:prstGeom prst="rect">
            <a:avLst/>
          </a:prstGeom>
          <a:effectLst>
            <a:outerShdw blurRad="50800" dist="50800" dir="4440000" sx="102000" sy="102000" algn="ctr" rotWithShape="0">
              <a:schemeClr val="tx1">
                <a:alpha val="44000"/>
              </a:scheme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4283968" y="63813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  <a:latin typeface="+mj-lt"/>
              </a:rPr>
              <a:t>19/20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Leitfaden</a:t>
            </a:r>
            <a:endParaRPr lang="de-DE" dirty="0"/>
          </a:p>
        </p:txBody>
      </p:sp>
      <p:sp>
        <p:nvSpPr>
          <p:cNvPr id="5" name="Richtungspfeil 4"/>
          <p:cNvSpPr/>
          <p:nvPr/>
        </p:nvSpPr>
        <p:spPr>
          <a:xfrm>
            <a:off x="571472" y="1643050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chtungspfeil 5"/>
          <p:cNvSpPr/>
          <p:nvPr/>
        </p:nvSpPr>
        <p:spPr>
          <a:xfrm>
            <a:off x="571472" y="2357430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chtungspfeil 6"/>
          <p:cNvSpPr/>
          <p:nvPr/>
        </p:nvSpPr>
        <p:spPr>
          <a:xfrm>
            <a:off x="571472" y="3071810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chtungspfeil 7"/>
          <p:cNvSpPr/>
          <p:nvPr/>
        </p:nvSpPr>
        <p:spPr>
          <a:xfrm>
            <a:off x="571472" y="3786190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4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chtungspfeil 8"/>
          <p:cNvSpPr/>
          <p:nvPr/>
        </p:nvSpPr>
        <p:spPr>
          <a:xfrm>
            <a:off x="571472" y="4500570"/>
            <a:ext cx="1214446" cy="1000132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5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chtungspfeil 9"/>
          <p:cNvSpPr/>
          <p:nvPr/>
        </p:nvSpPr>
        <p:spPr>
          <a:xfrm>
            <a:off x="571472" y="5643578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6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chtungspfeil 25"/>
          <p:cNvSpPr/>
          <p:nvPr/>
        </p:nvSpPr>
        <p:spPr>
          <a:xfrm rot="10800000" flipV="1">
            <a:off x="2857488" y="1714488"/>
            <a:ext cx="3429024" cy="428628"/>
          </a:xfrm>
          <a:prstGeom prst="homePlate">
            <a:avLst>
              <a:gd name="adj" fmla="val 58285"/>
            </a:avLst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Vorstellung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Gerade Verbindung 27"/>
          <p:cNvCxnSpPr>
            <a:stCxn id="26" idx="3"/>
            <a:endCxn id="5" idx="3"/>
          </p:cNvCxnSpPr>
          <p:nvPr/>
        </p:nvCxnSpPr>
        <p:spPr>
          <a:xfrm rot="10800000" flipV="1">
            <a:off x="1714480" y="192880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chtungspfeil 28"/>
          <p:cNvSpPr/>
          <p:nvPr/>
        </p:nvSpPr>
        <p:spPr>
          <a:xfrm rot="10800000" flipV="1">
            <a:off x="2857488" y="2428868"/>
            <a:ext cx="3429024" cy="428627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+mj-lt"/>
              </a:rPr>
              <a:t>Einführung ins Thema</a:t>
            </a:r>
            <a:endParaRPr lang="de-DE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31" name="Gerade Verbindung 30"/>
          <p:cNvCxnSpPr>
            <a:stCxn id="29" idx="3"/>
            <a:endCxn id="6" idx="3"/>
          </p:cNvCxnSpPr>
          <p:nvPr/>
        </p:nvCxnSpPr>
        <p:spPr>
          <a:xfrm rot="10800000" flipV="1">
            <a:off x="1714480" y="264318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chtungspfeil 31"/>
          <p:cNvSpPr/>
          <p:nvPr/>
        </p:nvSpPr>
        <p:spPr>
          <a:xfrm rot="10800000" flipV="1">
            <a:off x="2857488" y="3143248"/>
            <a:ext cx="3429024" cy="428627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Analyse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Gerade Verbindung 33"/>
          <p:cNvCxnSpPr>
            <a:stCxn id="32" idx="3"/>
            <a:endCxn id="7" idx="3"/>
          </p:cNvCxnSpPr>
          <p:nvPr/>
        </p:nvCxnSpPr>
        <p:spPr>
          <a:xfrm rot="10800000" flipV="1">
            <a:off x="1714480" y="335756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chtungspfeil 34"/>
          <p:cNvSpPr/>
          <p:nvPr/>
        </p:nvSpPr>
        <p:spPr>
          <a:xfrm rot="10800000" flipV="1">
            <a:off x="2857488" y="3857628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Entwurf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Gerade Verbindung 36"/>
          <p:cNvCxnSpPr>
            <a:stCxn id="8" idx="3"/>
            <a:endCxn id="35" idx="3"/>
          </p:cNvCxnSpPr>
          <p:nvPr/>
        </p:nvCxnSpPr>
        <p:spPr>
          <a:xfrm flipV="1">
            <a:off x="1714480" y="407194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chtungspfeil 37"/>
          <p:cNvSpPr/>
          <p:nvPr/>
        </p:nvSpPr>
        <p:spPr>
          <a:xfrm rot="10800000" flipV="1">
            <a:off x="2857488" y="4786322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Gerade Verbindung 39"/>
          <p:cNvCxnSpPr>
            <a:stCxn id="9" idx="3"/>
            <a:endCxn id="38" idx="3"/>
          </p:cNvCxnSpPr>
          <p:nvPr/>
        </p:nvCxnSpPr>
        <p:spPr>
          <a:xfrm>
            <a:off x="1785918" y="5000636"/>
            <a:ext cx="107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chtungspfeil 40"/>
          <p:cNvSpPr/>
          <p:nvPr/>
        </p:nvSpPr>
        <p:spPr>
          <a:xfrm rot="10800000" flipV="1">
            <a:off x="2857488" y="5715016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Fazit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2"/>
          <p:cNvCxnSpPr>
            <a:stCxn id="10" idx="3"/>
            <a:endCxn id="41" idx="3"/>
          </p:cNvCxnSpPr>
          <p:nvPr/>
        </p:nvCxnSpPr>
        <p:spPr>
          <a:xfrm flipV="1">
            <a:off x="1714480" y="5929330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42910" y="1571612"/>
            <a:ext cx="142876" cy="4714908"/>
          </a:xfrm>
          <a:prstGeom prst="rect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429652" y="178592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429652" y="250030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429652" y="321468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429652" y="392906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8429652" y="4857760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429652" y="5786454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283968" y="63813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FF"/>
                </a:solidFill>
                <a:latin typeface="+mj-lt"/>
              </a:rPr>
              <a:t>2</a:t>
            </a:r>
            <a:r>
              <a:rPr lang="de-DE" b="1" dirty="0" smtClean="0">
                <a:solidFill>
                  <a:srgbClr val="FFFFFF"/>
                </a:solidFill>
                <a:latin typeface="+mj-lt"/>
              </a:rPr>
              <a:t>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89776922"/>
              </p:ext>
            </p:extLst>
          </p:nvPr>
        </p:nvGraphicFramePr>
        <p:xfrm>
          <a:off x="285720" y="1857364"/>
          <a:ext cx="8504238" cy="15001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0198"/>
                <a:gridCol w="7004040"/>
              </a:tblGrid>
              <a:tr h="39290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Bild</a:t>
                      </a:r>
                      <a:endParaRPr lang="de-DE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URL</a:t>
                      </a:r>
                      <a:endParaRPr lang="de-DE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0728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Arial" pitchFamily="34" charset="0"/>
                          <a:cs typeface="Arial" pitchFamily="34" charset="0"/>
                        </a:rPr>
                        <a:t>https://www.google.de/url?sa=i&amp;url=https%3A%2F%2Fwww.wut.de%2Fe-505ww-02-apde-000.php&amp;psig=AOvVaw3AuvcmStqoAhiLM2wev5Um&amp;ust=1593258628355000&amp;source=images&amp;cd=vfe&amp;ved=0CAIQjRxqFwoTCKCMgYy1n-oCFQAAAAAdAAAAABAK</a:t>
                      </a:r>
                      <a:endParaRPr lang="de-D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85992"/>
            <a:ext cx="128588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feld 7"/>
          <p:cNvSpPr txBox="1"/>
          <p:nvPr/>
        </p:nvSpPr>
        <p:spPr>
          <a:xfrm>
            <a:off x="4283968" y="638132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FFFF"/>
                </a:solidFill>
                <a:latin typeface="+mj-lt"/>
              </a:rPr>
              <a:t>20/20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Unternehmen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85720" y="1928802"/>
            <a:ext cx="4572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Bestehendes Rechenzentrum seit 1959</a:t>
            </a:r>
          </a:p>
          <a:p>
            <a:pPr>
              <a:buFont typeface="Arial" pitchFamily="34" charset="0"/>
              <a:buChar char="•"/>
            </a:pP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Betreut 4000 Unternehmen </a:t>
            </a:r>
          </a:p>
          <a:p>
            <a:pPr>
              <a:buFont typeface="Arial" pitchFamily="34" charset="0"/>
              <a:buChar char="•"/>
            </a:pP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Lohn- und Gehaltsabrechnung</a:t>
            </a:r>
          </a:p>
          <a:p>
            <a:pPr>
              <a:buFont typeface="Arial" pitchFamily="34" charset="0"/>
              <a:buChar char="•"/>
            </a:pP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Finanzbuchhaltung</a:t>
            </a:r>
          </a:p>
          <a:p>
            <a:pPr>
              <a:buFont typeface="Arial" pitchFamily="34" charset="0"/>
              <a:buChar char="•"/>
            </a:pPr>
            <a:endParaRPr lang="de-DE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Niederlassungen: </a:t>
            </a:r>
          </a:p>
          <a:p>
            <a:r>
              <a:rPr lang="de-DE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München, Chemnitz und Berlin</a:t>
            </a:r>
            <a:endParaRPr lang="de-DE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Grafik 14" descr="a.b.s._Rechenzentrum_GmbH_Hauptniederlassung_Muenchen_Lohnabrechnung_guensti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4857760"/>
            <a:ext cx="1428750" cy="1428750"/>
          </a:xfrm>
          <a:prstGeom prst="rect">
            <a:avLst/>
          </a:prstGeom>
        </p:spPr>
      </p:pic>
      <p:pic>
        <p:nvPicPr>
          <p:cNvPr id="16" name="Grafik 15" descr="a.b.s._Rechenzentrum_GmbH_Standort_Niederlassung_Chemnitz_Lohnabrechnung_guensti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1670" y="4857760"/>
            <a:ext cx="1428750" cy="1428750"/>
          </a:xfrm>
          <a:prstGeom prst="rect">
            <a:avLst/>
          </a:prstGeom>
        </p:spPr>
      </p:pic>
      <p:pic>
        <p:nvPicPr>
          <p:cNvPr id="17" name="Grafik 16" descr="a.b.s._Rechenzentrum_GmbH_Standort_Niederlassung_Berlin_Lohnabrechnung_guensti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43306" y="4857760"/>
            <a:ext cx="1428750" cy="1428750"/>
          </a:xfrm>
          <a:prstGeom prst="rect">
            <a:avLst/>
          </a:prstGeom>
        </p:spPr>
      </p:pic>
      <p:pic>
        <p:nvPicPr>
          <p:cNvPr id="18" name="Grafik 17" descr="6632-voorkan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29190" y="1785926"/>
            <a:ext cx="4067743" cy="4096322"/>
          </a:xfrm>
          <a:prstGeom prst="rect">
            <a:avLst/>
          </a:prstGeom>
        </p:spPr>
      </p:pic>
      <p:pic>
        <p:nvPicPr>
          <p:cNvPr id="9" name="Grafik 8" descr="ab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158" y="214290"/>
            <a:ext cx="1357322" cy="1012927"/>
          </a:xfrm>
          <a:prstGeom prst="rect">
            <a:avLst/>
          </a:prstGeom>
          <a:effectLst>
            <a:outerShdw blurRad="50800" dist="50800" dir="4440000" sx="102000" sy="102000" algn="ctr" rotWithShape="0">
              <a:srgbClr val="FFFFFF">
                <a:alpha val="44000"/>
              </a:srgbClr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4283968" y="63813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FF"/>
                </a:solidFill>
                <a:latin typeface="+mj-lt"/>
              </a:rPr>
              <a:t>3</a:t>
            </a:r>
            <a:r>
              <a:rPr lang="de-DE" b="1" dirty="0" smtClean="0">
                <a:solidFill>
                  <a:srgbClr val="FFFFFF"/>
                </a:solidFill>
                <a:latin typeface="+mj-lt"/>
              </a:rPr>
              <a:t>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Leitfaden</a:t>
            </a:r>
            <a:endParaRPr lang="de-DE" dirty="0"/>
          </a:p>
        </p:txBody>
      </p:sp>
      <p:sp>
        <p:nvSpPr>
          <p:cNvPr id="5" name="Richtungspfeil 4"/>
          <p:cNvSpPr/>
          <p:nvPr/>
        </p:nvSpPr>
        <p:spPr>
          <a:xfrm>
            <a:off x="571472" y="1643050"/>
            <a:ext cx="1143008" cy="591675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chtungspfeil 5"/>
          <p:cNvSpPr/>
          <p:nvPr/>
        </p:nvSpPr>
        <p:spPr>
          <a:xfrm>
            <a:off x="571472" y="2357430"/>
            <a:ext cx="1143008" cy="591675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chtungspfeil 6"/>
          <p:cNvSpPr/>
          <p:nvPr/>
        </p:nvSpPr>
        <p:spPr>
          <a:xfrm>
            <a:off x="571472" y="3071810"/>
            <a:ext cx="1143008" cy="591675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chtungspfeil 7"/>
          <p:cNvSpPr/>
          <p:nvPr/>
        </p:nvSpPr>
        <p:spPr>
          <a:xfrm>
            <a:off x="571472" y="3786190"/>
            <a:ext cx="1143008" cy="591675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4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chtungspfeil 8"/>
          <p:cNvSpPr/>
          <p:nvPr/>
        </p:nvSpPr>
        <p:spPr>
          <a:xfrm>
            <a:off x="571472" y="4500570"/>
            <a:ext cx="1214446" cy="1000132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5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chtungspfeil 9"/>
          <p:cNvSpPr/>
          <p:nvPr/>
        </p:nvSpPr>
        <p:spPr>
          <a:xfrm>
            <a:off x="571472" y="5643578"/>
            <a:ext cx="1143008" cy="591675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6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chtungspfeil 25"/>
          <p:cNvSpPr/>
          <p:nvPr/>
        </p:nvSpPr>
        <p:spPr>
          <a:xfrm rot="10800000" flipV="1">
            <a:off x="2857488" y="1714488"/>
            <a:ext cx="3429024" cy="428628"/>
          </a:xfrm>
          <a:prstGeom prst="homePlate">
            <a:avLst>
              <a:gd name="adj" fmla="val 58285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Vorstellung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Gerade Verbindung 27"/>
          <p:cNvCxnSpPr>
            <a:stCxn id="26" idx="3"/>
            <a:endCxn id="5" idx="3"/>
          </p:cNvCxnSpPr>
          <p:nvPr/>
        </p:nvCxnSpPr>
        <p:spPr>
          <a:xfrm rot="10800000" flipV="1">
            <a:off x="1714480" y="192880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chtungspfeil 28"/>
          <p:cNvSpPr/>
          <p:nvPr/>
        </p:nvSpPr>
        <p:spPr>
          <a:xfrm rot="10800000" flipV="1">
            <a:off x="2857488" y="2428868"/>
            <a:ext cx="3429024" cy="428627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+mj-lt"/>
              </a:rPr>
              <a:t>Einführung ins Thema</a:t>
            </a:r>
            <a:endParaRPr lang="de-DE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31" name="Gerade Verbindung 30"/>
          <p:cNvCxnSpPr>
            <a:stCxn id="29" idx="3"/>
            <a:endCxn id="6" idx="3"/>
          </p:cNvCxnSpPr>
          <p:nvPr/>
        </p:nvCxnSpPr>
        <p:spPr>
          <a:xfrm rot="10800000" flipV="1">
            <a:off x="1714480" y="264318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chtungspfeil 31"/>
          <p:cNvSpPr/>
          <p:nvPr/>
        </p:nvSpPr>
        <p:spPr>
          <a:xfrm rot="10800000" flipV="1">
            <a:off x="2857488" y="3143248"/>
            <a:ext cx="3429024" cy="428627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Analyse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Gerade Verbindung 33"/>
          <p:cNvCxnSpPr>
            <a:stCxn id="32" idx="3"/>
            <a:endCxn id="7" idx="3"/>
          </p:cNvCxnSpPr>
          <p:nvPr/>
        </p:nvCxnSpPr>
        <p:spPr>
          <a:xfrm rot="10800000" flipV="1">
            <a:off x="1714480" y="335756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chtungspfeil 34"/>
          <p:cNvSpPr/>
          <p:nvPr/>
        </p:nvSpPr>
        <p:spPr>
          <a:xfrm rot="10800000" flipV="1">
            <a:off x="2857488" y="3857628"/>
            <a:ext cx="3429024" cy="428628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Entwurf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Gerade Verbindung 36"/>
          <p:cNvCxnSpPr>
            <a:stCxn id="8" idx="3"/>
            <a:endCxn id="35" idx="3"/>
          </p:cNvCxnSpPr>
          <p:nvPr/>
        </p:nvCxnSpPr>
        <p:spPr>
          <a:xfrm flipV="1">
            <a:off x="1714480" y="407194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chtungspfeil 37"/>
          <p:cNvSpPr/>
          <p:nvPr/>
        </p:nvSpPr>
        <p:spPr>
          <a:xfrm rot="10800000" flipV="1">
            <a:off x="2857488" y="4786322"/>
            <a:ext cx="3429024" cy="428628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Gerade Verbindung 39"/>
          <p:cNvCxnSpPr>
            <a:stCxn id="9" idx="3"/>
            <a:endCxn id="38" idx="3"/>
          </p:cNvCxnSpPr>
          <p:nvPr/>
        </p:nvCxnSpPr>
        <p:spPr>
          <a:xfrm>
            <a:off x="1785918" y="5000636"/>
            <a:ext cx="107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chtungspfeil 40"/>
          <p:cNvSpPr/>
          <p:nvPr/>
        </p:nvSpPr>
        <p:spPr>
          <a:xfrm rot="10800000" flipV="1">
            <a:off x="2857488" y="5715016"/>
            <a:ext cx="3429024" cy="428628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Fazit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2"/>
          <p:cNvCxnSpPr>
            <a:stCxn id="10" idx="3"/>
            <a:endCxn id="41" idx="3"/>
          </p:cNvCxnSpPr>
          <p:nvPr/>
        </p:nvCxnSpPr>
        <p:spPr>
          <a:xfrm flipV="1">
            <a:off x="1714480" y="5929330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42910" y="1571612"/>
            <a:ext cx="142876" cy="47149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links 21"/>
          <p:cNvSpPr/>
          <p:nvPr/>
        </p:nvSpPr>
        <p:spPr>
          <a:xfrm>
            <a:off x="6286512" y="1785926"/>
            <a:ext cx="2143140" cy="28575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429652" y="178592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429652" y="250030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429652" y="321468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429652" y="392906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8429652" y="4857760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429652" y="5786454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283968" y="63813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FF"/>
                </a:solidFill>
                <a:latin typeface="+mj-lt"/>
              </a:rPr>
              <a:t>4</a:t>
            </a:r>
            <a:r>
              <a:rPr lang="de-DE" b="1" dirty="0" smtClean="0">
                <a:solidFill>
                  <a:srgbClr val="FFFFFF"/>
                </a:solidFill>
                <a:latin typeface="+mj-lt"/>
              </a:rPr>
              <a:t>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Nach unten gekrümmter Pfeil 76"/>
          <p:cNvSpPr/>
          <p:nvPr/>
        </p:nvSpPr>
        <p:spPr>
          <a:xfrm rot="14996447" flipH="1">
            <a:off x="3665013" y="4023188"/>
            <a:ext cx="2687130" cy="1317286"/>
          </a:xfrm>
          <a:prstGeom prst="curvedDownArrow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6" name="Nach unten gekrümmter Pfeil 75"/>
          <p:cNvSpPr/>
          <p:nvPr/>
        </p:nvSpPr>
        <p:spPr>
          <a:xfrm rot="7170477" flipH="1" flipV="1">
            <a:off x="1556622" y="2555773"/>
            <a:ext cx="3109635" cy="1126794"/>
          </a:xfrm>
          <a:prstGeom prst="curvedDownArrow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5" name="Nach unten gekrümmter Pfeil 74"/>
          <p:cNvSpPr/>
          <p:nvPr/>
        </p:nvSpPr>
        <p:spPr>
          <a:xfrm rot="4521807" flipV="1">
            <a:off x="-699827" y="3351451"/>
            <a:ext cx="3047517" cy="998726"/>
          </a:xfrm>
          <a:prstGeom prst="curvedDownArrow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3857620" y="1643050"/>
            <a:ext cx="3286148" cy="2214578"/>
            <a:chOff x="3857620" y="1643050"/>
            <a:chExt cx="3286148" cy="2214578"/>
          </a:xfrm>
        </p:grpSpPr>
        <p:grpSp>
          <p:nvGrpSpPr>
            <p:cNvPr id="95" name="Gruppieren 94"/>
            <p:cNvGrpSpPr/>
            <p:nvPr/>
          </p:nvGrpSpPr>
          <p:grpSpPr>
            <a:xfrm>
              <a:off x="6429388" y="1643050"/>
              <a:ext cx="714380" cy="714380"/>
              <a:chOff x="5565782" y="1279510"/>
              <a:chExt cx="1314459" cy="1314459"/>
            </a:xfrm>
          </p:grpSpPr>
          <p:sp>
            <p:nvSpPr>
              <p:cNvPr id="96" name="Trapezoid 95"/>
              <p:cNvSpPr/>
              <p:nvPr/>
            </p:nvSpPr>
            <p:spPr>
              <a:xfrm rot="18900000">
                <a:off x="5713563" y="1427291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Trapezoid 96"/>
              <p:cNvSpPr/>
              <p:nvPr/>
            </p:nvSpPr>
            <p:spPr>
              <a:xfrm rot="8103199">
                <a:off x="6492501" y="2206230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Trapezoid 97"/>
              <p:cNvSpPr/>
              <p:nvPr/>
            </p:nvSpPr>
            <p:spPr>
              <a:xfrm rot="2750534">
                <a:off x="6489360" y="1426973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Trapezoid 98"/>
              <p:cNvSpPr/>
              <p:nvPr/>
            </p:nvSpPr>
            <p:spPr>
              <a:xfrm rot="13553733">
                <a:off x="5713542" y="2202791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Trapezoid 99"/>
              <p:cNvSpPr/>
              <p:nvPr/>
            </p:nvSpPr>
            <p:spPr>
              <a:xfrm rot="5400000">
                <a:off x="6636823" y="1815030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Trapezoid 100"/>
              <p:cNvSpPr/>
              <p:nvPr/>
            </p:nvSpPr>
            <p:spPr>
              <a:xfrm rot="16200000">
                <a:off x="5565782" y="1815030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Trapezoid 101"/>
              <p:cNvSpPr/>
              <p:nvPr/>
            </p:nvSpPr>
            <p:spPr>
              <a:xfrm rot="10800000">
                <a:off x="6101302" y="2350551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Trapezoid 102"/>
              <p:cNvSpPr/>
              <p:nvPr/>
            </p:nvSpPr>
            <p:spPr>
              <a:xfrm>
                <a:off x="6101302" y="1279510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5760517" y="1474245"/>
                <a:ext cx="924990" cy="924990"/>
              </a:xfrm>
              <a:prstGeom prst="ellipse">
                <a:avLst/>
              </a:prstGeom>
              <a:solidFill>
                <a:srgbClr val="B0B0B0"/>
              </a:solidFill>
              <a:ln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5857884" y="1571612"/>
                <a:ext cx="730255" cy="730255"/>
              </a:xfrm>
              <a:prstGeom prst="ellipse">
                <a:avLst/>
              </a:prstGeom>
              <a:solidFill>
                <a:srgbClr val="B0B0B0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6016916" y="1730644"/>
                <a:ext cx="425172" cy="425172"/>
              </a:xfrm>
              <a:prstGeom prst="ellipse">
                <a:avLst/>
              </a:prstGeom>
              <a:solidFill>
                <a:srgbClr val="B0B0B0"/>
              </a:soli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/>
            <p:cNvGrpSpPr/>
            <p:nvPr/>
          </p:nvGrpSpPr>
          <p:grpSpPr>
            <a:xfrm>
              <a:off x="6429388" y="2285992"/>
              <a:ext cx="714380" cy="714380"/>
              <a:chOff x="5565782" y="1279510"/>
              <a:chExt cx="1314459" cy="1314459"/>
            </a:xfrm>
          </p:grpSpPr>
          <p:sp>
            <p:nvSpPr>
              <p:cNvPr id="80" name="Trapezoid 79"/>
              <p:cNvSpPr/>
              <p:nvPr/>
            </p:nvSpPr>
            <p:spPr>
              <a:xfrm rot="18900000">
                <a:off x="5713563" y="1427291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Trapezoid 80"/>
              <p:cNvSpPr/>
              <p:nvPr/>
            </p:nvSpPr>
            <p:spPr>
              <a:xfrm rot="8103199">
                <a:off x="6492501" y="2206230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Trapezoid 81"/>
              <p:cNvSpPr/>
              <p:nvPr/>
            </p:nvSpPr>
            <p:spPr>
              <a:xfrm rot="2750534">
                <a:off x="6489360" y="1426973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Trapezoid 82"/>
              <p:cNvSpPr/>
              <p:nvPr/>
            </p:nvSpPr>
            <p:spPr>
              <a:xfrm rot="13553733">
                <a:off x="5713542" y="2202791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Trapezoid 83"/>
              <p:cNvSpPr/>
              <p:nvPr/>
            </p:nvSpPr>
            <p:spPr>
              <a:xfrm rot="5400000">
                <a:off x="6636823" y="1815030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Trapezoid 84"/>
              <p:cNvSpPr/>
              <p:nvPr/>
            </p:nvSpPr>
            <p:spPr>
              <a:xfrm rot="16200000">
                <a:off x="5565782" y="1815030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Trapezoid 85"/>
              <p:cNvSpPr/>
              <p:nvPr/>
            </p:nvSpPr>
            <p:spPr>
              <a:xfrm rot="10800000">
                <a:off x="6101302" y="2350551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6101302" y="1279510"/>
                <a:ext cx="243418" cy="243418"/>
              </a:xfrm>
              <a:prstGeom prst="trapezoid">
                <a:avLst/>
              </a:prstGeom>
              <a:solidFill>
                <a:srgbClr val="B0B0B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/>
              <p:cNvSpPr/>
              <p:nvPr/>
            </p:nvSpPr>
            <p:spPr>
              <a:xfrm>
                <a:off x="5760517" y="1474245"/>
                <a:ext cx="924990" cy="924990"/>
              </a:xfrm>
              <a:prstGeom prst="ellipse">
                <a:avLst/>
              </a:prstGeom>
              <a:solidFill>
                <a:srgbClr val="B0B0B0"/>
              </a:solidFill>
              <a:ln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/>
              <p:cNvSpPr/>
              <p:nvPr/>
            </p:nvSpPr>
            <p:spPr>
              <a:xfrm>
                <a:off x="5857884" y="1571612"/>
                <a:ext cx="730255" cy="730255"/>
              </a:xfrm>
              <a:prstGeom prst="ellipse">
                <a:avLst/>
              </a:prstGeom>
              <a:solidFill>
                <a:srgbClr val="B0B0B0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6016916" y="1730644"/>
                <a:ext cx="425172" cy="425172"/>
              </a:xfrm>
              <a:prstGeom prst="ellipse">
                <a:avLst/>
              </a:prstGeom>
              <a:solidFill>
                <a:srgbClr val="B0B0B0"/>
              </a:soli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9" name="Abgerundetes Rechteck 78"/>
            <p:cNvSpPr/>
            <p:nvPr/>
          </p:nvSpPr>
          <p:spPr>
            <a:xfrm>
              <a:off x="4929190" y="1785926"/>
              <a:ext cx="2075904" cy="1071570"/>
            </a:xfrm>
            <a:prstGeom prst="roundRect">
              <a:avLst/>
            </a:prstGeom>
            <a:solidFill>
              <a:schemeClr val="accent3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5143504" y="1928802"/>
              <a:ext cx="1643074" cy="428628"/>
            </a:xfrm>
            <a:prstGeom prst="rect">
              <a:avLst/>
            </a:prstGeom>
            <a:solidFill>
              <a:srgbClr val="FFFFFF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  <a:latin typeface="+mj-lt"/>
                </a:rPr>
                <a:t>Webservice</a:t>
              </a:r>
              <a:endParaRPr lang="de-D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8" name="Trapezoid 77"/>
            <p:cNvSpPr/>
            <p:nvPr/>
          </p:nvSpPr>
          <p:spPr>
            <a:xfrm>
              <a:off x="3857620" y="2571744"/>
              <a:ext cx="2071702" cy="1285884"/>
            </a:xfrm>
            <a:prstGeom prst="trapezoid">
              <a:avLst/>
            </a:prstGeom>
            <a:solidFill>
              <a:srgbClr val="B0B0B0"/>
            </a:solidFill>
            <a:ln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  <a:p>
              <a:endParaRPr lang="de-DE" dirty="0" smtClean="0"/>
            </a:p>
            <a:p>
              <a:r>
                <a:rPr lang="de-DE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Einlesen    &amp;</a:t>
              </a:r>
            </a:p>
            <a:p>
              <a:r>
                <a:rPr lang="de-DE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Verarbeitung</a:t>
              </a:r>
              <a:endPara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1" name="Gruppieren 70"/>
            <p:cNvGrpSpPr/>
            <p:nvPr/>
          </p:nvGrpSpPr>
          <p:grpSpPr>
            <a:xfrm>
              <a:off x="4143372" y="1785926"/>
              <a:ext cx="1643074" cy="1643074"/>
              <a:chOff x="2500298" y="2786058"/>
              <a:chExt cx="2143140" cy="2143140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2500298" y="2786058"/>
                <a:ext cx="1714512" cy="1714512"/>
                <a:chOff x="4000496" y="3214686"/>
                <a:chExt cx="1928826" cy="1928826"/>
              </a:xfrm>
            </p:grpSpPr>
            <p:sp>
              <p:nvSpPr>
                <p:cNvPr id="60" name="Trapezoid 59"/>
                <p:cNvSpPr/>
                <p:nvPr/>
              </p:nvSpPr>
              <p:spPr>
                <a:xfrm rot="18900000">
                  <a:off x="4217349" y="3431538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" name="Trapezoid 60"/>
                <p:cNvSpPr/>
                <p:nvPr/>
              </p:nvSpPr>
              <p:spPr>
                <a:xfrm rot="8103199">
                  <a:off x="5360356" y="4574547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2" name="Trapezoid 61"/>
                <p:cNvSpPr/>
                <p:nvPr/>
              </p:nvSpPr>
              <p:spPr>
                <a:xfrm rot="2750534">
                  <a:off x="5355746" y="3431072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Trapezoid 62"/>
                <p:cNvSpPr/>
                <p:nvPr/>
              </p:nvSpPr>
              <p:spPr>
                <a:xfrm rot="13553733">
                  <a:off x="4217318" y="4569500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Trapezoid 63"/>
                <p:cNvSpPr/>
                <p:nvPr/>
              </p:nvSpPr>
              <p:spPr>
                <a:xfrm rot="5400000">
                  <a:off x="5572132" y="4000504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Trapezoid 64"/>
                <p:cNvSpPr/>
                <p:nvPr/>
              </p:nvSpPr>
              <p:spPr>
                <a:xfrm rot="16200000">
                  <a:off x="4000496" y="4000504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Trapezoid 65"/>
                <p:cNvSpPr/>
                <p:nvPr/>
              </p:nvSpPr>
              <p:spPr>
                <a:xfrm rot="10800000">
                  <a:off x="4786314" y="4786322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Trapezoid 66"/>
                <p:cNvSpPr/>
                <p:nvPr/>
              </p:nvSpPr>
              <p:spPr>
                <a:xfrm>
                  <a:off x="4786314" y="3214686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4286248" y="3500438"/>
                  <a:ext cx="1357322" cy="1357322"/>
                </a:xfrm>
                <a:prstGeom prst="ellipse">
                  <a:avLst/>
                </a:prstGeom>
                <a:solidFill>
                  <a:srgbClr val="B0B0B0"/>
                </a:solidFill>
                <a:ln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>
                  <a:off x="4429124" y="3643314"/>
                  <a:ext cx="1071570" cy="1071570"/>
                </a:xfrm>
                <a:prstGeom prst="ellipse">
                  <a:avLst/>
                </a:prstGeom>
                <a:solidFill>
                  <a:srgbClr val="B0B0B0"/>
                </a:solidFill>
                <a:ln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>
                  <a:off x="4662486" y="3876676"/>
                  <a:ext cx="623894" cy="623894"/>
                </a:xfrm>
                <a:prstGeom prst="ellipse">
                  <a:avLst/>
                </a:prstGeom>
                <a:solidFill>
                  <a:srgbClr val="B0B0B0"/>
                </a:solidFill>
                <a:ln>
                  <a:prstDash val="solid"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3" name="Gruppieren 52"/>
              <p:cNvGrpSpPr/>
              <p:nvPr/>
            </p:nvGrpSpPr>
            <p:grpSpPr>
              <a:xfrm>
                <a:off x="2928926" y="3214686"/>
                <a:ext cx="1714512" cy="1714512"/>
                <a:chOff x="4000496" y="3214686"/>
                <a:chExt cx="1928826" cy="1928826"/>
              </a:xfrm>
            </p:grpSpPr>
            <p:sp>
              <p:nvSpPr>
                <p:cNvPr id="50" name="Trapezoid 49"/>
                <p:cNvSpPr/>
                <p:nvPr/>
              </p:nvSpPr>
              <p:spPr>
                <a:xfrm rot="18900000">
                  <a:off x="4217349" y="3431538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" name="Trapezoid 50"/>
                <p:cNvSpPr/>
                <p:nvPr/>
              </p:nvSpPr>
              <p:spPr>
                <a:xfrm rot="8103199">
                  <a:off x="5360356" y="4574547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" name="Trapezoid 47"/>
                <p:cNvSpPr/>
                <p:nvPr/>
              </p:nvSpPr>
              <p:spPr>
                <a:xfrm rot="2750534">
                  <a:off x="5355746" y="3431072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Trapezoid 48"/>
                <p:cNvSpPr/>
                <p:nvPr/>
              </p:nvSpPr>
              <p:spPr>
                <a:xfrm rot="13553733">
                  <a:off x="4217318" y="4569500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rapezoid 45"/>
                <p:cNvSpPr/>
                <p:nvPr/>
              </p:nvSpPr>
              <p:spPr>
                <a:xfrm rot="5400000">
                  <a:off x="5572132" y="4000504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" name="Trapezoid 46"/>
                <p:cNvSpPr/>
                <p:nvPr/>
              </p:nvSpPr>
              <p:spPr>
                <a:xfrm rot="16200000">
                  <a:off x="4000496" y="4000504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Trapezoid 44"/>
                <p:cNvSpPr/>
                <p:nvPr/>
              </p:nvSpPr>
              <p:spPr>
                <a:xfrm rot="10800000">
                  <a:off x="4786314" y="4786322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Trapezoid 43"/>
                <p:cNvSpPr/>
                <p:nvPr/>
              </p:nvSpPr>
              <p:spPr>
                <a:xfrm>
                  <a:off x="4786314" y="3214686"/>
                  <a:ext cx="357190" cy="357190"/>
                </a:xfrm>
                <a:prstGeom prst="trapezoid">
                  <a:avLst/>
                </a:prstGeom>
                <a:solidFill>
                  <a:srgbClr val="B0B0B0"/>
                </a:solidFill>
                <a:ln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4286248" y="3500438"/>
                  <a:ext cx="1357322" cy="1357322"/>
                </a:xfrm>
                <a:prstGeom prst="ellipse">
                  <a:avLst/>
                </a:prstGeom>
                <a:solidFill>
                  <a:srgbClr val="B0B0B0"/>
                </a:solidFill>
                <a:ln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4429124" y="3643314"/>
                  <a:ext cx="1071570" cy="1071570"/>
                </a:xfrm>
                <a:prstGeom prst="ellipse">
                  <a:avLst/>
                </a:prstGeom>
                <a:solidFill>
                  <a:srgbClr val="B0B0B0"/>
                </a:solidFill>
                <a:ln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>
                  <a:off x="4662486" y="3876676"/>
                  <a:ext cx="623894" cy="623894"/>
                </a:xfrm>
                <a:prstGeom prst="ellipse">
                  <a:avLst/>
                </a:prstGeom>
                <a:solidFill>
                  <a:srgbClr val="B0B0B0"/>
                </a:solidFill>
                <a:ln>
                  <a:prstDash val="solid"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Projektvorstellung</a:t>
            </a:r>
            <a:endParaRPr lang="de-DE" dirty="0"/>
          </a:p>
        </p:txBody>
      </p:sp>
      <p:sp>
        <p:nvSpPr>
          <p:cNvPr id="4" name="Eine Ecke des Rechtecks schneiden 3"/>
          <p:cNvSpPr/>
          <p:nvPr/>
        </p:nvSpPr>
        <p:spPr>
          <a:xfrm>
            <a:off x="1643042" y="4143380"/>
            <a:ext cx="1357322" cy="1654237"/>
          </a:xfrm>
          <a:prstGeom prst="snip1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CAMT053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Datei</a:t>
            </a:r>
          </a:p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(XML)</a:t>
            </a:r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285720" y="1500174"/>
            <a:ext cx="1285885" cy="1143008"/>
            <a:chOff x="7358082" y="1643050"/>
            <a:chExt cx="1285884" cy="1143008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7358082" y="1643050"/>
              <a:ext cx="1285884" cy="1143008"/>
              <a:chOff x="7358082" y="1714488"/>
              <a:chExt cx="1285884" cy="11430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hteck 4"/>
              <p:cNvSpPr/>
              <p:nvPr/>
            </p:nvSpPr>
            <p:spPr>
              <a:xfrm>
                <a:off x="7358082" y="2143116"/>
                <a:ext cx="1285884" cy="214314"/>
              </a:xfrm>
              <a:prstGeom prst="rect">
                <a:avLst/>
              </a:prstGeom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7358082" y="2786058"/>
                <a:ext cx="1285884" cy="71438"/>
              </a:xfrm>
              <a:prstGeom prst="rect">
                <a:avLst/>
              </a:prstGeom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7429520" y="2357430"/>
                <a:ext cx="1143008" cy="428628"/>
              </a:xfrm>
              <a:prstGeom prst="rect">
                <a:avLst/>
              </a:prstGeom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 rot="16200000">
                <a:off x="7380942" y="2548884"/>
                <a:ext cx="428628" cy="45719"/>
              </a:xfrm>
              <a:prstGeom prst="rect">
                <a:avLst/>
              </a:prstGeom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/>
              <p:cNvSpPr/>
              <p:nvPr/>
            </p:nvSpPr>
            <p:spPr>
              <a:xfrm rot="16200000">
                <a:off x="7523818" y="2548884"/>
                <a:ext cx="428628" cy="45719"/>
              </a:xfrm>
              <a:prstGeom prst="rect">
                <a:avLst/>
              </a:prstGeom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 rot="16200000">
                <a:off x="7666694" y="2548884"/>
                <a:ext cx="428628" cy="45719"/>
              </a:xfrm>
              <a:prstGeom prst="rect">
                <a:avLst/>
              </a:prstGeom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 rot="16200000">
                <a:off x="7906726" y="2548884"/>
                <a:ext cx="428628" cy="45719"/>
              </a:xfrm>
              <a:prstGeom prst="rect">
                <a:avLst/>
              </a:prstGeom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 rot="16200000">
                <a:off x="8049602" y="2548884"/>
                <a:ext cx="428628" cy="45719"/>
              </a:xfrm>
              <a:prstGeom prst="rect">
                <a:avLst/>
              </a:prstGeom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/>
              <p:cNvSpPr/>
              <p:nvPr/>
            </p:nvSpPr>
            <p:spPr>
              <a:xfrm rot="16200000">
                <a:off x="8192478" y="2548884"/>
                <a:ext cx="428628" cy="45719"/>
              </a:xfrm>
              <a:prstGeom prst="rect">
                <a:avLst/>
              </a:prstGeom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Gleichschenkliges Dreieck 15"/>
              <p:cNvSpPr/>
              <p:nvPr/>
            </p:nvSpPr>
            <p:spPr>
              <a:xfrm>
                <a:off x="7429520" y="1714488"/>
                <a:ext cx="1143008" cy="428628"/>
              </a:xfrm>
              <a:prstGeom prst="triangle">
                <a:avLst/>
              </a:prstGeom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Textfeld 21"/>
            <p:cNvSpPr txBox="1"/>
            <p:nvPr/>
          </p:nvSpPr>
          <p:spPr>
            <a:xfrm>
              <a:off x="7643834" y="2000240"/>
              <a:ext cx="710451" cy="369332"/>
            </a:xfrm>
            <a:prstGeom prst="rect">
              <a:avLst/>
            </a:prstGeom>
            <a:noFill/>
            <a:ln>
              <a:noFill/>
              <a:prstDash val="solid"/>
            </a:ln>
            <a:effectLst>
              <a:outerShdw blurRad="50800" dist="38100" dir="2700000" sx="38000" sy="38000" algn="tl" rotWithShape="0">
                <a:schemeClr val="tx1">
                  <a:alpha val="4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Bank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6000760" y="3500438"/>
            <a:ext cx="2786082" cy="2800635"/>
            <a:chOff x="500034" y="2071678"/>
            <a:chExt cx="2842671" cy="28575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48" y="2071678"/>
              <a:ext cx="2628357" cy="2643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0800" dir="5400000" sx="109000" sy="109000" algn="ctr" rotWithShape="0">
                <a:schemeClr val="accent6">
                  <a:lumMod val="40000"/>
                  <a:lumOff val="60000"/>
                  <a:alpha val="64000"/>
                </a:schemeClr>
              </a:outerShdw>
            </a:effectLst>
          </p:spPr>
        </p:pic>
        <p:sp>
          <p:nvSpPr>
            <p:cNvPr id="24" name="Abgerundetes Rechteck 23"/>
            <p:cNvSpPr/>
            <p:nvPr/>
          </p:nvSpPr>
          <p:spPr>
            <a:xfrm>
              <a:off x="500034" y="2928934"/>
              <a:ext cx="2126331" cy="1643074"/>
            </a:xfrm>
            <a:prstGeom prst="roundRect">
              <a:avLst/>
            </a:prstGeom>
            <a:solidFill>
              <a:srgbClr val="C5C5C5"/>
            </a:solidFill>
            <a:ln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714348" y="3143248"/>
              <a:ext cx="1714512" cy="1214446"/>
            </a:xfrm>
            <a:prstGeom prst="rect">
              <a:avLst/>
            </a:prstGeom>
            <a:solidFill>
              <a:schemeClr val="accent3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857224" y="3214686"/>
              <a:ext cx="1428760" cy="1071570"/>
            </a:xfrm>
            <a:prstGeom prst="rect">
              <a:avLst/>
            </a:prstGeom>
            <a:solidFill>
              <a:srgbClr val="FFFFFF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928662" y="3786190"/>
              <a:ext cx="500066" cy="71438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857224" y="3500438"/>
              <a:ext cx="1428760" cy="71438"/>
            </a:xfrm>
            <a:prstGeom prst="rect">
              <a:avLst/>
            </a:prstGeom>
            <a:solidFill>
              <a:schemeClr val="accent3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714480" y="3786190"/>
              <a:ext cx="500066" cy="71438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857224" y="3214686"/>
              <a:ext cx="1428760" cy="285752"/>
            </a:xfrm>
            <a:prstGeom prst="rect">
              <a:avLst/>
            </a:prstGeom>
            <a:solidFill>
              <a:srgbClr val="FFFFFF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Ausgabe</a:t>
              </a:r>
              <a:endParaRPr lang="de-DE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928662" y="3643314"/>
              <a:ext cx="500066" cy="71438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1714480" y="3643314"/>
              <a:ext cx="500066" cy="71438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928662" y="3938590"/>
              <a:ext cx="642942" cy="276228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1571604" y="3938590"/>
              <a:ext cx="642942" cy="276228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rapezoid 34"/>
            <p:cNvSpPr/>
            <p:nvPr/>
          </p:nvSpPr>
          <p:spPr>
            <a:xfrm>
              <a:off x="1214414" y="4572008"/>
              <a:ext cx="714380" cy="357190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Textfeld 93"/>
          <p:cNvSpPr txBox="1"/>
          <p:nvPr/>
        </p:nvSpPr>
        <p:spPr>
          <a:xfrm>
            <a:off x="4283968" y="63813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FF"/>
                </a:solidFill>
                <a:latin typeface="+mj-lt"/>
              </a:rPr>
              <a:t>5</a:t>
            </a:r>
            <a:r>
              <a:rPr lang="de-DE" b="1" dirty="0" smtClean="0">
                <a:solidFill>
                  <a:srgbClr val="FFFFFF"/>
                </a:solidFill>
                <a:latin typeface="+mj-lt"/>
              </a:rPr>
              <a:t>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6" grpId="0" animBg="1"/>
      <p:bldP spid="75" grpId="0" animBg="1"/>
      <p:bldP spid="4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Projektbegründung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715140" y="3857628"/>
            <a:ext cx="2000264" cy="2357454"/>
            <a:chOff x="5929322" y="3071810"/>
            <a:chExt cx="2000264" cy="2357454"/>
          </a:xfrm>
        </p:grpSpPr>
        <p:sp>
          <p:nvSpPr>
            <p:cNvPr id="7" name="Trapezoid 6"/>
            <p:cNvSpPr/>
            <p:nvPr/>
          </p:nvSpPr>
          <p:spPr>
            <a:xfrm>
              <a:off x="5929322" y="4357694"/>
              <a:ext cx="2000264" cy="1071570"/>
            </a:xfrm>
            <a:prstGeom prst="trapezoid">
              <a:avLst/>
            </a:prstGeom>
            <a:solidFill>
              <a:srgbClr val="B0B0B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  <a:p>
              <a:pPr algn="ctr"/>
              <a:r>
                <a:rPr lang="de-DE" b="1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Zeitaufwand</a:t>
              </a:r>
              <a:endParaRPr lang="de-DE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00760" y="3071810"/>
              <a:ext cx="1924052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" name="Gruppieren 24"/>
          <p:cNvGrpSpPr/>
          <p:nvPr/>
        </p:nvGrpSpPr>
        <p:grpSpPr>
          <a:xfrm>
            <a:off x="287554" y="4000504"/>
            <a:ext cx="2569934" cy="2286016"/>
            <a:chOff x="928662" y="4000504"/>
            <a:chExt cx="2569934" cy="2286016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1714480" y="4000504"/>
              <a:ext cx="1214446" cy="2286016"/>
              <a:chOff x="2571736" y="4429132"/>
              <a:chExt cx="1214446" cy="1938992"/>
            </a:xfrm>
          </p:grpSpPr>
          <p:sp>
            <p:nvSpPr>
              <p:cNvPr id="9" name="Eine Ecke des Rechtecks schneiden 8"/>
              <p:cNvSpPr/>
              <p:nvPr/>
            </p:nvSpPr>
            <p:spPr>
              <a:xfrm>
                <a:off x="2571736" y="4714884"/>
                <a:ext cx="857255" cy="1017990"/>
              </a:xfrm>
              <a:prstGeom prst="snip1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smtClean="0">
                    <a:solidFill>
                      <a:schemeClr val="tx1"/>
                    </a:solidFill>
                    <a:latin typeface="+mj-lt"/>
                  </a:rPr>
                  <a:t>XML</a:t>
                </a:r>
                <a:endParaRPr lang="de-DE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2857488" y="4429132"/>
                <a:ext cx="9286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0" b="1" dirty="0" smtClean="0">
                    <a:latin typeface="+mj-lt"/>
                  </a:rPr>
                  <a:t>?</a:t>
                </a:r>
                <a:endParaRPr lang="de-DE" sz="12000" b="1" dirty="0">
                  <a:latin typeface="+mj-lt"/>
                </a:endParaRPr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928662" y="5643578"/>
              <a:ext cx="2569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Fehlendes Know How</a:t>
              </a:r>
              <a:endParaRPr lang="de-DE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14282" y="1857364"/>
            <a:ext cx="2646878" cy="1940968"/>
            <a:chOff x="857224" y="1857364"/>
            <a:chExt cx="2646878" cy="1940968"/>
          </a:xfrm>
        </p:grpSpPr>
        <p:sp>
          <p:nvSpPr>
            <p:cNvPr id="17" name="Flussdiagramm: Prozess 16"/>
            <p:cNvSpPr/>
            <p:nvPr/>
          </p:nvSpPr>
          <p:spPr>
            <a:xfrm rot="3234665">
              <a:off x="2543331" y="2599129"/>
              <a:ext cx="285752" cy="428628"/>
            </a:xfrm>
            <a:prstGeom prst="flowChartProcess">
              <a:avLst/>
            </a:prstGeo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Prozess 15"/>
            <p:cNvSpPr/>
            <p:nvPr/>
          </p:nvSpPr>
          <p:spPr>
            <a:xfrm rot="3234665">
              <a:off x="2523626" y="2257814"/>
              <a:ext cx="285752" cy="428628"/>
            </a:xfrm>
            <a:prstGeom prst="flowChartProcess">
              <a:avLst/>
            </a:prstGeo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lussdiagramm: Prozess 14"/>
            <p:cNvSpPr/>
            <p:nvPr/>
          </p:nvSpPr>
          <p:spPr>
            <a:xfrm rot="2017303">
              <a:off x="2357422" y="1928802"/>
              <a:ext cx="285752" cy="428628"/>
            </a:xfrm>
            <a:prstGeom prst="flowChartProcess">
              <a:avLst/>
            </a:prstGeo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lussdiagramm: Prozess 13"/>
            <p:cNvSpPr/>
            <p:nvPr/>
          </p:nvSpPr>
          <p:spPr>
            <a:xfrm>
              <a:off x="2000232" y="1857364"/>
              <a:ext cx="285752" cy="428628"/>
            </a:xfrm>
            <a:prstGeom prst="flowChartProcess">
              <a:avLst/>
            </a:prstGeo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ine Ecke des Rechtecks schneiden 12"/>
            <p:cNvSpPr/>
            <p:nvPr/>
          </p:nvSpPr>
          <p:spPr>
            <a:xfrm>
              <a:off x="1714480" y="2143116"/>
              <a:ext cx="857255" cy="1200181"/>
            </a:xfrm>
            <a:prstGeom prst="snip1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  <a:latin typeface="+mj-lt"/>
                </a:rPr>
                <a:t>XML</a:t>
              </a:r>
              <a:endParaRPr lang="de-DE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857224" y="3429000"/>
              <a:ext cx="264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Zu viele Informationen</a:t>
              </a:r>
              <a:endParaRPr lang="de-DE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6012409" y="1428736"/>
            <a:ext cx="2786733" cy="2247287"/>
            <a:chOff x="6715140" y="1428736"/>
            <a:chExt cx="2084002" cy="2247287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6715140" y="1428736"/>
              <a:ext cx="2084002" cy="2247287"/>
              <a:chOff x="5572132" y="1571612"/>
              <a:chExt cx="2084002" cy="2247287"/>
            </a:xfrm>
          </p:grpSpPr>
          <p:sp>
            <p:nvSpPr>
              <p:cNvPr id="19" name="Abgerundetes Rechteck 18"/>
              <p:cNvSpPr/>
              <p:nvPr/>
            </p:nvSpPr>
            <p:spPr>
              <a:xfrm>
                <a:off x="5572132" y="1571612"/>
                <a:ext cx="2084002" cy="1610365"/>
              </a:xfrm>
              <a:prstGeom prst="roundRect">
                <a:avLst/>
              </a:prstGeom>
              <a:solidFill>
                <a:srgbClr val="C5C5C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rapezoid 19"/>
              <p:cNvSpPr/>
              <p:nvPr/>
            </p:nvSpPr>
            <p:spPr>
              <a:xfrm>
                <a:off x="5572132" y="3143248"/>
                <a:ext cx="2071702" cy="675651"/>
              </a:xfrm>
              <a:prstGeom prst="trapezoid">
                <a:avLst/>
              </a:prstGeom>
              <a:solidFill>
                <a:srgbClr val="B0B0B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Unübersichtliche </a:t>
                </a:r>
              </a:p>
              <a:p>
                <a:pPr algn="ctr"/>
                <a:r>
                  <a:rPr lang="de-DE" b="1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Darstellung</a:t>
                </a:r>
              </a:p>
            </p:txBody>
          </p:sp>
        </p:grpSp>
        <p:sp>
          <p:nvSpPr>
            <p:cNvPr id="22" name="Flussdiagramm: Prozess 21"/>
            <p:cNvSpPr/>
            <p:nvPr/>
          </p:nvSpPr>
          <p:spPr>
            <a:xfrm>
              <a:off x="6858016" y="1571612"/>
              <a:ext cx="1785950" cy="1285884"/>
            </a:xfrm>
            <a:prstGeom prst="flowChartProcess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ine Ecke des Rechtecks schneiden 22"/>
            <p:cNvSpPr/>
            <p:nvPr/>
          </p:nvSpPr>
          <p:spPr>
            <a:xfrm>
              <a:off x="7490334" y="1643050"/>
              <a:ext cx="624712" cy="1143008"/>
            </a:xfrm>
            <a:prstGeom prst="snip1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  <a:latin typeface="+mj-lt"/>
                </a:rPr>
                <a:t>XML</a:t>
              </a:r>
              <a:endParaRPr lang="de-DE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3571869" y="2214554"/>
            <a:ext cx="1899390" cy="1583778"/>
            <a:chOff x="3571869" y="2214554"/>
            <a:chExt cx="1899390" cy="1583778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3571869" y="2214554"/>
              <a:ext cx="1714512" cy="928693"/>
              <a:chOff x="3571869" y="2214554"/>
              <a:chExt cx="1714512" cy="928693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4000496" y="2428868"/>
                <a:ext cx="1214446" cy="50006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3714744" y="2500306"/>
                <a:ext cx="357190" cy="35719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winkelte Verbindung 29"/>
              <p:cNvCxnSpPr>
                <a:stCxn id="27" idx="1"/>
              </p:cNvCxnSpPr>
              <p:nvPr/>
            </p:nvCxnSpPr>
            <p:spPr>
              <a:xfrm rot="16200000" flipV="1">
                <a:off x="3909930" y="2233683"/>
                <a:ext cx="287547" cy="24929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winkelte Verbindung 31"/>
              <p:cNvCxnSpPr>
                <a:stCxn id="27" idx="3"/>
              </p:cNvCxnSpPr>
              <p:nvPr/>
            </p:nvCxnSpPr>
            <p:spPr>
              <a:xfrm rot="5400000">
                <a:off x="3909930" y="2874829"/>
                <a:ext cx="287547" cy="24929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winkelte Verbindung 33"/>
              <p:cNvCxnSpPr>
                <a:stCxn id="27" idx="7"/>
              </p:cNvCxnSpPr>
              <p:nvPr/>
            </p:nvCxnSpPr>
            <p:spPr>
              <a:xfrm rot="5400000" flipH="1" flipV="1">
                <a:off x="5017962" y="2233683"/>
                <a:ext cx="287547" cy="24929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winkelte Verbindung 35"/>
              <p:cNvCxnSpPr>
                <a:stCxn id="27" idx="5"/>
              </p:cNvCxnSpPr>
              <p:nvPr/>
            </p:nvCxnSpPr>
            <p:spPr>
              <a:xfrm rot="16200000" flipH="1">
                <a:off x="5017962" y="2874829"/>
                <a:ext cx="287547" cy="24929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>
                <a:stCxn id="28" idx="1"/>
              </p:cNvCxnSpPr>
              <p:nvPr/>
            </p:nvCxnSpPr>
            <p:spPr>
              <a:xfrm rot="16200000" flipV="1">
                <a:off x="3607588" y="2393149"/>
                <a:ext cx="123747" cy="195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>
                <a:stCxn id="28" idx="3"/>
              </p:cNvCxnSpPr>
              <p:nvPr/>
            </p:nvCxnSpPr>
            <p:spPr>
              <a:xfrm rot="5400000">
                <a:off x="3607588" y="2769468"/>
                <a:ext cx="123747" cy="195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feld 45"/>
            <p:cNvSpPr txBox="1"/>
            <p:nvPr/>
          </p:nvSpPr>
          <p:spPr>
            <a:xfrm>
              <a:off x="3786182" y="3429000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Fehleranfällig</a:t>
              </a:r>
              <a:endParaRPr lang="de-DE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3428992" y="4214818"/>
            <a:ext cx="2454518" cy="1798092"/>
            <a:chOff x="3428992" y="4214818"/>
            <a:chExt cx="2454518" cy="1798092"/>
          </a:xfrm>
        </p:grpSpPr>
        <p:grpSp>
          <p:nvGrpSpPr>
            <p:cNvPr id="47" name="Gruppieren 46"/>
            <p:cNvGrpSpPr/>
            <p:nvPr/>
          </p:nvGrpSpPr>
          <p:grpSpPr>
            <a:xfrm>
              <a:off x="3428992" y="4357694"/>
              <a:ext cx="2454518" cy="1655216"/>
              <a:chOff x="857224" y="2143116"/>
              <a:chExt cx="2454518" cy="1655216"/>
            </a:xfrm>
          </p:grpSpPr>
          <p:sp>
            <p:nvSpPr>
              <p:cNvPr id="52" name="Eine Ecke des Rechtecks schneiden 51"/>
              <p:cNvSpPr/>
              <p:nvPr/>
            </p:nvSpPr>
            <p:spPr>
              <a:xfrm>
                <a:off x="1714480" y="2143116"/>
                <a:ext cx="857255" cy="1200181"/>
              </a:xfrm>
              <a:prstGeom prst="snip1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smtClean="0">
                    <a:solidFill>
                      <a:schemeClr val="tx1"/>
                    </a:solidFill>
                    <a:latin typeface="+mj-lt"/>
                  </a:rPr>
                  <a:t>XML</a:t>
                </a:r>
                <a:endParaRPr lang="de-DE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857224" y="3429000"/>
                <a:ext cx="2454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smtClean="0">
                    <a:solidFill>
                      <a:schemeClr val="accent3"/>
                    </a:solidFill>
                    <a:latin typeface="Arial" pitchFamily="34" charset="0"/>
                    <a:cs typeface="Arial" pitchFamily="34" charset="0"/>
                  </a:rPr>
                  <a:t>Daten - Manipulation</a:t>
                </a:r>
                <a:endParaRPr lang="de-DE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" name="&quot;Nein&quot;-Symbol 53"/>
            <p:cNvSpPr/>
            <p:nvPr/>
          </p:nvSpPr>
          <p:spPr>
            <a:xfrm>
              <a:off x="4000496" y="4214818"/>
              <a:ext cx="642942" cy="642942"/>
            </a:xfrm>
            <a:prstGeom prst="noSmoking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57" name="Gruppieren 56"/>
            <p:cNvGrpSpPr/>
            <p:nvPr/>
          </p:nvGrpSpPr>
          <p:grpSpPr>
            <a:xfrm rot="18566961">
              <a:off x="4664765" y="4947572"/>
              <a:ext cx="934835" cy="311612"/>
              <a:chOff x="4786314" y="5000636"/>
              <a:chExt cx="1285884" cy="4286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Rechteck 55"/>
              <p:cNvSpPr/>
              <p:nvPr/>
            </p:nvSpPr>
            <p:spPr>
              <a:xfrm>
                <a:off x="4786314" y="5143512"/>
                <a:ext cx="928694" cy="142876"/>
              </a:xfrm>
              <a:prstGeom prst="rect">
                <a:avLst/>
              </a:prstGeom>
              <a:solidFill>
                <a:srgbClr val="B0B0B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Mond 54"/>
              <p:cNvSpPr/>
              <p:nvPr/>
            </p:nvSpPr>
            <p:spPr>
              <a:xfrm>
                <a:off x="5643570" y="5000636"/>
                <a:ext cx="428628" cy="428628"/>
              </a:xfrm>
              <a:prstGeom prst="moon">
                <a:avLst/>
              </a:prstGeom>
              <a:solidFill>
                <a:srgbClr val="C5C5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5" name="Textfeld 44"/>
          <p:cNvSpPr txBox="1"/>
          <p:nvPr/>
        </p:nvSpPr>
        <p:spPr>
          <a:xfrm>
            <a:off x="4283968" y="63813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FF"/>
                </a:solidFill>
                <a:latin typeface="+mj-lt"/>
              </a:rPr>
              <a:t>6</a:t>
            </a:r>
            <a:r>
              <a:rPr lang="de-DE" b="1" dirty="0" smtClean="0">
                <a:solidFill>
                  <a:srgbClr val="FFFFFF"/>
                </a:solidFill>
                <a:latin typeface="+mj-lt"/>
              </a:rPr>
              <a:t>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Leitfaden</a:t>
            </a:r>
            <a:endParaRPr lang="de-DE" dirty="0"/>
          </a:p>
        </p:txBody>
      </p:sp>
      <p:sp>
        <p:nvSpPr>
          <p:cNvPr id="5" name="Richtungspfeil 4"/>
          <p:cNvSpPr/>
          <p:nvPr/>
        </p:nvSpPr>
        <p:spPr>
          <a:xfrm>
            <a:off x="571472" y="1643050"/>
            <a:ext cx="1143008" cy="591675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chtungspfeil 5"/>
          <p:cNvSpPr/>
          <p:nvPr/>
        </p:nvSpPr>
        <p:spPr>
          <a:xfrm>
            <a:off x="571472" y="2357430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chtungspfeil 6"/>
          <p:cNvSpPr/>
          <p:nvPr/>
        </p:nvSpPr>
        <p:spPr>
          <a:xfrm>
            <a:off x="571472" y="3071810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chtungspfeil 7"/>
          <p:cNvSpPr/>
          <p:nvPr/>
        </p:nvSpPr>
        <p:spPr>
          <a:xfrm>
            <a:off x="571472" y="3786190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4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chtungspfeil 8"/>
          <p:cNvSpPr/>
          <p:nvPr/>
        </p:nvSpPr>
        <p:spPr>
          <a:xfrm>
            <a:off x="571472" y="4500570"/>
            <a:ext cx="1214446" cy="1000132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5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chtungspfeil 9"/>
          <p:cNvSpPr/>
          <p:nvPr/>
        </p:nvSpPr>
        <p:spPr>
          <a:xfrm>
            <a:off x="571472" y="5643578"/>
            <a:ext cx="1143008" cy="591675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6</a:t>
            </a:r>
            <a:endParaRPr lang="de-DE" sz="44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chtungspfeil 25"/>
          <p:cNvSpPr/>
          <p:nvPr/>
        </p:nvSpPr>
        <p:spPr>
          <a:xfrm rot="10800000" flipV="1">
            <a:off x="2857488" y="1714488"/>
            <a:ext cx="3429024" cy="428628"/>
          </a:xfrm>
          <a:prstGeom prst="homePlate">
            <a:avLst>
              <a:gd name="adj" fmla="val 58285"/>
            </a:avLst>
          </a:prstGeom>
          <a:solidFill>
            <a:schemeClr val="accent3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Vorstellung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Gerade Verbindung 27"/>
          <p:cNvCxnSpPr>
            <a:stCxn id="26" idx="3"/>
            <a:endCxn id="5" idx="3"/>
          </p:cNvCxnSpPr>
          <p:nvPr/>
        </p:nvCxnSpPr>
        <p:spPr>
          <a:xfrm rot="10800000" flipV="1">
            <a:off x="1714480" y="192880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chtungspfeil 28"/>
          <p:cNvSpPr/>
          <p:nvPr/>
        </p:nvSpPr>
        <p:spPr>
          <a:xfrm rot="10800000" flipV="1">
            <a:off x="2857488" y="2428868"/>
            <a:ext cx="3429024" cy="428627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+mj-lt"/>
              </a:rPr>
              <a:t>Einführung ins Thema</a:t>
            </a:r>
            <a:endParaRPr lang="de-DE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31" name="Gerade Verbindung 30"/>
          <p:cNvCxnSpPr>
            <a:stCxn id="29" idx="3"/>
            <a:endCxn id="6" idx="3"/>
          </p:cNvCxnSpPr>
          <p:nvPr/>
        </p:nvCxnSpPr>
        <p:spPr>
          <a:xfrm rot="10800000" flipV="1">
            <a:off x="1714480" y="264318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chtungspfeil 31"/>
          <p:cNvSpPr/>
          <p:nvPr/>
        </p:nvSpPr>
        <p:spPr>
          <a:xfrm rot="10800000" flipV="1">
            <a:off x="2857488" y="3143248"/>
            <a:ext cx="3429024" cy="428627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Analyse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Gerade Verbindung 33"/>
          <p:cNvCxnSpPr>
            <a:stCxn id="32" idx="3"/>
            <a:endCxn id="7" idx="3"/>
          </p:cNvCxnSpPr>
          <p:nvPr/>
        </p:nvCxnSpPr>
        <p:spPr>
          <a:xfrm rot="10800000" flipV="1">
            <a:off x="1714480" y="335756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chtungspfeil 34"/>
          <p:cNvSpPr/>
          <p:nvPr/>
        </p:nvSpPr>
        <p:spPr>
          <a:xfrm rot="10800000" flipV="1">
            <a:off x="2857488" y="3857628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Entwurf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Gerade Verbindung 36"/>
          <p:cNvCxnSpPr>
            <a:stCxn id="8" idx="3"/>
            <a:endCxn id="35" idx="3"/>
          </p:cNvCxnSpPr>
          <p:nvPr/>
        </p:nvCxnSpPr>
        <p:spPr>
          <a:xfrm flipV="1">
            <a:off x="1714480" y="4071942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chtungspfeil 37"/>
          <p:cNvSpPr/>
          <p:nvPr/>
        </p:nvSpPr>
        <p:spPr>
          <a:xfrm rot="10800000" flipV="1">
            <a:off x="2857488" y="4786322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Implementierung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Gerade Verbindung 39"/>
          <p:cNvCxnSpPr>
            <a:stCxn id="9" idx="3"/>
            <a:endCxn id="38" idx="3"/>
          </p:cNvCxnSpPr>
          <p:nvPr/>
        </p:nvCxnSpPr>
        <p:spPr>
          <a:xfrm>
            <a:off x="1785918" y="5000636"/>
            <a:ext cx="1071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chtungspfeil 40"/>
          <p:cNvSpPr/>
          <p:nvPr/>
        </p:nvSpPr>
        <p:spPr>
          <a:xfrm rot="10800000" flipV="1">
            <a:off x="2857488" y="5715016"/>
            <a:ext cx="3429024" cy="428628"/>
          </a:xfrm>
          <a:prstGeom prst="homePlate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Fazit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2"/>
          <p:cNvCxnSpPr>
            <a:stCxn id="10" idx="3"/>
            <a:endCxn id="41" idx="3"/>
          </p:cNvCxnSpPr>
          <p:nvPr/>
        </p:nvCxnSpPr>
        <p:spPr>
          <a:xfrm flipV="1">
            <a:off x="1714480" y="5929330"/>
            <a:ext cx="1143008" cy="1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42910" y="1571612"/>
            <a:ext cx="142876" cy="4714908"/>
          </a:xfrm>
          <a:prstGeom prst="rect">
            <a:avLst/>
          </a:prstGeom>
          <a:solidFill>
            <a:schemeClr val="accent3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8429652" y="178592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8429652" y="250030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429652" y="321468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8429652" y="392906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8429652" y="4857760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429652" y="5786454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links 35"/>
          <p:cNvSpPr/>
          <p:nvPr/>
        </p:nvSpPr>
        <p:spPr>
          <a:xfrm>
            <a:off x="6286512" y="2500306"/>
            <a:ext cx="2143140" cy="285752"/>
          </a:xfrm>
          <a:prstGeom prst="leftArrow">
            <a:avLst/>
          </a:prstGeom>
          <a:solidFill>
            <a:srgbClr val="00B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6286512" y="1857364"/>
            <a:ext cx="2143140" cy="142876"/>
          </a:xfrm>
          <a:prstGeom prst="rect">
            <a:avLst/>
          </a:prstGeom>
          <a:solidFill>
            <a:srgbClr val="C5C5C5"/>
          </a:solidFill>
          <a:ln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4283968" y="63813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FF"/>
                </a:solidFill>
                <a:latin typeface="+mj-lt"/>
              </a:rPr>
              <a:t>7</a:t>
            </a:r>
            <a:r>
              <a:rPr lang="de-DE" b="1" dirty="0" smtClean="0">
                <a:solidFill>
                  <a:srgbClr val="FFFFFF"/>
                </a:solidFill>
                <a:latin typeface="+mj-lt"/>
              </a:rPr>
              <a:t>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Projektphasen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283968" y="63813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FF"/>
                </a:solidFill>
                <a:latin typeface="+mj-lt"/>
              </a:rPr>
              <a:t>8</a:t>
            </a:r>
            <a:r>
              <a:rPr lang="de-DE" b="1" dirty="0" smtClean="0">
                <a:solidFill>
                  <a:srgbClr val="FFFFFF"/>
                </a:solidFill>
                <a:latin typeface="+mj-lt"/>
              </a:rPr>
              <a:t>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category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Projektkosten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586097670"/>
              </p:ext>
            </p:extLst>
          </p:nvPr>
        </p:nvGraphicFramePr>
        <p:xfrm>
          <a:off x="285720" y="1785926"/>
          <a:ext cx="8572560" cy="24834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760"/>
                <a:gridCol w="1428760"/>
                <a:gridCol w="743076"/>
                <a:gridCol w="1224203"/>
                <a:gridCol w="1872310"/>
                <a:gridCol w="1875451"/>
              </a:tblGrid>
              <a:tr h="433136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Vorgang</a:t>
                      </a:r>
                      <a:endParaRPr lang="de-DE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Mitarbeiter</a:t>
                      </a:r>
                      <a:endParaRPr lang="de-DE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Zeit</a:t>
                      </a:r>
                      <a:endParaRPr lang="de-DE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Personal</a:t>
                      </a:r>
                      <a:endParaRPr lang="de-DE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Ressourcen</a:t>
                      </a:r>
                      <a:endParaRPr lang="de-DE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Gesamt</a:t>
                      </a:r>
                      <a:endParaRPr lang="de-DE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17811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Entwicklungskosten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1 x Auszubildener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70h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1050,00€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350,00€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1.400,00€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3136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Fachgespräch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2 x Mitarbeiter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4h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160,00€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20,00€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180,00€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3136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Code-Review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1 x Mitarbeiter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3h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120,00€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15,00€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135,00€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3136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Abnahme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de-DE" sz="1100" baseline="0" dirty="0" smtClean="0">
                          <a:latin typeface="Arial" pitchFamily="34" charset="0"/>
                          <a:cs typeface="Arial" pitchFamily="34" charset="0"/>
                        </a:rPr>
                        <a:t> x Mitarbeiter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0,5h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20,00€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2,50€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dirty="0" smtClean="0">
                          <a:latin typeface="Arial" pitchFamily="34" charset="0"/>
                          <a:cs typeface="Arial" pitchFamily="34" charset="0"/>
                        </a:rPr>
                        <a:t>22,50€</a:t>
                      </a:r>
                      <a:endParaRPr lang="de-D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3136">
                <a:tc gridSpan="4">
                  <a:txBody>
                    <a:bodyPr/>
                    <a:lstStyle/>
                    <a:p>
                      <a:endParaRPr lang="de-DE" sz="1100" dirty="0">
                        <a:solidFill>
                          <a:schemeClr val="accent3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accent3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accent3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accent3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Projektkosten</a:t>
                      </a:r>
                      <a:r>
                        <a:rPr lang="de-DE" sz="11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 gesamt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1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1737,50€</a:t>
                      </a:r>
                      <a:endParaRPr lang="de-DE" sz="1100" b="1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8" name="Gruppieren 7"/>
          <p:cNvGrpSpPr/>
          <p:nvPr/>
        </p:nvGrpSpPr>
        <p:grpSpPr>
          <a:xfrm>
            <a:off x="785786" y="4572008"/>
            <a:ext cx="7572428" cy="1571636"/>
            <a:chOff x="785786" y="4572008"/>
            <a:chExt cx="7572428" cy="1571636"/>
          </a:xfrm>
        </p:grpSpPr>
        <p:sp>
          <p:nvSpPr>
            <p:cNvPr id="5" name="Rechteck 4"/>
            <p:cNvSpPr/>
            <p:nvPr/>
          </p:nvSpPr>
          <p:spPr>
            <a:xfrm>
              <a:off x="785786" y="4572008"/>
              <a:ext cx="7572428" cy="1571636"/>
            </a:xfrm>
            <a:prstGeom prst="rect">
              <a:avLst/>
            </a:prstGeom>
            <a:solidFill>
              <a:schemeClr val="accent3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928662" y="4643446"/>
              <a:ext cx="1500198" cy="1428760"/>
            </a:xfrm>
            <a:prstGeom prst="ellipse">
              <a:avLst/>
            </a:prstGeom>
            <a:solidFill>
              <a:srgbClr val="FFFFFF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accent3"/>
                  </a:solidFill>
                  <a:latin typeface="+mj-lt"/>
                </a:rPr>
                <a:t>i</a:t>
              </a:r>
              <a:endParaRPr lang="de-DE" sz="9600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714612" y="4572008"/>
              <a:ext cx="4929222" cy="1571636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 smtClean="0">
                <a:solidFill>
                  <a:srgbClr val="FFFFFF"/>
                </a:solidFill>
                <a:latin typeface="+mj-lt"/>
              </a:endParaRPr>
            </a:p>
            <a:p>
              <a:r>
                <a:rPr lang="de-DE" sz="2000" dirty="0" smtClean="0">
                  <a:solidFill>
                    <a:srgbClr val="FFFFFF"/>
                  </a:solidFill>
                  <a:latin typeface="+mj-lt"/>
                </a:rPr>
                <a:t>Auszubildender / Stunde: 15,00€</a:t>
              </a:r>
            </a:p>
            <a:p>
              <a:r>
                <a:rPr lang="de-DE" sz="2000" dirty="0" smtClean="0">
                  <a:solidFill>
                    <a:srgbClr val="FFFFFF"/>
                  </a:solidFill>
                  <a:latin typeface="+mj-lt"/>
                </a:rPr>
                <a:t>Mitarbeiter / Stunde: </a:t>
              </a:r>
              <a:r>
                <a:rPr lang="de-DE" sz="2000" dirty="0">
                  <a:solidFill>
                    <a:srgbClr val="FFFFFF"/>
                  </a:solidFill>
                  <a:latin typeface="+mj-lt"/>
                </a:rPr>
                <a:t>4</a:t>
              </a:r>
              <a:r>
                <a:rPr lang="de-DE" sz="2000" dirty="0" smtClean="0">
                  <a:solidFill>
                    <a:srgbClr val="FFFFFF"/>
                  </a:solidFill>
                  <a:latin typeface="+mj-lt"/>
                </a:rPr>
                <a:t>0,00€</a:t>
              </a:r>
            </a:p>
            <a:p>
              <a:r>
                <a:rPr lang="de-DE" sz="2000" dirty="0" smtClean="0">
                  <a:solidFill>
                    <a:srgbClr val="FFFFFF"/>
                  </a:solidFill>
                  <a:latin typeface="+mj-lt"/>
                </a:rPr>
                <a:t>Ressourcennutzung / Stunde: 5,00€</a:t>
              </a:r>
            </a:p>
            <a:p>
              <a:pPr algn="ctr"/>
              <a:endParaRPr lang="de-DE" dirty="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4283968" y="63813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FFFF"/>
                </a:solidFill>
                <a:latin typeface="+mj-lt"/>
              </a:rPr>
              <a:t>9</a:t>
            </a:r>
            <a:r>
              <a:rPr lang="de-DE" b="1" dirty="0" smtClean="0">
                <a:solidFill>
                  <a:srgbClr val="FFFFFF"/>
                </a:solidFill>
                <a:latin typeface="+mj-lt"/>
              </a:rPr>
              <a:t>/20</a:t>
            </a:r>
            <a:endParaRPr lang="de-DE" b="1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Benutzerdefiniert 3">
      <a:dk1>
        <a:sysClr val="windowText" lastClr="000000"/>
      </a:dk1>
      <a:lt1>
        <a:srgbClr val="C2A874"/>
      </a:lt1>
      <a:dk2>
        <a:srgbClr val="424456"/>
      </a:dk2>
      <a:lt2>
        <a:srgbClr val="DACAAB"/>
      </a:lt2>
      <a:accent1>
        <a:srgbClr val="53548A"/>
      </a:accent1>
      <a:accent2>
        <a:srgbClr val="438086"/>
      </a:accent2>
      <a:accent3>
        <a:srgbClr val="C12F7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644</Words>
  <Application>Microsoft Office PowerPoint</Application>
  <PresentationFormat>Bildschirmpräsentation (4:3)</PresentationFormat>
  <Paragraphs>245</Paragraphs>
  <Slides>20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Cronus</vt:lpstr>
      <vt:lpstr>CAMT053 - Webservice</vt:lpstr>
      <vt:lpstr>Leitfaden</vt:lpstr>
      <vt:lpstr>Unternehmen</vt:lpstr>
      <vt:lpstr>Leitfaden</vt:lpstr>
      <vt:lpstr>Projektvorstellung</vt:lpstr>
      <vt:lpstr>Projektbegründung</vt:lpstr>
      <vt:lpstr>Leitfaden</vt:lpstr>
      <vt:lpstr>Projektphasen</vt:lpstr>
      <vt:lpstr>Projektkosten</vt:lpstr>
      <vt:lpstr>Leitfaden</vt:lpstr>
      <vt:lpstr>CAMT053 Datei (Auszug)</vt:lpstr>
      <vt:lpstr>Leitfaden</vt:lpstr>
      <vt:lpstr>Durchführung</vt:lpstr>
      <vt:lpstr>Programmablaufplan (PAP)</vt:lpstr>
      <vt:lpstr>Leitfaden</vt:lpstr>
      <vt:lpstr>Screenshots der Anwendung</vt:lpstr>
      <vt:lpstr>Leitfaden</vt:lpstr>
      <vt:lpstr>Ausblick</vt:lpstr>
      <vt:lpstr>Ende</vt:lpstr>
      <vt:lpstr>Quellen</vt:lpstr>
    </vt:vector>
  </TitlesOfParts>
  <Company>Firmenname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</dc:title>
  <dc:creator>Privat</dc:creator>
  <cp:lastModifiedBy>Privat</cp:lastModifiedBy>
  <cp:revision>130</cp:revision>
  <cp:lastPrinted>2020-07-14T13:32:29Z</cp:lastPrinted>
  <dcterms:created xsi:type="dcterms:W3CDTF">2020-06-22T09:57:31Z</dcterms:created>
  <dcterms:modified xsi:type="dcterms:W3CDTF">2020-07-15T14:22:04Z</dcterms:modified>
</cp:coreProperties>
</file>