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BC8D-8811-48AB-A33E-C110D49E3DF7}" type="datetimeFigureOut">
              <a:rPr lang="en-US" smtClean="0"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AB51-A9BB-446A-94A8-029AA30B9A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2514600"/>
            <a:ext cx="3327400" cy="3579813"/>
            <a:chOff x="840" y="1576"/>
            <a:chExt cx="2096" cy="225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840" y="1576"/>
              <a:ext cx="2096" cy="1936"/>
              <a:chOff x="840" y="1576"/>
              <a:chExt cx="2096" cy="1936"/>
            </a:xfrm>
          </p:grpSpPr>
          <p:sp>
            <p:nvSpPr>
              <p:cNvPr id="224260" name="Freeform 4"/>
              <p:cNvSpPr>
                <a:spLocks/>
              </p:cNvSpPr>
              <p:nvPr/>
            </p:nvSpPr>
            <p:spPr bwMode="auto">
              <a:xfrm>
                <a:off x="840" y="1576"/>
                <a:ext cx="2096" cy="1936"/>
              </a:xfrm>
              <a:custGeom>
                <a:avLst/>
                <a:gdLst/>
                <a:ahLst/>
                <a:cxnLst>
                  <a:cxn ang="0">
                    <a:pos x="696" y="1880"/>
                  </a:cxn>
                  <a:cxn ang="0">
                    <a:pos x="216" y="1592"/>
                  </a:cxn>
                  <a:cxn ang="0">
                    <a:pos x="24" y="776"/>
                  </a:cxn>
                  <a:cxn ang="0">
                    <a:pos x="360" y="104"/>
                  </a:cxn>
                  <a:cxn ang="0">
                    <a:pos x="1512" y="152"/>
                  </a:cxn>
                  <a:cxn ang="0">
                    <a:pos x="2088" y="968"/>
                  </a:cxn>
                  <a:cxn ang="0">
                    <a:pos x="1560" y="1784"/>
                  </a:cxn>
                  <a:cxn ang="0">
                    <a:pos x="696" y="1880"/>
                  </a:cxn>
                </a:cxnLst>
                <a:rect l="0" t="0" r="r" b="b"/>
                <a:pathLst>
                  <a:path w="2096" h="1936">
                    <a:moveTo>
                      <a:pt x="696" y="1880"/>
                    </a:moveTo>
                    <a:cubicBezTo>
                      <a:pt x="472" y="1848"/>
                      <a:pt x="328" y="1776"/>
                      <a:pt x="216" y="1592"/>
                    </a:cubicBezTo>
                    <a:cubicBezTo>
                      <a:pt x="104" y="1408"/>
                      <a:pt x="0" y="1024"/>
                      <a:pt x="24" y="776"/>
                    </a:cubicBezTo>
                    <a:cubicBezTo>
                      <a:pt x="48" y="528"/>
                      <a:pt x="112" y="208"/>
                      <a:pt x="360" y="104"/>
                    </a:cubicBezTo>
                    <a:cubicBezTo>
                      <a:pt x="608" y="0"/>
                      <a:pt x="1224" y="8"/>
                      <a:pt x="1512" y="152"/>
                    </a:cubicBezTo>
                    <a:cubicBezTo>
                      <a:pt x="1800" y="296"/>
                      <a:pt x="2080" y="696"/>
                      <a:pt x="2088" y="968"/>
                    </a:cubicBezTo>
                    <a:cubicBezTo>
                      <a:pt x="2096" y="1240"/>
                      <a:pt x="1792" y="1632"/>
                      <a:pt x="1560" y="1784"/>
                    </a:cubicBezTo>
                    <a:cubicBezTo>
                      <a:pt x="1328" y="1936"/>
                      <a:pt x="920" y="1912"/>
                      <a:pt x="696" y="1880"/>
                    </a:cubicBezTo>
                    <a:close/>
                  </a:path>
                </a:pathLst>
              </a:custGeom>
              <a:solidFill>
                <a:srgbClr val="F8F0D0"/>
              </a:solidFill>
              <a:ln w="28575" cmpd="sng">
                <a:solidFill>
                  <a:srgbClr val="99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4261" name="Text Box 5"/>
              <p:cNvSpPr txBox="1">
                <a:spLocks noChangeArrowheads="1"/>
              </p:cNvSpPr>
              <p:nvPr/>
            </p:nvSpPr>
            <p:spPr bwMode="auto">
              <a:xfrm>
                <a:off x="1536" y="240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2" name="Text Box 6"/>
              <p:cNvSpPr txBox="1">
                <a:spLocks noChangeArrowheads="1"/>
              </p:cNvSpPr>
              <p:nvPr/>
            </p:nvSpPr>
            <p:spPr bwMode="auto">
              <a:xfrm>
                <a:off x="1968" y="2736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3" name="Text Box 7"/>
              <p:cNvSpPr txBox="1">
                <a:spLocks noChangeArrowheads="1"/>
              </p:cNvSpPr>
              <p:nvPr/>
            </p:nvSpPr>
            <p:spPr bwMode="auto">
              <a:xfrm>
                <a:off x="1536" y="2688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4" name="Text Box 8"/>
              <p:cNvSpPr txBox="1">
                <a:spLocks noChangeArrowheads="1"/>
              </p:cNvSpPr>
              <p:nvPr/>
            </p:nvSpPr>
            <p:spPr bwMode="auto">
              <a:xfrm>
                <a:off x="1056" y="240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5" name="Text Box 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6" name="Text Box 10"/>
              <p:cNvSpPr txBox="1">
                <a:spLocks noChangeArrowheads="1"/>
              </p:cNvSpPr>
              <p:nvPr/>
            </p:nvSpPr>
            <p:spPr bwMode="auto">
              <a:xfrm>
                <a:off x="1776" y="187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7" name="Text Box 11"/>
              <p:cNvSpPr txBox="1">
                <a:spLocks noChangeArrowheads="1"/>
              </p:cNvSpPr>
              <p:nvPr/>
            </p:nvSpPr>
            <p:spPr bwMode="auto">
              <a:xfrm>
                <a:off x="2256" y="240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8" name="Text Box 12"/>
              <p:cNvSpPr txBox="1">
                <a:spLocks noChangeArrowheads="1"/>
              </p:cNvSpPr>
              <p:nvPr/>
            </p:nvSpPr>
            <p:spPr bwMode="auto">
              <a:xfrm>
                <a:off x="2400" y="278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69" name="Text Box 13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70" name="Text Box 14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71" name="Text Box 15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72" name="Text Box 16"/>
              <p:cNvSpPr txBox="1">
                <a:spLocks noChangeArrowheads="1"/>
              </p:cNvSpPr>
              <p:nvPr/>
            </p:nvSpPr>
            <p:spPr bwMode="auto">
              <a:xfrm>
                <a:off x="1968" y="307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224273" name="Text Box 17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4" name="Text Box 18"/>
              <p:cNvSpPr txBox="1">
                <a:spLocks noChangeArrowheads="1"/>
              </p:cNvSpPr>
              <p:nvPr/>
            </p:nvSpPr>
            <p:spPr bwMode="auto">
              <a:xfrm>
                <a:off x="1152" y="2592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5" name="Text Box 19"/>
              <p:cNvSpPr txBox="1">
                <a:spLocks noChangeArrowheads="1"/>
              </p:cNvSpPr>
              <p:nvPr/>
            </p:nvSpPr>
            <p:spPr bwMode="auto">
              <a:xfrm>
                <a:off x="1056" y="1920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6" name="Text Box 20"/>
              <p:cNvSpPr txBox="1">
                <a:spLocks noChangeArrowheads="1"/>
              </p:cNvSpPr>
              <p:nvPr/>
            </p:nvSpPr>
            <p:spPr bwMode="auto">
              <a:xfrm>
                <a:off x="1440" y="2976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7" name="Text Box 21"/>
              <p:cNvSpPr txBox="1">
                <a:spLocks noChangeArrowheads="1"/>
              </p:cNvSpPr>
              <p:nvPr/>
            </p:nvSpPr>
            <p:spPr bwMode="auto">
              <a:xfrm>
                <a:off x="1056" y="2208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8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79" name="Text Box 23"/>
              <p:cNvSpPr txBox="1">
                <a:spLocks noChangeArrowheads="1"/>
              </p:cNvSpPr>
              <p:nvPr/>
            </p:nvSpPr>
            <p:spPr bwMode="auto">
              <a:xfrm>
                <a:off x="2064" y="1824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80" name="Text Box 24"/>
              <p:cNvSpPr txBox="1">
                <a:spLocks noChangeArrowheads="1"/>
              </p:cNvSpPr>
              <p:nvPr/>
            </p:nvSpPr>
            <p:spPr bwMode="auto">
              <a:xfrm>
                <a:off x="1440" y="2160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81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82" name="Text Box 26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83" name="Text Box 27"/>
              <p:cNvSpPr txBox="1">
                <a:spLocks noChangeArrowheads="1"/>
              </p:cNvSpPr>
              <p:nvPr/>
            </p:nvSpPr>
            <p:spPr bwMode="auto">
              <a:xfrm>
                <a:off x="1488" y="1776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2428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1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-</a:t>
                </a:r>
              </a:p>
            </p:txBody>
          </p:sp>
        </p:grpSp>
        <p:sp>
          <p:nvSpPr>
            <p:cNvPr id="224285" name="Text Box 29"/>
            <p:cNvSpPr txBox="1">
              <a:spLocks noChangeArrowheads="1"/>
            </p:cNvSpPr>
            <p:nvPr/>
          </p:nvSpPr>
          <p:spPr bwMode="auto">
            <a:xfrm>
              <a:off x="1056" y="3504"/>
              <a:ext cx="15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0000"/>
                  </a:solidFill>
                </a:rPr>
                <a:t>Example set X</a:t>
              </a:r>
            </a:p>
          </p:txBody>
        </p:sp>
      </p:grpSp>
      <p:sp>
        <p:nvSpPr>
          <p:cNvPr id="224286" name="Rectangle 3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sz="4000" b="1" dirty="0"/>
              <a:t>Can Inductive Learning Work?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62500" y="2679700"/>
            <a:ext cx="3251200" cy="3338513"/>
            <a:chOff x="3168" y="1680"/>
            <a:chExt cx="2048" cy="2103"/>
          </a:xfrm>
        </p:grpSpPr>
        <p:sp>
          <p:nvSpPr>
            <p:cNvPr id="224288" name="Rectangle 32"/>
            <p:cNvSpPr>
              <a:spLocks noChangeArrowheads="1"/>
            </p:cNvSpPr>
            <p:nvPr/>
          </p:nvSpPr>
          <p:spPr bwMode="auto">
            <a:xfrm>
              <a:off x="3648" y="1680"/>
              <a:ext cx="1152" cy="17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89" name="Oval 33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0" name="Oval 34"/>
            <p:cNvSpPr>
              <a:spLocks noChangeArrowheads="1"/>
            </p:cNvSpPr>
            <p:nvPr/>
          </p:nvSpPr>
          <p:spPr bwMode="auto">
            <a:xfrm>
              <a:off x="3984" y="206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1" name="Oval 35"/>
            <p:cNvSpPr>
              <a:spLocks noChangeArrowheads="1"/>
            </p:cNvSpPr>
            <p:nvPr/>
          </p:nvSpPr>
          <p:spPr bwMode="auto">
            <a:xfrm>
              <a:off x="3888" y="18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2" name="Oval 36"/>
            <p:cNvSpPr>
              <a:spLocks noChangeArrowheads="1"/>
            </p:cNvSpPr>
            <p:nvPr/>
          </p:nvSpPr>
          <p:spPr bwMode="auto">
            <a:xfrm>
              <a:off x="4320" y="220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3" name="Oval 37"/>
            <p:cNvSpPr>
              <a:spLocks noChangeArrowheads="1"/>
            </p:cNvSpPr>
            <p:nvPr/>
          </p:nvSpPr>
          <p:spPr bwMode="auto">
            <a:xfrm>
              <a:off x="4704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4" name="Oval 38"/>
            <p:cNvSpPr>
              <a:spLocks noChangeArrowheads="1"/>
            </p:cNvSpPr>
            <p:nvPr/>
          </p:nvSpPr>
          <p:spPr bwMode="auto">
            <a:xfrm>
              <a:off x="3744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5" name="Oval 39"/>
            <p:cNvSpPr>
              <a:spLocks noChangeArrowheads="1"/>
            </p:cNvSpPr>
            <p:nvPr/>
          </p:nvSpPr>
          <p:spPr bwMode="auto">
            <a:xfrm>
              <a:off x="4320" y="28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6" name="Oval 40"/>
            <p:cNvSpPr>
              <a:spLocks noChangeArrowheads="1"/>
            </p:cNvSpPr>
            <p:nvPr/>
          </p:nvSpPr>
          <p:spPr bwMode="auto">
            <a:xfrm>
              <a:off x="3792" y="27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7" name="Oval 41"/>
            <p:cNvSpPr>
              <a:spLocks noChangeArrowheads="1"/>
            </p:cNvSpPr>
            <p:nvPr/>
          </p:nvSpPr>
          <p:spPr bwMode="auto">
            <a:xfrm>
              <a:off x="4176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8" name="Oval 42"/>
            <p:cNvSpPr>
              <a:spLocks noChangeArrowheads="1"/>
            </p:cNvSpPr>
            <p:nvPr/>
          </p:nvSpPr>
          <p:spPr bwMode="auto">
            <a:xfrm>
              <a:off x="4560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99" name="Oval 43"/>
            <p:cNvSpPr>
              <a:spLocks noChangeArrowheads="1"/>
            </p:cNvSpPr>
            <p:nvPr/>
          </p:nvSpPr>
          <p:spPr bwMode="auto">
            <a:xfrm>
              <a:off x="4128" y="29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0" name="Oval 44"/>
            <p:cNvSpPr>
              <a:spLocks noChangeArrowheads="1"/>
            </p:cNvSpPr>
            <p:nvPr/>
          </p:nvSpPr>
          <p:spPr bwMode="auto">
            <a:xfrm>
              <a:off x="4464" y="19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1" name="Oval 45"/>
            <p:cNvSpPr>
              <a:spLocks noChangeArrowheads="1"/>
            </p:cNvSpPr>
            <p:nvPr/>
          </p:nvSpPr>
          <p:spPr bwMode="auto">
            <a:xfrm>
              <a:off x="4608" y="30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2" name="Oval 46"/>
            <p:cNvSpPr>
              <a:spLocks noChangeArrowheads="1"/>
            </p:cNvSpPr>
            <p:nvPr/>
          </p:nvSpPr>
          <p:spPr bwMode="auto">
            <a:xfrm>
              <a:off x="3984" y="32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3" name="Text Box 47"/>
            <p:cNvSpPr txBox="1">
              <a:spLocks noChangeArrowheads="1"/>
            </p:cNvSpPr>
            <p:nvPr/>
          </p:nvSpPr>
          <p:spPr bwMode="auto">
            <a:xfrm>
              <a:off x="3168" y="3456"/>
              <a:ext cx="20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Hypothesis space H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162300" y="3822700"/>
            <a:ext cx="3124200" cy="1295400"/>
            <a:chOff x="2160" y="2400"/>
            <a:chExt cx="1968" cy="816"/>
          </a:xfrm>
        </p:grpSpPr>
        <p:sp>
          <p:nvSpPr>
            <p:cNvPr id="224305" name="Line 49"/>
            <p:cNvSpPr>
              <a:spLocks noChangeShapeType="1"/>
            </p:cNvSpPr>
            <p:nvPr/>
          </p:nvSpPr>
          <p:spPr bwMode="auto">
            <a:xfrm flipH="1">
              <a:off x="2160" y="2736"/>
              <a:ext cx="1968" cy="48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306" name="Line 50"/>
            <p:cNvSpPr>
              <a:spLocks noChangeShapeType="1"/>
            </p:cNvSpPr>
            <p:nvPr/>
          </p:nvSpPr>
          <p:spPr bwMode="auto">
            <a:xfrm flipH="1" flipV="1">
              <a:off x="2688" y="2400"/>
              <a:ext cx="1440" cy="2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485900" y="1993900"/>
            <a:ext cx="3130550" cy="2819400"/>
            <a:chOff x="1056" y="960"/>
            <a:chExt cx="1972" cy="1776"/>
          </a:xfrm>
        </p:grpSpPr>
        <p:sp>
          <p:nvSpPr>
            <p:cNvPr id="224308" name="Freeform 52"/>
            <p:cNvSpPr>
              <a:spLocks/>
            </p:cNvSpPr>
            <p:nvPr/>
          </p:nvSpPr>
          <p:spPr bwMode="auto">
            <a:xfrm>
              <a:off x="1056" y="1536"/>
              <a:ext cx="1008" cy="1200"/>
            </a:xfrm>
            <a:custGeom>
              <a:avLst/>
              <a:gdLst/>
              <a:ahLst/>
              <a:cxnLst>
                <a:cxn ang="0">
                  <a:pos x="144" y="400"/>
                </a:cxn>
                <a:cxn ang="0">
                  <a:pos x="432" y="736"/>
                </a:cxn>
                <a:cxn ang="0">
                  <a:pos x="48" y="928"/>
                </a:cxn>
                <a:cxn ang="0">
                  <a:pos x="720" y="1120"/>
                </a:cxn>
                <a:cxn ang="0">
                  <a:pos x="1008" y="448"/>
                </a:cxn>
                <a:cxn ang="0">
                  <a:pos x="720" y="64"/>
                </a:cxn>
                <a:cxn ang="0">
                  <a:pos x="432" y="64"/>
                </a:cxn>
                <a:cxn ang="0">
                  <a:pos x="144" y="160"/>
                </a:cxn>
                <a:cxn ang="0">
                  <a:pos x="144" y="400"/>
                </a:cxn>
              </a:cxnLst>
              <a:rect l="0" t="0" r="r" b="b"/>
              <a:pathLst>
                <a:path w="1008" h="1200">
                  <a:moveTo>
                    <a:pt x="144" y="400"/>
                  </a:moveTo>
                  <a:cubicBezTo>
                    <a:pt x="192" y="496"/>
                    <a:pt x="448" y="648"/>
                    <a:pt x="432" y="736"/>
                  </a:cubicBezTo>
                  <a:cubicBezTo>
                    <a:pt x="416" y="824"/>
                    <a:pt x="0" y="864"/>
                    <a:pt x="48" y="928"/>
                  </a:cubicBezTo>
                  <a:cubicBezTo>
                    <a:pt x="96" y="992"/>
                    <a:pt x="560" y="1200"/>
                    <a:pt x="720" y="1120"/>
                  </a:cubicBezTo>
                  <a:cubicBezTo>
                    <a:pt x="880" y="1040"/>
                    <a:pt x="1008" y="624"/>
                    <a:pt x="1008" y="448"/>
                  </a:cubicBezTo>
                  <a:cubicBezTo>
                    <a:pt x="1008" y="272"/>
                    <a:pt x="816" y="128"/>
                    <a:pt x="720" y="64"/>
                  </a:cubicBezTo>
                  <a:cubicBezTo>
                    <a:pt x="624" y="0"/>
                    <a:pt x="528" y="48"/>
                    <a:pt x="432" y="64"/>
                  </a:cubicBezTo>
                  <a:cubicBezTo>
                    <a:pt x="336" y="80"/>
                    <a:pt x="192" y="104"/>
                    <a:pt x="144" y="160"/>
                  </a:cubicBezTo>
                  <a:cubicBezTo>
                    <a:pt x="96" y="216"/>
                    <a:pt x="96" y="304"/>
                    <a:pt x="144" y="400"/>
                  </a:cubicBezTo>
                  <a:close/>
                </a:path>
              </a:pathLst>
            </a:custGeom>
            <a:noFill/>
            <a:ln w="28575" cmpd="sng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309" name="Text Box 53"/>
            <p:cNvSpPr txBox="1">
              <a:spLocks noChangeArrowheads="1"/>
            </p:cNvSpPr>
            <p:nvPr/>
          </p:nvSpPr>
          <p:spPr bwMode="auto">
            <a:xfrm>
              <a:off x="1536" y="960"/>
              <a:ext cx="14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6600FF"/>
                  </a:solidFill>
                </a:rPr>
                <a:t>Training set </a:t>
              </a:r>
              <a:r>
                <a:rPr lang="en-US" sz="2800">
                  <a:solidFill>
                    <a:srgbClr val="6600FF"/>
                  </a:solidFill>
                  <a:latin typeface="Symbol" pitchFamily="18" charset="2"/>
                </a:rPr>
                <a:t>D</a:t>
              </a:r>
            </a:p>
          </p:txBody>
        </p:sp>
        <p:sp>
          <p:nvSpPr>
            <p:cNvPr id="224310" name="Line 54"/>
            <p:cNvSpPr>
              <a:spLocks noChangeShapeType="1"/>
            </p:cNvSpPr>
            <p:nvPr/>
          </p:nvSpPr>
          <p:spPr bwMode="auto">
            <a:xfrm flipV="1">
              <a:off x="1776" y="1248"/>
              <a:ext cx="288" cy="33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009900" y="1536700"/>
            <a:ext cx="4564063" cy="2895600"/>
            <a:chOff x="2016" y="672"/>
            <a:chExt cx="2875" cy="1824"/>
          </a:xfrm>
        </p:grpSpPr>
        <p:grpSp>
          <p:nvGrpSpPr>
            <p:cNvPr id="8" name="Group 56"/>
            <p:cNvGrpSpPr>
              <a:grpSpLocks/>
            </p:cNvGrpSpPr>
            <p:nvPr/>
          </p:nvGrpSpPr>
          <p:grpSpPr bwMode="auto">
            <a:xfrm>
              <a:off x="2016" y="2304"/>
              <a:ext cx="2160" cy="192"/>
              <a:chOff x="2064" y="2592"/>
              <a:chExt cx="2160" cy="192"/>
            </a:xfrm>
          </p:grpSpPr>
          <p:sp>
            <p:nvSpPr>
              <p:cNvPr id="22431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2064" cy="112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4314" name="Oval 58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4315" name="Text Box 59"/>
            <p:cNvSpPr txBox="1">
              <a:spLocks noChangeArrowheads="1"/>
            </p:cNvSpPr>
            <p:nvPr/>
          </p:nvSpPr>
          <p:spPr bwMode="auto">
            <a:xfrm>
              <a:off x="3504" y="672"/>
              <a:ext cx="1387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</a:rPr>
                <a:t>Inductive</a:t>
              </a:r>
              <a:br>
                <a:rPr lang="en-US" sz="2800" dirty="0">
                  <a:solidFill>
                    <a:schemeClr val="tx2"/>
                  </a:solidFill>
                </a:rPr>
              </a:br>
              <a:r>
                <a:rPr lang="en-US" sz="2800" dirty="0">
                  <a:solidFill>
                    <a:schemeClr val="tx2"/>
                  </a:solidFill>
                </a:rPr>
                <a:t>hypothesis </a:t>
              </a:r>
              <a:r>
                <a:rPr lang="en-US" sz="2800" dirty="0">
                  <a:solidFill>
                    <a:schemeClr val="tx2"/>
                  </a:solidFill>
                  <a:latin typeface="Lucida Calligraphy" pitchFamily="66" charset="0"/>
                </a:rPr>
                <a:t>h</a:t>
              </a:r>
            </a:p>
          </p:txBody>
        </p:sp>
        <p:sp>
          <p:nvSpPr>
            <p:cNvPr id="224316" name="Line 60"/>
            <p:cNvSpPr>
              <a:spLocks noChangeShapeType="1"/>
            </p:cNvSpPr>
            <p:nvPr/>
          </p:nvSpPr>
          <p:spPr bwMode="auto">
            <a:xfrm flipH="1">
              <a:off x="4096" y="1240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2895600" y="1752600"/>
            <a:ext cx="838200" cy="381000"/>
            <a:chOff x="2352" y="1536"/>
            <a:chExt cx="528" cy="240"/>
          </a:xfrm>
        </p:grpSpPr>
        <p:sp>
          <p:nvSpPr>
            <p:cNvPr id="224319" name="Rectangle 63"/>
            <p:cNvSpPr>
              <a:spLocks noChangeArrowheads="1"/>
            </p:cNvSpPr>
            <p:nvPr/>
          </p:nvSpPr>
          <p:spPr bwMode="auto">
            <a:xfrm>
              <a:off x="2352" y="1536"/>
              <a:ext cx="528" cy="240"/>
            </a:xfrm>
            <a:prstGeom prst="rect">
              <a:avLst/>
            </a:prstGeom>
            <a:solidFill>
              <a:srgbClr val="FFCDCD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0" name="Text Box 64"/>
            <p:cNvSpPr txBox="1">
              <a:spLocks noChangeArrowheads="1"/>
            </p:cNvSpPr>
            <p:nvPr/>
          </p:nvSpPr>
          <p:spPr bwMode="auto">
            <a:xfrm>
              <a:off x="2352" y="1536"/>
              <a:ext cx="4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size </a:t>
              </a:r>
              <a:r>
                <a:rPr lang="en-US" sz="18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6019800" y="5943600"/>
            <a:ext cx="960438" cy="381000"/>
            <a:chOff x="2352" y="1536"/>
            <a:chExt cx="545" cy="240"/>
          </a:xfrm>
        </p:grpSpPr>
        <p:sp>
          <p:nvSpPr>
            <p:cNvPr id="224324" name="Rectangle 68"/>
            <p:cNvSpPr>
              <a:spLocks noChangeArrowheads="1"/>
            </p:cNvSpPr>
            <p:nvPr/>
          </p:nvSpPr>
          <p:spPr bwMode="auto">
            <a:xfrm>
              <a:off x="2352" y="1536"/>
              <a:ext cx="528" cy="240"/>
            </a:xfrm>
            <a:prstGeom prst="rect">
              <a:avLst/>
            </a:prstGeom>
            <a:solidFill>
              <a:srgbClr val="FFCDCD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5" name="Text Box 69"/>
            <p:cNvSpPr txBox="1">
              <a:spLocks noChangeArrowheads="1"/>
            </p:cNvSpPr>
            <p:nvPr/>
          </p:nvSpPr>
          <p:spPr bwMode="auto">
            <a:xfrm>
              <a:off x="2352" y="1536"/>
              <a:ext cx="5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size |H|</a:t>
              </a:r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6781800" y="3581400"/>
            <a:ext cx="2362200" cy="1252538"/>
            <a:chOff x="2832" y="3648"/>
            <a:chExt cx="1488" cy="336"/>
          </a:xfrm>
        </p:grpSpPr>
        <p:sp>
          <p:nvSpPr>
            <p:cNvPr id="224329" name="Rectangle 73"/>
            <p:cNvSpPr>
              <a:spLocks noChangeArrowheads="1"/>
            </p:cNvSpPr>
            <p:nvPr/>
          </p:nvSpPr>
          <p:spPr bwMode="auto">
            <a:xfrm>
              <a:off x="2832" y="3648"/>
              <a:ext cx="1488" cy="336"/>
            </a:xfrm>
            <a:prstGeom prst="rect">
              <a:avLst/>
            </a:prstGeom>
            <a:solidFill>
              <a:srgbClr val="B1FFB1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30" name="Text Box 74"/>
            <p:cNvSpPr txBox="1">
              <a:spLocks noChangeArrowheads="1"/>
            </p:cNvSpPr>
            <p:nvPr/>
          </p:nvSpPr>
          <p:spPr bwMode="auto">
            <a:xfrm>
              <a:off x="2880" y="3696"/>
              <a:ext cx="132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Lucida Calligraphy" pitchFamily="66" charset="0"/>
                </a:rPr>
                <a:t>h</a:t>
              </a:r>
              <a:r>
                <a:rPr lang="en-US" sz="2000" dirty="0">
                  <a:solidFill>
                    <a:srgbClr val="006600"/>
                  </a:solidFill>
                </a:rPr>
                <a:t>:</a:t>
              </a:r>
              <a:r>
                <a:rPr lang="en-US" sz="1800" dirty="0">
                  <a:solidFill>
                    <a:srgbClr val="006600"/>
                  </a:solidFill>
                </a:rPr>
                <a:t> hypothesis that </a:t>
              </a:r>
              <a:br>
                <a:rPr lang="en-US" sz="1800" dirty="0">
                  <a:solidFill>
                    <a:srgbClr val="006600"/>
                  </a:solidFill>
                </a:rPr>
              </a:br>
              <a:r>
                <a:rPr lang="en-US" sz="1800" dirty="0">
                  <a:solidFill>
                    <a:srgbClr val="006600"/>
                  </a:solidFill>
                </a:rPr>
                <a:t>agrees with all </a:t>
              </a:r>
              <a:br>
                <a:rPr lang="en-US" sz="1800" dirty="0">
                  <a:solidFill>
                    <a:srgbClr val="006600"/>
                  </a:solidFill>
                </a:rPr>
              </a:br>
              <a:r>
                <a:rPr lang="en-US" sz="1800" dirty="0">
                  <a:solidFill>
                    <a:srgbClr val="006600"/>
                  </a:solidFill>
                </a:rPr>
                <a:t>examples in </a:t>
              </a:r>
              <a:r>
                <a:rPr lang="en-US" sz="1800" dirty="0">
                  <a:solidFill>
                    <a:srgbClr val="006600"/>
                  </a:solidFill>
                  <a:latin typeface="Symbol" pitchFamily="18" charset="2"/>
                </a:rPr>
                <a:t>D</a:t>
              </a:r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609600" y="4953000"/>
            <a:ext cx="3048000" cy="685800"/>
            <a:chOff x="1872" y="1056"/>
            <a:chExt cx="1920" cy="432"/>
          </a:xfrm>
        </p:grpSpPr>
        <p:sp>
          <p:nvSpPr>
            <p:cNvPr id="224334" name="Rectangle 78"/>
            <p:cNvSpPr>
              <a:spLocks noChangeArrowheads="1"/>
            </p:cNvSpPr>
            <p:nvPr/>
          </p:nvSpPr>
          <p:spPr bwMode="auto">
            <a:xfrm>
              <a:off x="1872" y="1056"/>
              <a:ext cx="1920" cy="432"/>
            </a:xfrm>
            <a:prstGeom prst="rect">
              <a:avLst/>
            </a:prstGeom>
            <a:solidFill>
              <a:srgbClr val="C4CF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35" name="Text Box 79"/>
            <p:cNvSpPr txBox="1">
              <a:spLocks noChangeArrowheads="1"/>
            </p:cNvSpPr>
            <p:nvPr/>
          </p:nvSpPr>
          <p:spPr bwMode="auto">
            <a:xfrm>
              <a:off x="1943" y="1056"/>
              <a:ext cx="171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 dirty="0">
                  <a:solidFill>
                    <a:srgbClr val="2E3264"/>
                  </a:solidFill>
                </a:rPr>
                <a:t>p</a:t>
              </a:r>
              <a:r>
                <a:rPr lang="en-US" sz="1800" dirty="0">
                  <a:solidFill>
                    <a:srgbClr val="2E3264"/>
                  </a:solidFill>
                </a:rPr>
                <a:t>(</a:t>
              </a:r>
              <a:r>
                <a:rPr lang="en-US" sz="1800" dirty="0">
                  <a:solidFill>
                    <a:srgbClr val="2E3264"/>
                  </a:solidFill>
                  <a:latin typeface="Lucida Calligraphy" pitchFamily="66" charset="0"/>
                </a:rPr>
                <a:t>x</a:t>
              </a:r>
              <a:r>
                <a:rPr lang="en-US" sz="1800" dirty="0">
                  <a:solidFill>
                    <a:srgbClr val="2E3264"/>
                  </a:solidFill>
                </a:rPr>
                <a:t>): probability that </a:t>
              </a:r>
              <a:br>
                <a:rPr lang="en-US" sz="1800" dirty="0">
                  <a:solidFill>
                    <a:srgbClr val="2E3264"/>
                  </a:solidFill>
                </a:rPr>
              </a:br>
              <a:r>
                <a:rPr lang="en-US" sz="1800" dirty="0">
                  <a:solidFill>
                    <a:srgbClr val="2E3264"/>
                  </a:solidFill>
                </a:rPr>
                <a:t>example </a:t>
              </a:r>
              <a:r>
                <a:rPr lang="en-US" sz="1800" dirty="0">
                  <a:solidFill>
                    <a:srgbClr val="2E3264"/>
                  </a:solidFill>
                  <a:latin typeface="Lucida Calligraphy" pitchFamily="66" charset="0"/>
                </a:rPr>
                <a:t>x</a:t>
              </a:r>
              <a:r>
                <a:rPr lang="en-US" sz="1800" dirty="0">
                  <a:solidFill>
                    <a:srgbClr val="2E3264"/>
                  </a:solidFill>
                </a:rPr>
                <a:t> is picked from X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495800" y="411480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L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3600" b="1" dirty="0"/>
              <a:t>Approximately Correct</a:t>
            </a:r>
            <a:r>
              <a:rPr lang="en-US" sz="3200" b="1" dirty="0"/>
              <a:t> </a:t>
            </a:r>
            <a:r>
              <a:rPr lang="en-US" sz="3600" b="1" dirty="0"/>
              <a:t>Hypothesis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914400" y="2163763"/>
            <a:ext cx="6830140" cy="357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600" dirty="0">
                <a:latin typeface="Lucida Calligraphy" pitchFamily="66" charset="0"/>
              </a:rPr>
              <a:t>h</a:t>
            </a:r>
            <a:r>
              <a:rPr lang="en-US" sz="3600" dirty="0"/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3200" dirty="0"/>
              <a:t> H </a:t>
            </a:r>
            <a:r>
              <a:rPr lang="en-US" sz="3600" dirty="0"/>
              <a:t>is </a:t>
            </a:r>
            <a:r>
              <a:rPr lang="en-US" sz="3600" dirty="0">
                <a:solidFill>
                  <a:srgbClr val="990000"/>
                </a:solidFill>
              </a:rPr>
              <a:t>approximately correct (AC)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with accuracy </a:t>
            </a:r>
            <a:r>
              <a:rPr lang="en-US" sz="3600" dirty="0">
                <a:latin typeface="Symbol" pitchFamily="18" charset="2"/>
              </a:rPr>
              <a:t>e</a:t>
            </a:r>
            <a:r>
              <a:rPr lang="en-US" sz="3600" dirty="0"/>
              <a:t> </a:t>
            </a:r>
            <a:r>
              <a:rPr lang="en-US" sz="3600" dirty="0" err="1"/>
              <a:t>iff</a:t>
            </a:r>
            <a:r>
              <a:rPr lang="en-US" sz="3600" dirty="0"/>
              <a:t>: </a:t>
            </a:r>
            <a:endParaRPr lang="en-US" sz="20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600" dirty="0"/>
              <a:t>           </a:t>
            </a:r>
            <a:r>
              <a:rPr lang="en-US" sz="3600" dirty="0">
                <a:solidFill>
                  <a:srgbClr val="990000"/>
                </a:solidFill>
              </a:rPr>
              <a:t>Pr[</a:t>
            </a:r>
            <a:r>
              <a:rPr lang="en-US" sz="3600" dirty="0">
                <a:solidFill>
                  <a:srgbClr val="990000"/>
                </a:solidFill>
                <a:latin typeface="Lucida Calligraphy" pitchFamily="66" charset="0"/>
              </a:rPr>
              <a:t>h</a:t>
            </a:r>
            <a:r>
              <a:rPr lang="en-US" sz="3600" dirty="0">
                <a:solidFill>
                  <a:srgbClr val="990000"/>
                </a:solidFill>
              </a:rPr>
              <a:t>(</a:t>
            </a:r>
            <a:r>
              <a:rPr lang="en-US" sz="3600" dirty="0">
                <a:solidFill>
                  <a:srgbClr val="990000"/>
                </a:solidFill>
                <a:latin typeface="Lucida Calligraphy" pitchFamily="66" charset="0"/>
              </a:rPr>
              <a:t>x</a:t>
            </a:r>
            <a:r>
              <a:rPr lang="en-US" sz="3600" dirty="0">
                <a:solidFill>
                  <a:srgbClr val="990000"/>
                </a:solidFill>
              </a:rPr>
              <a:t>) </a:t>
            </a:r>
            <a:r>
              <a:rPr lang="en-US" sz="3600" dirty="0">
                <a:solidFill>
                  <a:srgbClr val="990000"/>
                </a:solidFill>
                <a:cs typeface="Times New Roman" pitchFamily="18" charset="0"/>
                <a:sym typeface="Symbol" pitchFamily="18" charset="2"/>
              </a:rPr>
              <a:t>correct</a:t>
            </a:r>
            <a:r>
              <a:rPr lang="en-US" sz="3600" dirty="0">
                <a:solidFill>
                  <a:srgbClr val="990000"/>
                </a:solidFill>
              </a:rPr>
              <a:t>] </a:t>
            </a:r>
            <a:r>
              <a:rPr lang="en-US" sz="3600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1 – </a:t>
            </a:r>
            <a:r>
              <a:rPr lang="en-US" sz="3600" dirty="0">
                <a:solidFill>
                  <a:srgbClr val="990000"/>
                </a:solidFill>
                <a:latin typeface="Symbol" pitchFamily="18" charset="2"/>
              </a:rPr>
              <a:t>e</a:t>
            </a:r>
            <a:r>
              <a:rPr lang="en-US" sz="3600" dirty="0"/>
              <a:t> </a:t>
            </a:r>
            <a:endParaRPr lang="en-US" sz="18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3600" dirty="0"/>
              <a:t>where </a:t>
            </a:r>
            <a:r>
              <a:rPr lang="en-US" sz="3600" dirty="0">
                <a:latin typeface="Lucida Calligraphy" pitchFamily="66" charset="0"/>
              </a:rPr>
              <a:t>x</a:t>
            </a:r>
            <a:r>
              <a:rPr lang="en-US" sz="3600" dirty="0"/>
              <a:t> is an example picked with </a:t>
            </a:r>
            <a:br>
              <a:rPr lang="en-US" sz="3600" dirty="0"/>
            </a:br>
            <a:r>
              <a:rPr lang="en-US" sz="3600" dirty="0"/>
              <a:t>probability distribution </a:t>
            </a:r>
            <a:r>
              <a:rPr lang="en-US" sz="3600" i="1" dirty="0"/>
              <a:t>p</a:t>
            </a:r>
            <a:r>
              <a:rPr lang="en-US" sz="3600" dirty="0"/>
              <a:t> from X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PAC Learning </a:t>
            </a:r>
            <a:r>
              <a:rPr lang="en-US" sz="4000" b="1" dirty="0" smtClean="0"/>
              <a:t>Algorithm</a:t>
            </a:r>
            <a:endParaRPr lang="en-US" sz="4000" b="1" dirty="0"/>
          </a:p>
        </p:txBody>
      </p:sp>
      <p:sp>
        <p:nvSpPr>
          <p:cNvPr id="212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495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leaning algorithm L </a:t>
            </a:r>
            <a:r>
              <a:rPr lang="en-US" dirty="0"/>
              <a:t>is </a:t>
            </a:r>
            <a:r>
              <a:rPr lang="en-US" dirty="0">
                <a:solidFill>
                  <a:srgbClr val="990000"/>
                </a:solidFill>
              </a:rPr>
              <a:t>Provably Approximately Correct</a:t>
            </a:r>
            <a:r>
              <a:rPr lang="en-US" dirty="0"/>
              <a:t> </a:t>
            </a:r>
            <a:r>
              <a:rPr lang="en-US" sz="2800" dirty="0">
                <a:solidFill>
                  <a:srgbClr val="990000"/>
                </a:solidFill>
              </a:rPr>
              <a:t>(PAC)</a:t>
            </a:r>
            <a:r>
              <a:rPr lang="en-US" dirty="0"/>
              <a:t> with </a:t>
            </a:r>
            <a:r>
              <a:rPr lang="en-US" dirty="0" smtClean="0"/>
              <a:t>confidence 1</a:t>
            </a:r>
            <a:r>
              <a:rPr lang="en-US" dirty="0" smtClean="0">
                <a:latin typeface="Symbol" pitchFamily="18" charset="2"/>
              </a:rPr>
              <a:t>-g</a:t>
            </a:r>
            <a:r>
              <a:rPr lang="en-US" dirty="0" smtClean="0"/>
              <a:t> </a:t>
            </a:r>
            <a:r>
              <a:rPr lang="en-US" dirty="0" err="1"/>
              <a:t>iff</a:t>
            </a:r>
            <a:r>
              <a:rPr lang="en-US" dirty="0"/>
              <a:t> the probability that it generates a non-AC hypothesis </a:t>
            </a:r>
            <a:r>
              <a:rPr lang="en-US" dirty="0" smtClean="0">
                <a:latin typeface="Lucida Calligraphy" pitchFamily="66" charset="0"/>
              </a:rPr>
              <a:t>h</a:t>
            </a:r>
            <a:r>
              <a:rPr lang="en-US" dirty="0" smtClean="0">
                <a:solidFill>
                  <a:srgbClr val="990000"/>
                </a:solidFill>
                <a:latin typeface="Lucida Calligraphy" pitchFamily="66" charset="0"/>
              </a:rPr>
              <a:t> </a:t>
            </a:r>
            <a:r>
              <a:rPr lang="en-US" dirty="0" smtClean="0"/>
              <a:t>is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smtClean="0">
                <a:solidFill>
                  <a:srgbClr val="990000"/>
                </a:solidFill>
              </a:rPr>
              <a:t>Pr[</a:t>
            </a:r>
            <a:r>
              <a:rPr lang="en-US" sz="2800" dirty="0" smtClean="0">
                <a:solidFill>
                  <a:srgbClr val="990000"/>
                </a:solidFill>
                <a:latin typeface="Lucida Calligraphy" pitchFamily="66" charset="0"/>
              </a:rPr>
              <a:t>h</a:t>
            </a:r>
            <a:r>
              <a:rPr lang="en-US" sz="2800" dirty="0" smtClean="0">
                <a:solidFill>
                  <a:srgbClr val="990000"/>
                </a:solidFill>
              </a:rPr>
              <a:t> </a:t>
            </a:r>
            <a:r>
              <a:rPr lang="en-US" sz="2800" dirty="0">
                <a:solidFill>
                  <a:srgbClr val="990000"/>
                </a:solidFill>
              </a:rPr>
              <a:t>is non-AC</a:t>
            </a:r>
            <a:r>
              <a:rPr lang="en-US" dirty="0">
                <a:solidFill>
                  <a:srgbClr val="990000"/>
                </a:solidFill>
              </a:rPr>
              <a:t>] </a:t>
            </a:r>
            <a:r>
              <a:rPr lang="en-US" dirty="0">
                <a:solidFill>
                  <a:srgbClr val="993300"/>
                </a:solidFill>
                <a:sym typeface="Symbol" pitchFamily="18" charset="2"/>
              </a:rPr>
              <a:t></a:t>
            </a:r>
            <a:r>
              <a:rPr lang="en-US" dirty="0"/>
              <a:t> </a:t>
            </a:r>
            <a:r>
              <a:rPr lang="en-US" dirty="0">
                <a:solidFill>
                  <a:srgbClr val="990000"/>
                </a:solidFill>
                <a:latin typeface="Symbol" pitchFamily="18" charset="2"/>
              </a:rPr>
              <a:t>g</a:t>
            </a:r>
            <a:r>
              <a:rPr lang="en-US" dirty="0"/>
              <a:t> </a:t>
            </a:r>
          </a:p>
          <a:p>
            <a:r>
              <a:rPr lang="en-US" dirty="0"/>
              <a:t>Can L be PAC if the size </a:t>
            </a:r>
            <a:r>
              <a:rPr lang="en-US" i="1" dirty="0"/>
              <a:t>m</a:t>
            </a:r>
            <a:r>
              <a:rPr lang="en-US" dirty="0"/>
              <a:t> of the training set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 is large enough?</a:t>
            </a:r>
          </a:p>
          <a:p>
            <a:r>
              <a:rPr lang="en-US" dirty="0"/>
              <a:t>If yes, how big should </a:t>
            </a:r>
            <a:r>
              <a:rPr lang="en-US" i="1" dirty="0"/>
              <a:t>m</a:t>
            </a:r>
            <a:r>
              <a:rPr lang="en-US" dirty="0"/>
              <a:t>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Intuition</a:t>
            </a:r>
          </a:p>
        </p:txBody>
      </p:sp>
      <p:sp>
        <p:nvSpPr>
          <p:cNvPr id="290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 is large enough and </a:t>
            </a:r>
            <a:r>
              <a:rPr lang="en-US" dirty="0" smtClean="0">
                <a:latin typeface="Lucida Calligraphy" pitchFamily="66" charset="0"/>
              </a:rPr>
              <a:t>g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H is not AC, it is unlikely that it agrees with all examples </a:t>
            </a:r>
            <a:r>
              <a:rPr lang="en-US" dirty="0" smtClean="0"/>
              <a:t>in the training dataset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So, if </a:t>
            </a:r>
            <a:r>
              <a:rPr lang="en-US" i="1" dirty="0"/>
              <a:t>m</a:t>
            </a:r>
            <a:r>
              <a:rPr lang="en-US" dirty="0"/>
              <a:t> is large enough, there should be few non-AC hypotheses that agree with all examples in </a:t>
            </a:r>
            <a:r>
              <a:rPr lang="en-US" dirty="0">
                <a:latin typeface="Symbol" pitchFamily="18" charset="2"/>
              </a:rPr>
              <a:t>D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Hence, it is unlikely that </a:t>
            </a:r>
            <a:r>
              <a:rPr lang="en-US" dirty="0" smtClean="0"/>
              <a:t>L </a:t>
            </a:r>
            <a:r>
              <a:rPr lang="en-US" dirty="0"/>
              <a:t>will pick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Can L Be PAC?</a:t>
            </a:r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5638" y="1463675"/>
            <a:ext cx="8153400" cy="5029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Let </a:t>
            </a:r>
            <a:r>
              <a:rPr lang="en-US" sz="2800" dirty="0">
                <a:latin typeface="Lucida Calligraphy" pitchFamily="66" charset="0"/>
              </a:rPr>
              <a:t>g</a:t>
            </a:r>
            <a:r>
              <a:rPr lang="en-US" sz="2800" dirty="0"/>
              <a:t> be an </a:t>
            </a:r>
            <a:r>
              <a:rPr lang="en-US" sz="2800" b="1" dirty="0"/>
              <a:t>arbitrary</a:t>
            </a:r>
            <a:r>
              <a:rPr lang="en-US" sz="2800" dirty="0"/>
              <a:t> </a:t>
            </a:r>
            <a:r>
              <a:rPr lang="en-US" sz="2800" dirty="0" smtClean="0"/>
              <a:t>hypothesis in </a:t>
            </a:r>
            <a:r>
              <a:rPr lang="en-US" sz="2800" dirty="0"/>
              <a:t>H that is not approximately correct</a:t>
            </a:r>
            <a:endParaRPr lang="en-US" sz="2800" dirty="0">
              <a:latin typeface="Lucida Calligraphy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Since </a:t>
            </a:r>
            <a:r>
              <a:rPr lang="en-US" sz="2800" dirty="0">
                <a:latin typeface="Lucida Calligraphy" pitchFamily="66" charset="0"/>
              </a:rPr>
              <a:t>g</a:t>
            </a:r>
            <a:r>
              <a:rPr lang="en-US" sz="2800" dirty="0"/>
              <a:t> is not AC, we have: </a:t>
            </a:r>
            <a:br>
              <a:rPr lang="en-US" sz="2800" dirty="0"/>
            </a:br>
            <a:r>
              <a:rPr lang="en-US" sz="2800" dirty="0"/>
              <a:t>                </a:t>
            </a:r>
            <a:r>
              <a:rPr lang="en-US" sz="2800" dirty="0" smtClean="0"/>
              <a:t>Pr[</a:t>
            </a:r>
            <a:r>
              <a:rPr lang="en-US" sz="2800" dirty="0" smtClean="0">
                <a:latin typeface="Lucida Calligraphy" pitchFamily="66" charset="0"/>
              </a:rPr>
              <a:t>g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Lucida Calligraphy" pitchFamily="66" charset="0"/>
              </a:rPr>
              <a:t>x</a:t>
            </a:r>
            <a:r>
              <a:rPr lang="en-US" sz="2800" dirty="0" smtClean="0"/>
              <a:t>) </a:t>
            </a:r>
            <a:r>
              <a:rPr lang="en-US" sz="2800" dirty="0"/>
              <a:t>correct] </a:t>
            </a:r>
            <a:r>
              <a:rPr lang="en-US" sz="2800" b="1" dirty="0">
                <a:sym typeface="Symbol" pitchFamily="18" charset="2"/>
              </a:rPr>
              <a:t></a:t>
            </a:r>
            <a:r>
              <a:rPr lang="en-US" sz="2800" dirty="0">
                <a:sym typeface="Symbol" pitchFamily="18" charset="2"/>
              </a:rPr>
              <a:t> 1–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 probability that </a:t>
            </a:r>
            <a:r>
              <a:rPr lang="en-US" sz="2800" dirty="0">
                <a:latin typeface="Lucida Calligraphy" pitchFamily="66" charset="0"/>
              </a:rPr>
              <a:t>g</a:t>
            </a:r>
            <a:r>
              <a:rPr lang="en-US" sz="2800" dirty="0"/>
              <a:t> is consistent with all the examples in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is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at most</a:t>
            </a: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(1-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en-US" sz="2800" i="1" baseline="30000" dirty="0">
                <a:cs typeface="Times New Roman" pitchFamily="18" charset="0"/>
              </a:rPr>
              <a:t>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 probability that there exists a non-AC hypothesis matching all examples in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 is at most |H|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1-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)</a:t>
            </a:r>
            <a:r>
              <a:rPr lang="en-US" sz="2800" i="1" baseline="30000" dirty="0" smtClean="0">
                <a:cs typeface="Times New Roman" pitchFamily="18" charset="0"/>
              </a:rPr>
              <a:t>m</a:t>
            </a:r>
            <a:endParaRPr lang="en-US" sz="2800" dirty="0"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990000"/>
                </a:solidFill>
              </a:rPr>
              <a:t>Therefore, L is PAC if </a:t>
            </a:r>
            <a:r>
              <a:rPr lang="en-US" sz="2800" i="1" dirty="0">
                <a:solidFill>
                  <a:srgbClr val="990000"/>
                </a:solidFill>
              </a:rPr>
              <a:t>m</a:t>
            </a:r>
            <a:r>
              <a:rPr lang="en-US" sz="2800" dirty="0">
                <a:solidFill>
                  <a:srgbClr val="990000"/>
                </a:solidFill>
              </a:rPr>
              <a:t> verifies: |H|(1-</a:t>
            </a:r>
            <a:r>
              <a:rPr lang="en-US" sz="2800" dirty="0">
                <a:solidFill>
                  <a:srgbClr val="990000"/>
                </a:solidFill>
                <a:latin typeface="Symbol" pitchFamily="18" charset="2"/>
              </a:rPr>
              <a:t>e</a:t>
            </a:r>
            <a:r>
              <a:rPr lang="en-US" sz="2800" dirty="0">
                <a:solidFill>
                  <a:srgbClr val="990000"/>
                </a:solidFill>
              </a:rPr>
              <a:t>)</a:t>
            </a:r>
            <a:r>
              <a:rPr lang="en-US" sz="2800" i="1" baseline="30000" dirty="0">
                <a:solidFill>
                  <a:srgbClr val="990000"/>
                </a:solidFill>
              </a:rPr>
              <a:t>m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>
                <a:solidFill>
                  <a:srgbClr val="990000"/>
                </a:solidFill>
                <a:sym typeface="Symbol" pitchFamily="18" charset="2"/>
              </a:rPr>
              <a:t> </a:t>
            </a:r>
            <a:r>
              <a:rPr lang="en-US" sz="2800" dirty="0">
                <a:solidFill>
                  <a:srgbClr val="990000"/>
                </a:solidFill>
                <a:latin typeface="Symbol" pitchFamily="18" charset="2"/>
                <a:sym typeface="Symbol" pitchFamily="18" charset="2"/>
              </a:rPr>
              <a:t>g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2971800" y="5867400"/>
            <a:ext cx="4827588" cy="519113"/>
          </a:xfrm>
          <a:prstGeom prst="rect">
            <a:avLst/>
          </a:prstGeom>
          <a:solidFill>
            <a:srgbClr val="F7EFC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D4D4D"/>
                </a:solidFill>
              </a:rPr>
              <a:t>L is PAC if Pr[h is non-AC] </a:t>
            </a:r>
            <a:r>
              <a:rPr lang="en-US" sz="2800" dirty="0">
                <a:solidFill>
                  <a:srgbClr val="4D4D4D"/>
                </a:solidFill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4D4D4D"/>
                </a:solidFill>
              </a:rPr>
              <a:t> </a:t>
            </a:r>
            <a:r>
              <a:rPr lang="en-US" sz="2800" dirty="0">
                <a:solidFill>
                  <a:srgbClr val="4D4D4D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5638800" y="2057400"/>
            <a:ext cx="2220351" cy="646331"/>
          </a:xfrm>
          <a:prstGeom prst="rect">
            <a:avLst/>
          </a:prstGeom>
          <a:solidFill>
            <a:srgbClr val="F7EFCD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4D4D4D"/>
                </a:solidFill>
              </a:rPr>
              <a:t>h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>
                <a:solidFill>
                  <a:srgbClr val="4D4D4D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4D4D4D"/>
                </a:solidFill>
              </a:rPr>
              <a:t> H is AC </a:t>
            </a:r>
            <a:r>
              <a:rPr lang="en-US" dirty="0" err="1">
                <a:solidFill>
                  <a:srgbClr val="4D4D4D"/>
                </a:solidFill>
              </a:rPr>
              <a:t>iff</a:t>
            </a:r>
            <a:r>
              <a:rPr lang="en-US" dirty="0">
                <a:solidFill>
                  <a:srgbClr val="4D4D4D"/>
                </a:solidFill>
              </a:rPr>
              <a:t>: </a:t>
            </a:r>
            <a:br>
              <a:rPr lang="en-US" dirty="0">
                <a:solidFill>
                  <a:srgbClr val="4D4D4D"/>
                </a:solidFill>
              </a:rPr>
            </a:br>
            <a:r>
              <a:rPr lang="en-US" dirty="0" smtClean="0">
                <a:solidFill>
                  <a:srgbClr val="4D4D4D"/>
                </a:solidFill>
              </a:rPr>
              <a:t>Pr[</a:t>
            </a:r>
            <a:r>
              <a:rPr lang="en-US" i="1" dirty="0" smtClean="0">
                <a:solidFill>
                  <a:srgbClr val="4D4D4D"/>
                </a:solidFill>
              </a:rPr>
              <a:t>h</a:t>
            </a:r>
            <a:r>
              <a:rPr lang="en-US" dirty="0" smtClean="0">
                <a:solidFill>
                  <a:srgbClr val="4D4D4D"/>
                </a:solidFill>
              </a:rPr>
              <a:t>(</a:t>
            </a:r>
            <a:r>
              <a:rPr lang="en-US" dirty="0" smtClean="0">
                <a:latin typeface="Lucida Calligraphy" pitchFamily="66" charset="0"/>
              </a:rPr>
              <a:t>x</a:t>
            </a:r>
            <a:r>
              <a:rPr lang="en-US" dirty="0" smtClean="0">
                <a:solidFill>
                  <a:srgbClr val="4D4D4D"/>
                </a:solidFill>
              </a:rPr>
              <a:t>) </a:t>
            </a:r>
            <a:r>
              <a:rPr lang="en-US" dirty="0">
                <a:solidFill>
                  <a:srgbClr val="4D4D4D"/>
                </a:solidFill>
                <a:sym typeface="Symbol" pitchFamily="18" charset="2"/>
              </a:rPr>
              <a:t>correct</a:t>
            </a:r>
            <a:r>
              <a:rPr lang="en-US" dirty="0">
                <a:solidFill>
                  <a:srgbClr val="4D4D4D"/>
                </a:solidFill>
              </a:rPr>
              <a:t>] </a:t>
            </a:r>
            <a:r>
              <a:rPr lang="en-US" dirty="0">
                <a:solidFill>
                  <a:srgbClr val="4D4D4D"/>
                </a:solidFill>
                <a:sym typeface="Symbol" pitchFamily="18" charset="2"/>
              </a:rPr>
              <a:t>&gt; 1–</a:t>
            </a:r>
            <a:r>
              <a:rPr lang="en-US" dirty="0">
                <a:solidFill>
                  <a:srgbClr val="4D4D4D"/>
                </a:solidFill>
                <a:latin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Calculus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114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 = {h1, h2, …, </a:t>
            </a:r>
            <a:r>
              <a:rPr lang="en-US" sz="2800" dirty="0" err="1"/>
              <a:t>h</a:t>
            </a:r>
            <a:r>
              <a:rPr lang="en-US" sz="2800" baseline="-25000" dirty="0" err="1"/>
              <a:t>|H</a:t>
            </a:r>
            <a:r>
              <a:rPr lang="en-US" sz="2800" baseline="-25000" dirty="0"/>
              <a:t>|</a:t>
            </a:r>
            <a:r>
              <a:rPr lang="en-US" sz="2800" dirty="0"/>
              <a:t>}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Pr(hi is not-AC and agrees with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) </a:t>
            </a:r>
            <a:r>
              <a:rPr lang="en-US" sz="2800" b="1" dirty="0">
                <a:sym typeface="Symbol" pitchFamily="18" charset="2"/>
              </a:rPr>
              <a:t></a:t>
            </a:r>
            <a:r>
              <a:rPr lang="en-US" sz="2800" dirty="0"/>
              <a:t> (1-</a:t>
            </a:r>
            <a:r>
              <a:rPr lang="en-US" sz="2800" dirty="0">
                <a:latin typeface="Symbol" pitchFamily="18" charset="2"/>
              </a:rPr>
              <a:t>e</a:t>
            </a:r>
            <a:r>
              <a:rPr lang="en-US" sz="2800" dirty="0"/>
              <a:t>)</a:t>
            </a:r>
            <a:r>
              <a:rPr lang="en-US" sz="2800" i="1" baseline="30000" dirty="0"/>
              <a:t>m</a:t>
            </a:r>
          </a:p>
          <a:p>
            <a:r>
              <a:rPr lang="en-US" sz="2800" dirty="0"/>
              <a:t>Pr(h1, or h2, …, is not-AC and agrees with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b="1" dirty="0">
                <a:sym typeface="Symbol" pitchFamily="18" charset="2"/>
              </a:rPr>
              <a:t>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sz="2800" baseline="-25000" dirty="0">
                <a:sym typeface="Symbol" pitchFamily="18" charset="2"/>
              </a:rPr>
              <a:t>i=1,…,|</a:t>
            </a:r>
            <a:r>
              <a:rPr lang="en-US" sz="2800" baseline="-25000" dirty="0" err="1">
                <a:sym typeface="Symbol" pitchFamily="18" charset="2"/>
              </a:rPr>
              <a:t>H|</a:t>
            </a:r>
            <a:r>
              <a:rPr lang="en-US" sz="2800" dirty="0" err="1"/>
              <a:t>Pr</a:t>
            </a:r>
            <a:r>
              <a:rPr lang="en-US" sz="2800" dirty="0"/>
              <a:t>(hi is not-AC and agrees with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b="1" dirty="0">
                <a:sym typeface="Symbol" pitchFamily="18" charset="2"/>
              </a:rPr>
              <a:t></a:t>
            </a:r>
            <a:r>
              <a:rPr lang="en-US" sz="2800" dirty="0"/>
              <a:t> |H| (1-</a:t>
            </a:r>
            <a:r>
              <a:rPr lang="en-US" sz="2800" dirty="0">
                <a:latin typeface="Symbol" pitchFamily="18" charset="2"/>
              </a:rPr>
              <a:t>e</a:t>
            </a:r>
            <a:r>
              <a:rPr lang="en-US" sz="2800" dirty="0"/>
              <a:t>)</a:t>
            </a:r>
            <a:r>
              <a:rPr lang="en-US" sz="2800" i="1" baseline="30000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Size of Training Set</a:t>
            </a:r>
          </a:p>
        </p:txBody>
      </p:sp>
      <p:sp>
        <p:nvSpPr>
          <p:cNvPr id="216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114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From |H|</a:t>
            </a:r>
            <a:r>
              <a:rPr lang="en-US" dirty="0">
                <a:cs typeface="Times New Roman" pitchFamily="18" charset="0"/>
              </a:rPr>
              <a:t>(1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-e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baseline="30000" dirty="0">
                <a:cs typeface="Times New Roman" pitchFamily="18" charset="0"/>
              </a:rPr>
              <a:t>m</a:t>
            </a:r>
            <a:r>
              <a:rPr lang="en-US" dirty="0"/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 we derive: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/|H|) / </a:t>
            </a:r>
            <a:r>
              <a:rPr lang="en-US" dirty="0" err="1"/>
              <a:t>ln</a:t>
            </a:r>
            <a:r>
              <a:rPr lang="en-US" dirty="0"/>
              <a:t>(1-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Since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 &lt;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 err="1"/>
              <a:t>ln</a:t>
            </a:r>
            <a:r>
              <a:rPr lang="en-US" dirty="0"/>
              <a:t>(1</a:t>
            </a:r>
            <a:r>
              <a:rPr lang="en-US" dirty="0">
                <a:latin typeface="Symbol" pitchFamily="18" charset="2"/>
              </a:rPr>
              <a:t>-e</a:t>
            </a:r>
            <a:r>
              <a:rPr lang="en-US" dirty="0"/>
              <a:t>) for 0 &lt; </a:t>
            </a:r>
            <a:r>
              <a:rPr lang="en-US" dirty="0">
                <a:latin typeface="Symbol" pitchFamily="18" charset="2"/>
              </a:rPr>
              <a:t>e </a:t>
            </a:r>
            <a:r>
              <a:rPr lang="en-US" dirty="0"/>
              <a:t>&lt;1, we have: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/|H|) / (</a:t>
            </a:r>
            <a:r>
              <a:rPr lang="en-US" dirty="0">
                <a:latin typeface="Symbol" pitchFamily="18" charset="2"/>
              </a:rPr>
              <a:t>-e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i="1" dirty="0">
                <a:solidFill>
                  <a:srgbClr val="990000"/>
                </a:solidFill>
              </a:rPr>
              <a:t>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rgbClr val="990000"/>
                </a:solidFill>
              </a:rPr>
              <a:t>ln</a:t>
            </a:r>
            <a:r>
              <a:rPr lang="en-US" dirty="0">
                <a:solidFill>
                  <a:srgbClr val="990000"/>
                </a:solidFill>
              </a:rPr>
              <a:t>(|H|/</a:t>
            </a:r>
            <a:r>
              <a:rPr lang="en-US" dirty="0">
                <a:solidFill>
                  <a:srgbClr val="990000"/>
                </a:solidFill>
                <a:latin typeface="Symbol" pitchFamily="18" charset="2"/>
              </a:rPr>
              <a:t>g</a:t>
            </a:r>
            <a:r>
              <a:rPr lang="en-US" dirty="0">
                <a:solidFill>
                  <a:srgbClr val="990000"/>
                </a:solidFill>
              </a:rPr>
              <a:t>) / </a:t>
            </a:r>
            <a:r>
              <a:rPr lang="en-US" dirty="0">
                <a:solidFill>
                  <a:srgbClr val="990000"/>
                </a:solidFill>
                <a:latin typeface="Symbol" pitchFamily="18" charset="2"/>
              </a:rPr>
              <a:t>e</a:t>
            </a:r>
            <a:endParaRPr lang="en-US" dirty="0">
              <a:solidFill>
                <a:srgbClr val="99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So, </a:t>
            </a:r>
            <a:r>
              <a:rPr lang="en-US" i="1" dirty="0"/>
              <a:t>m</a:t>
            </a:r>
            <a:r>
              <a:rPr lang="en-US" dirty="0"/>
              <a:t> increases </a:t>
            </a:r>
            <a:r>
              <a:rPr lang="en-US" dirty="0">
                <a:solidFill>
                  <a:srgbClr val="990000"/>
                </a:solidFill>
              </a:rPr>
              <a:t>logarithmically</a:t>
            </a:r>
            <a:r>
              <a:rPr lang="en-US" dirty="0"/>
              <a:t> </a:t>
            </a:r>
            <a:r>
              <a:rPr lang="en-US" dirty="0" smtClean="0"/>
              <a:t>with the </a:t>
            </a:r>
            <a:r>
              <a:rPr lang="en-US" dirty="0"/>
              <a:t>size of the hypothesis space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But how big is |H|?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 If H is the set of all logical sentences with </a:t>
            </a:r>
            <a:r>
              <a:rPr lang="en-US" sz="2800" i="1" dirty="0"/>
              <a:t>n</a:t>
            </a:r>
            <a:r>
              <a:rPr lang="en-US" sz="2800" dirty="0"/>
              <a:t> 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observable </a:t>
            </a:r>
            <a:r>
              <a:rPr lang="en-US" sz="2800" dirty="0"/>
              <a:t>predicates, then |H| =     , and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is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 exponential in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If H is the set of all conjunctions of </a:t>
            </a:r>
            <a:r>
              <a:rPr lang="en-US" sz="2800" i="1" dirty="0"/>
              <a:t>k</a:t>
            </a:r>
            <a:r>
              <a:rPr lang="en-US" sz="2800" dirty="0"/>
              <a:t> &lt;&lt;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observable </a:t>
            </a:r>
            <a:r>
              <a:rPr lang="en-US" sz="2800" dirty="0"/>
              <a:t>predicates picked among </a:t>
            </a:r>
            <a:r>
              <a:rPr lang="en-US" sz="2800" i="1" dirty="0"/>
              <a:t>n</a:t>
            </a:r>
            <a:r>
              <a:rPr lang="en-US" sz="2800" dirty="0"/>
              <a:t> predicates, </a:t>
            </a:r>
            <a:br>
              <a:rPr lang="en-US" sz="2800" dirty="0"/>
            </a:br>
            <a:r>
              <a:rPr lang="en-US" sz="2800" dirty="0"/>
              <a:t> then |H| = O(</a:t>
            </a:r>
            <a:r>
              <a:rPr lang="en-US" sz="2800" i="1" dirty="0" err="1"/>
              <a:t>n</a:t>
            </a:r>
            <a:r>
              <a:rPr lang="en-US" sz="2800" i="1" baseline="30000" dirty="0" err="1">
                <a:cs typeface="Times New Roman" pitchFamily="18" charset="0"/>
              </a:rPr>
              <a:t>k</a:t>
            </a:r>
            <a:r>
              <a:rPr lang="en-US" sz="2800" dirty="0"/>
              <a:t>) and </a:t>
            </a:r>
            <a:r>
              <a:rPr lang="en-US" sz="2800" i="1" dirty="0">
                <a:solidFill>
                  <a:srgbClr val="008000"/>
                </a:solidFill>
              </a:rPr>
              <a:t>m</a:t>
            </a:r>
            <a:r>
              <a:rPr lang="en-US" sz="2800" dirty="0">
                <a:solidFill>
                  <a:srgbClr val="008000"/>
                </a:solidFill>
              </a:rPr>
              <a:t> is logarithmic in </a:t>
            </a:r>
            <a:r>
              <a:rPr lang="en-US" sz="2800" i="1" dirty="0">
                <a:solidFill>
                  <a:srgbClr val="008000"/>
                </a:solidFill>
              </a:rPr>
              <a:t>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Importance of choosing a “good” KIS bias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Importance of KIS Bias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8961" y="2286226"/>
            <a:ext cx="729709" cy="538699"/>
            <a:chOff x="1552" y="2983"/>
            <a:chExt cx="345" cy="225"/>
          </a:xfrm>
        </p:grpSpPr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1552" y="3015"/>
              <a:ext cx="291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2    </a:t>
              </a:r>
              <a:endParaRPr lang="en-US" sz="2400" dirty="0"/>
            </a:p>
          </p:txBody>
        </p:sp>
        <p:sp>
          <p:nvSpPr>
            <p:cNvPr id="217094" name="Text Box 6"/>
            <p:cNvSpPr txBox="1">
              <a:spLocks noChangeArrowheads="1"/>
            </p:cNvSpPr>
            <p:nvPr/>
          </p:nvSpPr>
          <p:spPr bwMode="auto">
            <a:xfrm>
              <a:off x="1624" y="2983"/>
              <a:ext cx="27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/>
                <a:t>2</a:t>
              </a:r>
              <a:r>
                <a:rPr lang="en-US" sz="2800" i="1" baseline="30000" dirty="0">
                  <a:cs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Can Inductive Learning Work?</vt:lpstr>
      <vt:lpstr>Approximately Correct Hypothesis</vt:lpstr>
      <vt:lpstr>PAC Learning Algorithm</vt:lpstr>
      <vt:lpstr>Intuition</vt:lpstr>
      <vt:lpstr>Can L Be PAC?</vt:lpstr>
      <vt:lpstr>Calculus</vt:lpstr>
      <vt:lpstr>Size of Training Set</vt:lpstr>
      <vt:lpstr>Importance of KIS Bias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latombe</dc:creator>
  <cp:lastModifiedBy>latombe</cp:lastModifiedBy>
  <cp:revision>3</cp:revision>
  <dcterms:created xsi:type="dcterms:W3CDTF">2010-05-23T16:40:13Z</dcterms:created>
  <dcterms:modified xsi:type="dcterms:W3CDTF">2010-05-23T20:57:47Z</dcterms:modified>
</cp:coreProperties>
</file>