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1270000" y="625032"/>
            <a:ext cx="10464800" cy="3302001"/>
          </a:xfrm>
          <a:prstGeom prst="rect">
            <a:avLst/>
          </a:prstGeom>
        </p:spPr>
        <p:txBody>
          <a:bodyPr/>
          <a:lstStyle>
            <a:lvl1pPr>
              <a:defRPr sz="7700"/>
            </a:lvl1pPr>
          </a:lstStyle>
          <a:p>
            <a:pPr lvl="0">
              <a:defRPr sz="1800"/>
            </a:pPr>
            <a:r>
              <a:rPr sz="7700"/>
              <a:t>Estimando o Tempo de Execução de Algoritmos de Busca</a:t>
            </a:r>
          </a:p>
        </p:txBody>
      </p:sp>
      <p:sp>
        <p:nvSpPr>
          <p:cNvPr id="43" name="Shape 43"/>
          <p:cNvSpPr/>
          <p:nvPr/>
        </p:nvSpPr>
        <p:spPr>
          <a:xfrm>
            <a:off x="1270000" y="4444498"/>
            <a:ext cx="10464800" cy="374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3600"/>
              <a:t>Departamento de Informática</a:t>
            </a:r>
            <a:endParaRPr sz="3600"/>
          </a:p>
          <a:p>
            <a:pPr lvl="0">
              <a:defRPr sz="1800"/>
            </a:pPr>
            <a:r>
              <a:rPr sz="3600"/>
              <a:t>Universidade Federal de Viçosa</a:t>
            </a:r>
            <a:endParaRPr sz="3600"/>
          </a:p>
          <a:p>
            <a:pPr lvl="0">
              <a:defRPr sz="1800"/>
            </a:pPr>
            <a:r>
              <a:rPr sz="3600"/>
              <a:t>Levi Lelis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CDP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Ao invés de começarmos a previsão do tipo do estado inicial, fazemos uma busca até o nível </a:t>
            </a:r>
            <a:r>
              <a:rPr b="1" sz="4200"/>
              <a:t>r</a:t>
            </a:r>
            <a:r>
              <a:rPr sz="4200"/>
              <a:t> e inicializamos CDP com o conjunto de tipos encontrados no nível </a:t>
            </a:r>
            <a:r>
              <a:rPr b="1" sz="4200"/>
              <a:t>r</a:t>
            </a:r>
            <a:r>
              <a:rPr sz="4200"/>
              <a:t>.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Lookup CDP (L-CDP)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1270000" y="2768600"/>
            <a:ext cx="10464800" cy="1364607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O processo de previsão CDP pode ser decomposto em subproblemas independentes.</a:t>
            </a:r>
          </a:p>
        </p:txBody>
      </p:sp>
      <p:grpSp>
        <p:nvGrpSpPr>
          <p:cNvPr id="177" name="Group 177"/>
          <p:cNvGrpSpPr/>
          <p:nvPr/>
        </p:nvGrpSpPr>
        <p:grpSpPr>
          <a:xfrm>
            <a:off x="1009649" y="4660900"/>
            <a:ext cx="11142207" cy="1847852"/>
            <a:chOff x="-19050" y="0"/>
            <a:chExt cx="11142206" cy="1847851"/>
          </a:xfrm>
        </p:grpSpPr>
        <p:sp>
          <p:nvSpPr>
            <p:cNvPr id="161" name="Shape 161"/>
            <p:cNvSpPr/>
            <p:nvPr/>
          </p:nvSpPr>
          <p:spPr>
            <a:xfrm>
              <a:off x="635000" y="0"/>
              <a:ext cx="635000" cy="6350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162" name="Shape 162"/>
            <p:cNvSpPr/>
            <p:nvPr/>
          </p:nvSpPr>
          <p:spPr>
            <a:xfrm>
              <a:off x="791108" y="44332"/>
              <a:ext cx="326195" cy="5209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3000"/>
                <a:t>u</a:t>
              </a:r>
            </a:p>
          </p:txBody>
        </p:sp>
        <p:sp>
          <p:nvSpPr>
            <p:cNvPr id="163" name="Shape 163"/>
            <p:cNvSpPr/>
            <p:nvPr/>
          </p:nvSpPr>
          <p:spPr>
            <a:xfrm flipH="1" flipV="1">
              <a:off x="939800" y="647700"/>
              <a:ext cx="12701" cy="431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170" name="Group 170"/>
            <p:cNvGrpSpPr/>
            <p:nvPr/>
          </p:nvGrpSpPr>
          <p:grpSpPr>
            <a:xfrm>
              <a:off x="0" y="1092200"/>
              <a:ext cx="1905000" cy="635000"/>
              <a:chOff x="0" y="0"/>
              <a:chExt cx="1905000" cy="635000"/>
            </a:xfrm>
          </p:grpSpPr>
          <p:sp>
            <p:nvSpPr>
              <p:cNvPr id="164" name="Shape 164"/>
              <p:cNvSpPr/>
              <p:nvPr/>
            </p:nvSpPr>
            <p:spPr>
              <a:xfrm>
                <a:off x="840420" y="50682"/>
                <a:ext cx="220155" cy="5209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3000"/>
                  <a:t>t</a:t>
                </a: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1270000" y="0"/>
                <a:ext cx="635000" cy="635000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0" y="0"/>
                <a:ext cx="635000" cy="635000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1430877" y="50682"/>
                <a:ext cx="304801" cy="5209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3000"/>
                  <a:t>x</a:t>
                </a: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160877" y="50682"/>
                <a:ext cx="304801" cy="5209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3000"/>
                  <a:t>y</a:t>
                </a: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635000" y="0"/>
                <a:ext cx="635000" cy="635000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grpSp>
          <p:nvGrpSpPr>
            <p:cNvPr id="175" name="Group 175"/>
            <p:cNvGrpSpPr/>
            <p:nvPr/>
          </p:nvGrpSpPr>
          <p:grpSpPr>
            <a:xfrm>
              <a:off x="-19051" y="1111249"/>
              <a:ext cx="647702" cy="736603"/>
              <a:chOff x="-44450" y="-44450"/>
              <a:chExt cx="647700" cy="736602"/>
            </a:xfrm>
          </p:grpSpPr>
          <p:pic>
            <p:nvPicPr>
              <p:cNvPr id="171" name="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31751" y="-31751"/>
                <a:ext cx="635002" cy="622302"/>
              </a:xfrm>
              <a:prstGeom prst="rect">
                <a:avLst/>
              </a:prstGeom>
              <a:effectLst/>
            </p:spPr>
          </p:pic>
          <p:pic>
            <p:nvPicPr>
              <p:cNvPr id="173" name="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44451" y="-44451"/>
                <a:ext cx="635002" cy="736603"/>
              </a:xfrm>
              <a:prstGeom prst="rect">
                <a:avLst/>
              </a:prstGeom>
              <a:effectLst/>
            </p:spPr>
          </p:pic>
        </p:grpSp>
        <p:sp>
          <p:nvSpPr>
            <p:cNvPr id="176" name="Shape 176"/>
            <p:cNvSpPr/>
            <p:nvPr/>
          </p:nvSpPr>
          <p:spPr>
            <a:xfrm>
              <a:off x="2465686" y="139700"/>
              <a:ext cx="8657470" cy="165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l">
                <a:defRPr sz="1800"/>
              </a:pPr>
              <a:r>
                <a:rPr sz="3500"/>
                <a:t>O problema de prever o número de nós em u </a:t>
              </a:r>
              <a:endParaRPr sz="3500"/>
            </a:p>
            <a:p>
              <a:pPr lvl="0" algn="l">
                <a:defRPr sz="1800"/>
              </a:pPr>
              <a:r>
                <a:rPr sz="3500"/>
                <a:t>com custo d CDP(u,d) pode ser decomposto </a:t>
              </a:r>
              <a:endParaRPr sz="3500"/>
            </a:p>
            <a:p>
              <a:pPr lvl="0" algn="l">
                <a:defRPr sz="1800"/>
              </a:pPr>
              <a:r>
                <a:rPr sz="3500"/>
                <a:t>em </a:t>
              </a:r>
              <a:r>
                <a:rPr b="1" sz="3500"/>
                <a:t>CDP(t, d-1) + CDP(x, d-1)</a:t>
              </a:r>
            </a:p>
          </p:txBody>
        </p:sp>
      </p:grpSp>
      <p:sp>
        <p:nvSpPr>
          <p:cNvPr id="178" name="Shape 178"/>
          <p:cNvSpPr/>
          <p:nvPr/>
        </p:nvSpPr>
        <p:spPr>
          <a:xfrm>
            <a:off x="1799812" y="7226300"/>
            <a:ext cx="9581660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500"/>
              <a:t>Os valores de </a:t>
            </a:r>
            <a:r>
              <a:rPr b="1" sz="3500"/>
              <a:t>CDP(u, d)</a:t>
            </a:r>
            <a:r>
              <a:rPr sz="3500"/>
              <a:t> são pre-calculados</a:t>
            </a:r>
            <a:endParaRPr sz="3500"/>
          </a:p>
          <a:p>
            <a:pPr lvl="0" algn="l">
              <a:defRPr sz="1800"/>
            </a:pPr>
            <a:r>
              <a:rPr sz="3500"/>
              <a:t>e armazenados em uma tabela; previsão passa</a:t>
            </a:r>
            <a:endParaRPr sz="3500"/>
          </a:p>
          <a:p>
            <a:pPr lvl="0" algn="l">
              <a:defRPr sz="1800"/>
            </a:pPr>
            <a:r>
              <a:rPr sz="3500"/>
              <a:t>a ser uma consulta na tabela.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1"/>
      <p:bldP build="whole" bldLvl="1" animBg="1" rev="0" advAuto="0" spid="178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Experimentos</a:t>
            </a:r>
            <a:endParaRPr sz="8400"/>
          </a:p>
          <a:p>
            <a:pPr lvl="0">
              <a:defRPr sz="1800"/>
            </a:pPr>
            <a:r>
              <a:rPr sz="8400"/>
              <a:t>CDP vs. L-CDP</a:t>
            </a:r>
          </a:p>
        </p:txBody>
      </p:sp>
      <p:graphicFrame>
        <p:nvGraphicFramePr>
          <p:cNvPr id="181" name="Table 181"/>
          <p:cNvGraphicFramePr/>
          <p:nvPr/>
        </p:nvGraphicFramePr>
        <p:xfrm>
          <a:off x="3314700" y="4157667"/>
          <a:ext cx="6375400" cy="5181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125133"/>
                <a:gridCol w="2125133"/>
                <a:gridCol w="2125133"/>
              </a:tblGrid>
              <a:tr h="863600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+mn-lt"/>
                          <a:ea typeface="+mn-ea"/>
                          <a:cs typeface="+mn-cs"/>
                        </a:rPr>
                        <a:t>CDP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+mn-lt"/>
                          <a:ea typeface="+mn-ea"/>
                          <a:cs typeface="+mn-cs"/>
                        </a:rPr>
                        <a:t>L-CDP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+mn-lt"/>
                          <a:ea typeface="+mn-ea"/>
                          <a:cs typeface="+mn-cs"/>
                        </a:rPr>
                        <a:t>0.535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+mn-lt"/>
                          <a:ea typeface="+mn-ea"/>
                          <a:cs typeface="+mn-cs"/>
                        </a:rPr>
                        <a:t>0.0002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+mn-lt"/>
                          <a:ea typeface="+mn-ea"/>
                          <a:cs typeface="+mn-cs"/>
                        </a:rPr>
                        <a:t>0.6105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+mn-lt"/>
                          <a:ea typeface="+mn-ea"/>
                          <a:cs typeface="+mn-cs"/>
                        </a:rPr>
                        <a:t>0.0002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+mn-lt"/>
                          <a:ea typeface="+mn-ea"/>
                          <a:cs typeface="+mn-cs"/>
                        </a:rPr>
                        <a:t>0.665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+mn-lt"/>
                          <a:ea typeface="+mn-ea"/>
                          <a:cs typeface="+mn-cs"/>
                        </a:rPr>
                        <a:t>0.7569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+mn-lt"/>
                          <a:ea typeface="+mn-ea"/>
                          <a:cs typeface="+mn-cs"/>
                        </a:rPr>
                        <a:t>0.0003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+mn-lt"/>
                          <a:ea typeface="+mn-ea"/>
                          <a:cs typeface="+mn-cs"/>
                        </a:rPr>
                        <a:t>0.7915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>
                          <a:latin typeface="+mn-lt"/>
                          <a:ea typeface="+mn-ea"/>
                          <a:cs typeface="+mn-cs"/>
                        </a:rPr>
                        <a:t>0.0001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2" name="Shape 182"/>
          <p:cNvSpPr/>
          <p:nvPr/>
        </p:nvSpPr>
        <p:spPr>
          <a:xfrm>
            <a:off x="3778715" y="2926558"/>
            <a:ext cx="544737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/>
              <a:t>Tempo de Execução em Segundos</a:t>
            </a:r>
            <a:endParaRPr sz="3000"/>
          </a:p>
          <a:p>
            <a:pPr lvl="0">
              <a:defRPr sz="1800"/>
            </a:pPr>
            <a:r>
              <a:rPr sz="3000"/>
              <a:t>Quebra-Cabeças (4x4)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Amostragem por Estratificação (SS)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Nós do mesmo tipo enraízam sub-árvores do mesmo tamanho.</a:t>
            </a:r>
            <a:endParaRPr sz="3800"/>
          </a:p>
          <a:p>
            <a:pPr lvl="0">
              <a:defRPr sz="1800"/>
            </a:pPr>
            <a:r>
              <a:rPr sz="3800"/>
              <a:t>Apenas um nó de cada tipo deve ser expandido.</a:t>
            </a:r>
            <a:endParaRPr sz="3800"/>
          </a:p>
          <a:p>
            <a:pPr lvl="0">
              <a:defRPr sz="1800"/>
            </a:pPr>
            <a:r>
              <a:rPr sz="3800"/>
              <a:t>Tipos devem obedecer uma ordenação parcial.</a:t>
            </a:r>
            <a:endParaRPr sz="3800"/>
          </a:p>
          <a:p>
            <a:pPr lvl="1" marL="0" indent="228600">
              <a:buSzTx/>
              <a:buNone/>
              <a:defRPr sz="1800"/>
            </a:pPr>
            <a:r>
              <a:rPr sz="3800"/>
              <a:t>		</a:t>
            </a:r>
            <a:r>
              <a:rPr sz="3200"/>
              <a:t>Ao incluirmos o nível da árvore como parte do sistema 		de tipos atingimos a ordenação parcial desejada.</a:t>
            </a:r>
          </a:p>
        </p:txBody>
      </p:sp>
      <p:sp>
        <p:nvSpPr>
          <p:cNvPr id="186" name="Shape 186"/>
          <p:cNvSpPr/>
          <p:nvPr/>
        </p:nvSpPr>
        <p:spPr>
          <a:xfrm>
            <a:off x="5222701" y="8323557"/>
            <a:ext cx="255939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Chen, 1989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Exemplo SS</a:t>
            </a:r>
          </a:p>
        </p:txBody>
      </p:sp>
      <p:sp>
        <p:nvSpPr>
          <p:cNvPr id="189" name="Shape 189"/>
          <p:cNvSpPr/>
          <p:nvPr/>
        </p:nvSpPr>
        <p:spPr>
          <a:xfrm>
            <a:off x="4798431" y="3340513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grpSp>
        <p:nvGrpSpPr>
          <p:cNvPr id="196" name="Group 196"/>
          <p:cNvGrpSpPr/>
          <p:nvPr/>
        </p:nvGrpSpPr>
        <p:grpSpPr>
          <a:xfrm>
            <a:off x="4099931" y="3696113"/>
            <a:ext cx="1993901" cy="1244601"/>
            <a:chOff x="0" y="0"/>
            <a:chExt cx="1993900" cy="1244600"/>
          </a:xfrm>
        </p:grpSpPr>
        <p:sp>
          <p:nvSpPr>
            <p:cNvPr id="190" name="Shape 190"/>
            <p:cNvSpPr/>
            <p:nvPr/>
          </p:nvSpPr>
          <p:spPr>
            <a:xfrm flipV="1">
              <a:off x="330200" y="63500"/>
              <a:ext cx="419100" cy="6096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-1" y="6604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 flipV="1">
              <a:off x="952500" y="88900"/>
              <a:ext cx="0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23899" y="7874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194" name="Shape 194"/>
            <p:cNvSpPr/>
            <p:nvPr/>
          </p:nvSpPr>
          <p:spPr>
            <a:xfrm flipH="1" flipV="1">
              <a:off x="1104900" y="0"/>
              <a:ext cx="495300" cy="6858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536699" y="6604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</p:grpSp>
      <p:grpSp>
        <p:nvGrpSpPr>
          <p:cNvPr id="203" name="Group 203"/>
          <p:cNvGrpSpPr/>
          <p:nvPr/>
        </p:nvGrpSpPr>
        <p:grpSpPr>
          <a:xfrm>
            <a:off x="4849231" y="4762913"/>
            <a:ext cx="1905001" cy="1295401"/>
            <a:chOff x="0" y="0"/>
            <a:chExt cx="1905000" cy="1295400"/>
          </a:xfrm>
        </p:grpSpPr>
        <p:sp>
          <p:nvSpPr>
            <p:cNvPr id="197" name="Shape 197"/>
            <p:cNvSpPr/>
            <p:nvPr/>
          </p:nvSpPr>
          <p:spPr>
            <a:xfrm flipV="1">
              <a:off x="939800" y="25400"/>
              <a:ext cx="12700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Shape 198"/>
            <p:cNvSpPr/>
            <p:nvPr/>
          </p:nvSpPr>
          <p:spPr>
            <a:xfrm flipH="1" flipV="1">
              <a:off x="1206500" y="0"/>
              <a:ext cx="342900" cy="6477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Shape 199"/>
            <p:cNvSpPr/>
            <p:nvPr/>
          </p:nvSpPr>
          <p:spPr>
            <a:xfrm flipV="1">
              <a:off x="228600" y="165100"/>
              <a:ext cx="1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-1" y="8382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201" name="Shape 201"/>
            <p:cNvSpPr/>
            <p:nvPr/>
          </p:nvSpPr>
          <p:spPr>
            <a:xfrm>
              <a:off x="723899" y="6985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447799" y="5969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</p:grpSp>
      <p:grpSp>
        <p:nvGrpSpPr>
          <p:cNvPr id="207" name="Group 207"/>
          <p:cNvGrpSpPr/>
          <p:nvPr/>
        </p:nvGrpSpPr>
        <p:grpSpPr>
          <a:xfrm>
            <a:off x="4099931" y="4356513"/>
            <a:ext cx="1993901" cy="584201"/>
            <a:chOff x="0" y="0"/>
            <a:chExt cx="1993900" cy="584200"/>
          </a:xfrm>
        </p:grpSpPr>
        <p:sp>
          <p:nvSpPr>
            <p:cNvPr id="204" name="Shape 204"/>
            <p:cNvSpPr/>
            <p:nvPr/>
          </p:nvSpPr>
          <p:spPr>
            <a:xfrm>
              <a:off x="-1" y="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401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536699" y="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401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23899" y="1270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3A88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</p:grpSp>
      <p:sp>
        <p:nvSpPr>
          <p:cNvPr id="208" name="Shape 208"/>
          <p:cNvSpPr/>
          <p:nvPr/>
        </p:nvSpPr>
        <p:spPr>
          <a:xfrm>
            <a:off x="3915328" y="7912513"/>
            <a:ext cx="528514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Previsão: 16 nós expandidos</a:t>
            </a:r>
          </a:p>
        </p:txBody>
      </p:sp>
      <p:grpSp>
        <p:nvGrpSpPr>
          <p:cNvPr id="212" name="Group 212"/>
          <p:cNvGrpSpPr/>
          <p:nvPr/>
        </p:nvGrpSpPr>
        <p:grpSpPr>
          <a:xfrm>
            <a:off x="4849231" y="5359813"/>
            <a:ext cx="1905001" cy="698501"/>
            <a:chOff x="0" y="0"/>
            <a:chExt cx="1905000" cy="698500"/>
          </a:xfrm>
        </p:grpSpPr>
        <p:sp>
          <p:nvSpPr>
            <p:cNvPr id="209" name="Shape 209"/>
            <p:cNvSpPr/>
            <p:nvPr/>
          </p:nvSpPr>
          <p:spPr>
            <a:xfrm>
              <a:off x="1447799" y="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3A88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23899" y="1016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401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-1" y="2413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3A88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5535031" y="5791613"/>
            <a:ext cx="1854201" cy="1270001"/>
            <a:chOff x="0" y="0"/>
            <a:chExt cx="1854200" cy="1270000"/>
          </a:xfrm>
        </p:grpSpPr>
        <p:sp>
          <p:nvSpPr>
            <p:cNvPr id="213" name="Shape 213"/>
            <p:cNvSpPr/>
            <p:nvPr/>
          </p:nvSpPr>
          <p:spPr>
            <a:xfrm flipH="1" flipV="1">
              <a:off x="410633" y="105833"/>
              <a:ext cx="304801" cy="694268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 flipH="1" flipV="1">
              <a:off x="1117600" y="0"/>
              <a:ext cx="342900" cy="6477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 flipV="1">
              <a:off x="228600" y="139700"/>
              <a:ext cx="1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Shape 216"/>
            <p:cNvSpPr/>
            <p:nvPr/>
          </p:nvSpPr>
          <p:spPr>
            <a:xfrm>
              <a:off x="-1" y="8128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609599" y="7747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384299" y="6223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96999" y="6223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401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09599" y="7747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3A88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221" name="Shape 221"/>
            <p:cNvSpPr/>
            <p:nvPr/>
          </p:nvSpPr>
          <p:spPr>
            <a:xfrm>
              <a:off x="-1" y="8128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401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8012163" y="4140613"/>
            <a:ext cx="2605014" cy="609601"/>
            <a:chOff x="0" y="0"/>
            <a:chExt cx="2605013" cy="609600"/>
          </a:xfrm>
        </p:grpSpPr>
        <p:sp>
          <p:nvSpPr>
            <p:cNvPr id="223" name="Shape 223"/>
            <p:cNvSpPr/>
            <p:nvPr/>
          </p:nvSpPr>
          <p:spPr>
            <a:xfrm>
              <a:off x="0" y="0"/>
              <a:ext cx="1043546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solidFill>
                    <a:srgbClr val="E32400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000">
                  <a:solidFill>
                    <a:srgbClr val="E32400"/>
                  </a:solidFill>
                </a:rPr>
                <a:t>w = 2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1561467" y="0"/>
              <a:ext cx="1043547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solidFill>
                    <a:srgbClr val="0056D6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000">
                  <a:solidFill>
                    <a:srgbClr val="0056D6"/>
                  </a:solidFill>
                </a:rPr>
                <a:t>w = 1</a:t>
              </a:r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8011531" y="5309013"/>
            <a:ext cx="2605646" cy="609601"/>
            <a:chOff x="0" y="0"/>
            <a:chExt cx="2605645" cy="609600"/>
          </a:xfrm>
        </p:grpSpPr>
        <p:sp>
          <p:nvSpPr>
            <p:cNvPr id="226" name="Shape 226"/>
            <p:cNvSpPr/>
            <p:nvPr/>
          </p:nvSpPr>
          <p:spPr>
            <a:xfrm>
              <a:off x="0" y="0"/>
              <a:ext cx="1043546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solidFill>
                    <a:srgbClr val="E32400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000">
                  <a:solidFill>
                    <a:srgbClr val="E32400"/>
                  </a:solidFill>
                </a:rPr>
                <a:t>w = 2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1562100" y="0"/>
              <a:ext cx="1043546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solidFill>
                    <a:srgbClr val="0056D6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000">
                  <a:solidFill>
                    <a:srgbClr val="0056D6"/>
                  </a:solidFill>
                </a:rPr>
                <a:t>w = 3</a:t>
              </a:r>
            </a:p>
          </p:txBody>
        </p:sp>
      </p:grpSp>
      <p:grpSp>
        <p:nvGrpSpPr>
          <p:cNvPr id="231" name="Group 231"/>
          <p:cNvGrpSpPr/>
          <p:nvPr/>
        </p:nvGrpSpPr>
        <p:grpSpPr>
          <a:xfrm>
            <a:off x="8011531" y="6363113"/>
            <a:ext cx="2605646" cy="609601"/>
            <a:chOff x="0" y="0"/>
            <a:chExt cx="2605645" cy="609600"/>
          </a:xfrm>
        </p:grpSpPr>
        <p:sp>
          <p:nvSpPr>
            <p:cNvPr id="229" name="Shape 229"/>
            <p:cNvSpPr/>
            <p:nvPr/>
          </p:nvSpPr>
          <p:spPr>
            <a:xfrm>
              <a:off x="1562100" y="0"/>
              <a:ext cx="1043546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solidFill>
                    <a:srgbClr val="0056D6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000">
                  <a:solidFill>
                    <a:srgbClr val="0056D6"/>
                  </a:solidFill>
                </a:rPr>
                <a:t>w = 2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0"/>
              <a:ext cx="1043546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solidFill>
                    <a:srgbClr val="E32400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000">
                  <a:solidFill>
                    <a:srgbClr val="E32400"/>
                  </a:solidFill>
                </a:rPr>
                <a:t>w = 5</a:t>
              </a:r>
            </a:p>
          </p:txBody>
        </p:sp>
      </p:grpSp>
      <p:sp>
        <p:nvSpPr>
          <p:cNvPr id="232" name="Shape 232"/>
          <p:cNvSpPr/>
          <p:nvPr/>
        </p:nvSpPr>
        <p:spPr>
          <a:xfrm flipV="1">
            <a:off x="2368498" y="3911324"/>
            <a:ext cx="8369301" cy="4923"/>
          </a:xfrm>
          <a:prstGeom prst="line">
            <a:avLst/>
          </a:prstGeom>
          <a:ln w="508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" name="Shape 233"/>
          <p:cNvSpPr/>
          <p:nvPr/>
        </p:nvSpPr>
        <p:spPr>
          <a:xfrm flipV="1">
            <a:off x="2351564" y="5016948"/>
            <a:ext cx="8386236" cy="33833"/>
          </a:xfrm>
          <a:prstGeom prst="line">
            <a:avLst/>
          </a:prstGeom>
          <a:ln w="508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4" name="Shape 234"/>
          <p:cNvSpPr/>
          <p:nvPr/>
        </p:nvSpPr>
        <p:spPr>
          <a:xfrm flipV="1">
            <a:off x="2266898" y="6185295"/>
            <a:ext cx="8470901" cy="19"/>
          </a:xfrm>
          <a:prstGeom prst="line">
            <a:avLst/>
          </a:prstGeom>
          <a:ln w="508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2283831" y="7235180"/>
            <a:ext cx="8453969" cy="5034"/>
          </a:xfrm>
          <a:prstGeom prst="line">
            <a:avLst/>
          </a:prstGeom>
          <a:ln w="508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2433813" y="3175413"/>
            <a:ext cx="120204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nível 1</a:t>
            </a:r>
          </a:p>
        </p:txBody>
      </p:sp>
      <p:sp>
        <p:nvSpPr>
          <p:cNvPr id="237" name="Shape 237"/>
          <p:cNvSpPr/>
          <p:nvPr/>
        </p:nvSpPr>
        <p:spPr>
          <a:xfrm>
            <a:off x="2385431" y="4254913"/>
            <a:ext cx="12020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nível 2</a:t>
            </a:r>
          </a:p>
        </p:txBody>
      </p:sp>
      <p:sp>
        <p:nvSpPr>
          <p:cNvPr id="238" name="Shape 238"/>
          <p:cNvSpPr/>
          <p:nvPr/>
        </p:nvSpPr>
        <p:spPr>
          <a:xfrm>
            <a:off x="2410831" y="5309013"/>
            <a:ext cx="12020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nível 3</a:t>
            </a:r>
          </a:p>
        </p:txBody>
      </p:sp>
      <p:sp>
        <p:nvSpPr>
          <p:cNvPr id="239" name="Shape 239"/>
          <p:cNvSpPr/>
          <p:nvPr/>
        </p:nvSpPr>
        <p:spPr>
          <a:xfrm>
            <a:off x="2436231" y="6363113"/>
            <a:ext cx="12020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nível 4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  <p:bldP build="whole" bldLvl="1" animBg="1" rev="0" advAuto="0" spid="203" grpId="4"/>
      <p:bldP build="whole" bldLvl="1" animBg="1" rev="0" advAuto="0" spid="228" grpId="6"/>
      <p:bldP build="whole" bldLvl="1" animBg="1" rev="0" advAuto="0" spid="222" grpId="7"/>
      <p:bldP build="whole" bldLvl="1" animBg="1" rev="0" advAuto="0" spid="208" grpId="9"/>
      <p:bldP build="whole" bldLvl="1" animBg="1" rev="0" advAuto="0" spid="225" grpId="3"/>
      <p:bldP build="whole" bldLvl="1" animBg="1" rev="0" advAuto="0" spid="212" grpId="5"/>
      <p:bldP build="whole" bldLvl="1" animBg="1" rev="0" advAuto="0" spid="207" grpId="2"/>
      <p:bldP build="whole" bldLvl="1" animBg="1" rev="0" advAuto="0" spid="231" grpId="8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SS</a:t>
            </a:r>
          </a:p>
        </p:txBody>
      </p:sp>
      <p:sp>
        <p:nvSpPr>
          <p:cNvPr id="242" name="Shape 2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O processo descrito representa um </a:t>
            </a:r>
            <a:r>
              <a:rPr i="1" sz="4200"/>
              <a:t>probe</a:t>
            </a:r>
            <a:r>
              <a:rPr sz="4200"/>
              <a:t> do algoritmo SS</a:t>
            </a:r>
            <a:r>
              <a:rPr i="1" sz="4200"/>
              <a:t>.</a:t>
            </a:r>
            <a:endParaRPr i="1" sz="4200"/>
          </a:p>
          <a:p>
            <a:pPr lvl="0">
              <a:defRPr sz="1800"/>
            </a:pPr>
            <a:r>
              <a:rPr sz="4200"/>
              <a:t>Ao tirarmos a média do resultado produzido por cada probe tendemos a conseguir previsões mais precisas.</a:t>
            </a:r>
            <a:endParaRPr sz="4200"/>
          </a:p>
          <a:p>
            <a:pPr lvl="0">
              <a:defRPr sz="1800"/>
            </a:pPr>
            <a:r>
              <a:rPr sz="4200"/>
              <a:t>SS é não enviesado. 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Sistema de Tipos SS</a:t>
            </a: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Chen sugeriu a utilização de uma sistema de tipos em que nós n</a:t>
            </a:r>
            <a:r>
              <a:rPr baseline="-5999" sz="4200"/>
              <a:t>1</a:t>
            </a:r>
            <a:r>
              <a:rPr sz="4200"/>
              <a:t> e n</a:t>
            </a:r>
            <a:r>
              <a:rPr baseline="-5999" sz="4200"/>
              <a:t>2</a:t>
            </a:r>
            <a:r>
              <a:rPr sz="4200"/>
              <a:t> são do mesmo tipo se geram o mesmo número de filhos.</a:t>
            </a:r>
            <a:endParaRPr sz="4200"/>
          </a:p>
          <a:p>
            <a:pPr lvl="0">
              <a:defRPr sz="1800"/>
            </a:pPr>
            <a:r>
              <a:rPr sz="4200"/>
              <a:t>Chen aplicou SS para estimar o tamanho da árvore de algoritmos que não utilizam h. </a:t>
            </a:r>
            <a:endParaRPr sz="4200"/>
          </a:p>
          <a:p>
            <a:pPr lvl="0">
              <a:defRPr sz="1800"/>
            </a:pPr>
            <a:r>
              <a:rPr sz="4200"/>
              <a:t>O valor heurístico fornece informação importante para estimar o tamanho da árvore de busca.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Sistema de Tipos SS</a:t>
            </a:r>
          </a:p>
        </p:txBody>
      </p:sp>
      <p:graphicFrame>
        <p:nvGraphicFramePr>
          <p:cNvPr id="248" name="Table 248"/>
          <p:cNvGraphicFramePr/>
          <p:nvPr/>
        </p:nvGraphicFramePr>
        <p:xfrm>
          <a:off x="1212849" y="3536950"/>
          <a:ext cx="10579101" cy="41783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15820"/>
                <a:gridCol w="2115820"/>
                <a:gridCol w="2115820"/>
                <a:gridCol w="2115820"/>
                <a:gridCol w="2115820"/>
              </a:tblGrid>
              <a:tr h="696383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Tempo de Execução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Erro de Previsão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 hMerge="1">
                  <a:tcPr/>
                </a:tc>
              </a:tr>
              <a:tr h="696383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h-T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h-T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696383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0.113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0.006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696383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0.131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0.31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0.14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696383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0.153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0.042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696383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0.176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0.085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Comparação </a:t>
            </a:r>
            <a:endParaRPr sz="8400"/>
          </a:p>
          <a:p>
            <a:pPr lvl="0">
              <a:defRPr sz="1800"/>
            </a:pPr>
            <a:r>
              <a:rPr sz="8400"/>
              <a:t>L-CDP vs. SS</a:t>
            </a:r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L-CDP e SS em dois cenários </a:t>
            </a:r>
            <a:endParaRPr sz="4200"/>
          </a:p>
          <a:p>
            <a:pPr lvl="0" marL="0" indent="0">
              <a:buSzTx/>
              <a:buNone/>
              <a:defRPr sz="1800"/>
            </a:pPr>
            <a:r>
              <a:rPr sz="2900"/>
              <a:t>	(parâmetros como número de probes e valor r são manipulados).</a:t>
            </a:r>
            <a:endParaRPr sz="2900"/>
          </a:p>
          <a:p>
            <a:pPr lvl="1" marL="1375833" indent="-740833">
              <a:buSzPct val="100000"/>
              <a:buAutoNum type="arabicPeriod" startAt="1"/>
              <a:defRPr sz="1800"/>
            </a:pPr>
            <a:r>
              <a:rPr sz="4200"/>
              <a:t>Previsões rápidas.</a:t>
            </a:r>
            <a:endParaRPr sz="4200"/>
          </a:p>
          <a:p>
            <a:pPr lvl="1" marL="1375833" indent="-740833">
              <a:buSzPct val="100000"/>
              <a:buAutoNum type="arabicPeriod" startAt="1"/>
              <a:defRPr sz="1800"/>
            </a:pPr>
            <a:r>
              <a:rPr sz="4200"/>
              <a:t>Previsões precisas.</a:t>
            </a:r>
            <a:endParaRPr sz="4200"/>
          </a:p>
          <a:p>
            <a:pPr lvl="0">
              <a:defRPr sz="1800"/>
            </a:pPr>
            <a:r>
              <a:rPr sz="4200"/>
              <a:t>Realizados no Quebra-Cabeça (4x4).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Previsões Rápidas</a:t>
            </a:r>
          </a:p>
        </p:txBody>
      </p:sp>
      <p:graphicFrame>
        <p:nvGraphicFramePr>
          <p:cNvPr id="254" name="Table 254"/>
          <p:cNvGraphicFramePr/>
          <p:nvPr/>
        </p:nvGraphicFramePr>
        <p:xfrm>
          <a:off x="1206500" y="3448050"/>
          <a:ext cx="10579100" cy="53721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15820"/>
                <a:gridCol w="2115820"/>
                <a:gridCol w="2115820"/>
                <a:gridCol w="2115820"/>
                <a:gridCol w="2115820"/>
              </a:tblGrid>
              <a:tr h="76744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000">
                          <a:latin typeface="+mn-lt"/>
                          <a:ea typeface="+mn-ea"/>
                          <a:cs typeface="+mn-cs"/>
                        </a:rPr>
                        <a:t>Tempo de Execução (s)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000">
                          <a:latin typeface="+mn-lt"/>
                          <a:ea typeface="+mn-ea"/>
                          <a:cs typeface="+mn-cs"/>
                        </a:rPr>
                        <a:t>Erro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 hMerge="1">
                  <a:tcPr/>
                </a:tc>
              </a:tr>
              <a:tr h="76744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L-CDP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L-CDP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76744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0.0002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0.0192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76744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0.0002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0.0215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76744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0.0223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76744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0.0003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0.0243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76744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0.0001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0.0241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Motivação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88999" indent="-571499">
              <a:defRPr sz="1800"/>
            </a:pPr>
            <a:r>
              <a:rPr sz="4200"/>
              <a:t>Não sabemos o tempo de busca a priori.</a:t>
            </a:r>
            <a:endParaRPr sz="4200"/>
          </a:p>
          <a:p>
            <a:pPr lvl="0" marL="888999" indent="-571499">
              <a:defRPr sz="1800"/>
            </a:pPr>
            <a:r>
              <a:rPr sz="4200"/>
              <a:t>Selecionar a melhor estratégia de busca.</a:t>
            </a:r>
            <a:endParaRPr sz="4200"/>
          </a:p>
          <a:p>
            <a:pPr lvl="1" marL="0" indent="228600">
              <a:buSzTx/>
              <a:buNone/>
              <a:defRPr sz="1800"/>
            </a:pPr>
            <a:r>
              <a:rPr sz="4200"/>
              <a:t>	</a:t>
            </a:r>
            <a:r>
              <a:rPr sz="3000"/>
              <a:t>Devemos utilizar h</a:t>
            </a:r>
            <a:r>
              <a:rPr baseline="-5999" sz="3000"/>
              <a:t>1</a:t>
            </a:r>
            <a:r>
              <a:rPr sz="3000"/>
              <a:t> que é </a:t>
            </a:r>
            <a:r>
              <a:rPr b="1" sz="3000"/>
              <a:t>precisa e cara</a:t>
            </a:r>
            <a:r>
              <a:rPr sz="3000"/>
              <a:t> ou h</a:t>
            </a:r>
            <a:r>
              <a:rPr baseline="-5999" sz="3000"/>
              <a:t>2</a:t>
            </a:r>
            <a:r>
              <a:rPr sz="3000"/>
              <a:t> que </a:t>
            </a:r>
            <a:r>
              <a:rPr b="1" sz="3000"/>
              <a:t>não é tão 	precisa mas é barata</a:t>
            </a:r>
            <a:r>
              <a:rPr sz="3000"/>
              <a:t>?</a:t>
            </a:r>
            <a:r>
              <a:rPr sz="3500"/>
              <a:t> </a:t>
            </a:r>
            <a:endParaRPr sz="4200"/>
          </a:p>
          <a:p>
            <a:pPr lvl="0" marL="888999" indent="-571499">
              <a:defRPr sz="1800"/>
            </a:pPr>
            <a:r>
              <a:rPr sz="4200"/>
              <a:t>Paralelizar o algoritmo de busca.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Previsões Precisas</a:t>
            </a:r>
          </a:p>
        </p:txBody>
      </p:sp>
      <p:graphicFrame>
        <p:nvGraphicFramePr>
          <p:cNvPr id="257" name="Table 257"/>
          <p:cNvGraphicFramePr/>
          <p:nvPr/>
        </p:nvGraphicFramePr>
        <p:xfrm>
          <a:off x="1212849" y="2940049"/>
          <a:ext cx="10579101" cy="53721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15820"/>
                <a:gridCol w="2115820"/>
                <a:gridCol w="2115820"/>
                <a:gridCol w="2115820"/>
                <a:gridCol w="2115820"/>
              </a:tblGrid>
              <a:tr h="76744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+mn-lt"/>
                          <a:ea typeface="+mn-ea"/>
                          <a:cs typeface="+mn-c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000">
                          <a:latin typeface="+mn-lt"/>
                          <a:ea typeface="+mn-ea"/>
                          <a:cs typeface="+mn-cs"/>
                        </a:rPr>
                        <a:t>Tempo de Execução (s)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000"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 hMerge="1">
                  <a:tcPr/>
                </a:tc>
              </a:tr>
              <a:tr h="76744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L-CDP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L-CDP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76744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9.1959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1.1767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76744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14.5368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1.3577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76744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17.4313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1.394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76744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27.6587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1.6438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76744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23.4482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1.5258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b="1" sz="3600"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Discussão</a:t>
            </a:r>
          </a:p>
        </p:txBody>
      </p:sp>
      <p:sp>
        <p:nvSpPr>
          <p:cNvPr id="260" name="Shape 2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4200" u="sng"/>
              <a:t>Quiz:</a:t>
            </a:r>
            <a:r>
              <a:rPr sz="4200"/>
              <a:t> O que explica os resultados? L-CDP é bom para previsões muito rápidas, mas SS é claramente melhor quando é permitido mais tempo de computação.</a:t>
            </a:r>
          </a:p>
        </p:txBody>
      </p:sp>
      <p:sp>
        <p:nvSpPr>
          <p:cNvPr id="261" name="Shape 261"/>
          <p:cNvSpPr/>
          <p:nvPr/>
        </p:nvSpPr>
        <p:spPr>
          <a:xfrm>
            <a:off x="2086502" y="7445241"/>
            <a:ext cx="883179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C82506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200">
                <a:solidFill>
                  <a:srgbClr val="C82506"/>
                </a:solidFill>
              </a:rPr>
              <a:t>Distribuição estática versus dinâmica.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Exemplo SS</a:t>
            </a:r>
          </a:p>
        </p:txBody>
      </p:sp>
      <p:sp>
        <p:nvSpPr>
          <p:cNvPr id="264" name="Shape 264"/>
          <p:cNvSpPr/>
          <p:nvPr/>
        </p:nvSpPr>
        <p:spPr>
          <a:xfrm>
            <a:off x="4267199" y="3657600"/>
            <a:ext cx="457201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grpSp>
        <p:nvGrpSpPr>
          <p:cNvPr id="294" name="Group 294"/>
          <p:cNvGrpSpPr/>
          <p:nvPr/>
        </p:nvGrpSpPr>
        <p:grpSpPr>
          <a:xfrm>
            <a:off x="977899" y="4025900"/>
            <a:ext cx="7480301" cy="2146301"/>
            <a:chOff x="0" y="0"/>
            <a:chExt cx="7480300" cy="2146300"/>
          </a:xfrm>
        </p:grpSpPr>
        <p:sp>
          <p:nvSpPr>
            <p:cNvPr id="265" name="Shape 265"/>
            <p:cNvSpPr/>
            <p:nvPr/>
          </p:nvSpPr>
          <p:spPr>
            <a:xfrm>
              <a:off x="3695700" y="0"/>
              <a:ext cx="465667" cy="49953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Shape 266"/>
            <p:cNvSpPr/>
            <p:nvPr/>
          </p:nvSpPr>
          <p:spPr>
            <a:xfrm flipH="1">
              <a:off x="2976033" y="25400"/>
              <a:ext cx="372534" cy="47413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" name="Shape 267"/>
            <p:cNvSpPr/>
            <p:nvPr/>
          </p:nvSpPr>
          <p:spPr>
            <a:xfrm flipH="1">
              <a:off x="3517900" y="88900"/>
              <a:ext cx="4234" cy="618067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3319580" y="609600"/>
              <a:ext cx="400051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b="0" sz="1800"/>
              </a:pPr>
              <a:r>
                <a:rPr b="1" sz="3000"/>
                <a:t>...</a:t>
              </a:r>
            </a:p>
          </p:txBody>
        </p:sp>
        <p:grpSp>
          <p:nvGrpSpPr>
            <p:cNvPr id="271" name="Group 271"/>
            <p:cNvGrpSpPr/>
            <p:nvPr/>
          </p:nvGrpSpPr>
          <p:grpSpPr>
            <a:xfrm>
              <a:off x="1879599" y="1689100"/>
              <a:ext cx="457201" cy="457201"/>
              <a:chOff x="0" y="0"/>
              <a:chExt cx="457200" cy="457200"/>
            </a:xfrm>
          </p:grpSpPr>
          <p:sp>
            <p:nvSpPr>
              <p:cNvPr id="269" name="Shape 269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401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grpSp>
          <p:nvGrpSpPr>
            <p:cNvPr id="274" name="Group 274"/>
            <p:cNvGrpSpPr/>
            <p:nvPr/>
          </p:nvGrpSpPr>
          <p:grpSpPr>
            <a:xfrm>
              <a:off x="3759199" y="1689100"/>
              <a:ext cx="457201" cy="457201"/>
              <a:chOff x="0" y="0"/>
              <a:chExt cx="457200" cy="457200"/>
            </a:xfrm>
          </p:grpSpPr>
          <p:sp>
            <p:nvSpPr>
              <p:cNvPr id="272" name="Shape 272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401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grpSp>
          <p:nvGrpSpPr>
            <p:cNvPr id="277" name="Group 277"/>
            <p:cNvGrpSpPr/>
            <p:nvPr/>
          </p:nvGrpSpPr>
          <p:grpSpPr>
            <a:xfrm>
              <a:off x="2819399" y="1689100"/>
              <a:ext cx="457201" cy="457201"/>
              <a:chOff x="0" y="0"/>
              <a:chExt cx="457200" cy="457200"/>
            </a:xfrm>
          </p:grpSpPr>
          <p:sp>
            <p:nvSpPr>
              <p:cNvPr id="275" name="Shape 275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A88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sp>
          <p:nvSpPr>
            <p:cNvPr id="278" name="Shape 278"/>
            <p:cNvSpPr/>
            <p:nvPr/>
          </p:nvSpPr>
          <p:spPr>
            <a:xfrm>
              <a:off x="4495800" y="1485900"/>
              <a:ext cx="400050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b="0" sz="1800"/>
              </a:pPr>
              <a:r>
                <a:rPr b="1" sz="3000"/>
                <a:t>...</a:t>
              </a:r>
            </a:p>
          </p:txBody>
        </p:sp>
        <p:grpSp>
          <p:nvGrpSpPr>
            <p:cNvPr id="281" name="Group 281"/>
            <p:cNvGrpSpPr/>
            <p:nvPr/>
          </p:nvGrpSpPr>
          <p:grpSpPr>
            <a:xfrm>
              <a:off x="5181599" y="1689100"/>
              <a:ext cx="457201" cy="457201"/>
              <a:chOff x="0" y="0"/>
              <a:chExt cx="457200" cy="457200"/>
            </a:xfrm>
          </p:grpSpPr>
          <p:sp>
            <p:nvSpPr>
              <p:cNvPr id="279" name="Shape 279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401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grpSp>
          <p:nvGrpSpPr>
            <p:cNvPr id="284" name="Group 284"/>
            <p:cNvGrpSpPr/>
            <p:nvPr/>
          </p:nvGrpSpPr>
          <p:grpSpPr>
            <a:xfrm>
              <a:off x="6121399" y="1689100"/>
              <a:ext cx="457201" cy="457201"/>
              <a:chOff x="0" y="0"/>
              <a:chExt cx="457200" cy="457200"/>
            </a:xfrm>
          </p:grpSpPr>
          <p:sp>
            <p:nvSpPr>
              <p:cNvPr id="282" name="Shape 282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401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grpSp>
          <p:nvGrpSpPr>
            <p:cNvPr id="287" name="Group 287"/>
            <p:cNvGrpSpPr/>
            <p:nvPr/>
          </p:nvGrpSpPr>
          <p:grpSpPr>
            <a:xfrm>
              <a:off x="7023099" y="1689100"/>
              <a:ext cx="457201" cy="457201"/>
              <a:chOff x="0" y="0"/>
              <a:chExt cx="457200" cy="457200"/>
            </a:xfrm>
          </p:grpSpPr>
          <p:sp>
            <p:nvSpPr>
              <p:cNvPr id="285" name="Shape 285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A88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grpSp>
          <p:nvGrpSpPr>
            <p:cNvPr id="290" name="Group 290"/>
            <p:cNvGrpSpPr/>
            <p:nvPr/>
          </p:nvGrpSpPr>
          <p:grpSpPr>
            <a:xfrm>
              <a:off x="939799" y="1689100"/>
              <a:ext cx="457201" cy="457201"/>
              <a:chOff x="0" y="0"/>
              <a:chExt cx="457200" cy="457200"/>
            </a:xfrm>
          </p:grpSpPr>
          <p:sp>
            <p:nvSpPr>
              <p:cNvPr id="288" name="Shape 288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A88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grpSp>
          <p:nvGrpSpPr>
            <p:cNvPr id="293" name="Group 293"/>
            <p:cNvGrpSpPr/>
            <p:nvPr/>
          </p:nvGrpSpPr>
          <p:grpSpPr>
            <a:xfrm>
              <a:off x="-1" y="1689100"/>
              <a:ext cx="457201" cy="457201"/>
              <a:chOff x="0" y="0"/>
              <a:chExt cx="457200" cy="457200"/>
            </a:xfrm>
          </p:grpSpPr>
          <p:sp>
            <p:nvSpPr>
              <p:cNvPr id="291" name="Shape 291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A88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</p:grpSp>
      <p:sp>
        <p:nvSpPr>
          <p:cNvPr id="295" name="Shape 295"/>
          <p:cNvSpPr/>
          <p:nvPr/>
        </p:nvSpPr>
        <p:spPr>
          <a:xfrm>
            <a:off x="9937074" y="3251200"/>
            <a:ext cx="1947863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b="0" sz="1800"/>
            </a:pPr>
            <a:r>
              <a:rPr b="1" sz="3000"/>
              <a:t>Estatísticas</a:t>
            </a:r>
          </a:p>
        </p:txBody>
      </p:sp>
      <p:sp>
        <p:nvSpPr>
          <p:cNvPr id="296" name="Shape 296"/>
          <p:cNvSpPr/>
          <p:nvPr/>
        </p:nvSpPr>
        <p:spPr>
          <a:xfrm>
            <a:off x="9600840" y="3924300"/>
            <a:ext cx="91853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>
                <a:solidFill>
                  <a:srgbClr val="0056D6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0056D6"/>
                </a:solidFill>
              </a:rPr>
              <a:t>Azul</a:t>
            </a:r>
          </a:p>
        </p:txBody>
      </p:sp>
      <p:sp>
        <p:nvSpPr>
          <p:cNvPr id="297" name="Shape 297"/>
          <p:cNvSpPr/>
          <p:nvPr/>
        </p:nvSpPr>
        <p:spPr>
          <a:xfrm>
            <a:off x="10842742" y="3924300"/>
            <a:ext cx="1739876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>
                <a:solidFill>
                  <a:srgbClr val="E324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E32400"/>
                </a:solidFill>
              </a:rPr>
              <a:t>Vermelho</a:t>
            </a:r>
          </a:p>
        </p:txBody>
      </p:sp>
      <p:sp>
        <p:nvSpPr>
          <p:cNvPr id="298" name="Shape 298"/>
          <p:cNvSpPr/>
          <p:nvPr/>
        </p:nvSpPr>
        <p:spPr>
          <a:xfrm>
            <a:off x="9152466" y="3280833"/>
            <a:ext cx="67734" cy="5080001"/>
          </a:xfrm>
          <a:prstGeom prst="line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305" name="Group 305"/>
          <p:cNvGrpSpPr/>
          <p:nvPr/>
        </p:nvGrpSpPr>
        <p:grpSpPr>
          <a:xfrm>
            <a:off x="1231900" y="4597399"/>
            <a:ext cx="10974214" cy="3479801"/>
            <a:chOff x="0" y="25399"/>
            <a:chExt cx="10974213" cy="3479800"/>
          </a:xfrm>
        </p:grpSpPr>
        <p:sp>
          <p:nvSpPr>
            <p:cNvPr id="299" name="Shape 299"/>
            <p:cNvSpPr/>
            <p:nvPr/>
          </p:nvSpPr>
          <p:spPr>
            <a:xfrm>
              <a:off x="0" y="1651000"/>
              <a:ext cx="1854200" cy="1854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9400" y="1651000"/>
              <a:ext cx="1854200" cy="1854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301" name="Shape 301"/>
            <p:cNvSpPr/>
            <p:nvPr/>
          </p:nvSpPr>
          <p:spPr>
            <a:xfrm>
              <a:off x="771103" y="2578099"/>
              <a:ext cx="3154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/>
              </a:pPr>
              <a:r>
                <a:rPr b="1" sz="3000"/>
                <a:t>5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3240261" y="2578099"/>
              <a:ext cx="1012478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/>
              </a:pPr>
              <a:r>
                <a:rPr b="1" sz="3000"/>
                <a:t>1,237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8554497" y="25399"/>
              <a:ext cx="315406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/>
              </a:pPr>
              <a:r>
                <a:rPr b="1" sz="3000"/>
                <a:t>5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9961736" y="25399"/>
              <a:ext cx="1012478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/>
              </a:pPr>
              <a:r>
                <a:rPr b="1" sz="3000"/>
                <a:t>1,237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4" grpId="1"/>
      <p:bldP build="whole" bldLvl="1" animBg="1" rev="0" advAuto="0" spid="305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Exemplo SS</a:t>
            </a:r>
          </a:p>
        </p:txBody>
      </p:sp>
      <p:sp>
        <p:nvSpPr>
          <p:cNvPr id="308" name="Shape 308"/>
          <p:cNvSpPr/>
          <p:nvPr/>
        </p:nvSpPr>
        <p:spPr>
          <a:xfrm>
            <a:off x="4267199" y="3657600"/>
            <a:ext cx="457201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grpSp>
        <p:nvGrpSpPr>
          <p:cNvPr id="338" name="Group 338"/>
          <p:cNvGrpSpPr/>
          <p:nvPr/>
        </p:nvGrpSpPr>
        <p:grpSpPr>
          <a:xfrm>
            <a:off x="977899" y="4025900"/>
            <a:ext cx="7480301" cy="2146301"/>
            <a:chOff x="0" y="0"/>
            <a:chExt cx="7480300" cy="2146300"/>
          </a:xfrm>
        </p:grpSpPr>
        <p:sp>
          <p:nvSpPr>
            <p:cNvPr id="309" name="Shape 309"/>
            <p:cNvSpPr/>
            <p:nvPr/>
          </p:nvSpPr>
          <p:spPr>
            <a:xfrm>
              <a:off x="3695700" y="0"/>
              <a:ext cx="465667" cy="49953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Shape 310"/>
            <p:cNvSpPr/>
            <p:nvPr/>
          </p:nvSpPr>
          <p:spPr>
            <a:xfrm flipH="1">
              <a:off x="2976033" y="25400"/>
              <a:ext cx="372534" cy="47413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" name="Shape 311"/>
            <p:cNvSpPr/>
            <p:nvPr/>
          </p:nvSpPr>
          <p:spPr>
            <a:xfrm flipH="1">
              <a:off x="3517900" y="88900"/>
              <a:ext cx="4234" cy="618067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Shape 312"/>
            <p:cNvSpPr/>
            <p:nvPr/>
          </p:nvSpPr>
          <p:spPr>
            <a:xfrm>
              <a:off x="3319580" y="609600"/>
              <a:ext cx="400051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b="0" sz="1800"/>
              </a:pPr>
              <a:r>
                <a:rPr b="1" sz="3000"/>
                <a:t>...</a:t>
              </a:r>
            </a:p>
          </p:txBody>
        </p:sp>
        <p:grpSp>
          <p:nvGrpSpPr>
            <p:cNvPr id="315" name="Group 315"/>
            <p:cNvGrpSpPr/>
            <p:nvPr/>
          </p:nvGrpSpPr>
          <p:grpSpPr>
            <a:xfrm>
              <a:off x="1879599" y="1689100"/>
              <a:ext cx="457201" cy="457201"/>
              <a:chOff x="0" y="0"/>
              <a:chExt cx="457200" cy="457200"/>
            </a:xfrm>
          </p:grpSpPr>
          <p:sp>
            <p:nvSpPr>
              <p:cNvPr id="313" name="Shape 313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A88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grpSp>
          <p:nvGrpSpPr>
            <p:cNvPr id="318" name="Group 318"/>
            <p:cNvGrpSpPr/>
            <p:nvPr/>
          </p:nvGrpSpPr>
          <p:grpSpPr>
            <a:xfrm>
              <a:off x="3759199" y="1689100"/>
              <a:ext cx="457201" cy="457201"/>
              <a:chOff x="0" y="0"/>
              <a:chExt cx="457200" cy="457200"/>
            </a:xfrm>
          </p:grpSpPr>
          <p:sp>
            <p:nvSpPr>
              <p:cNvPr id="316" name="Shape 316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401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grpSp>
          <p:nvGrpSpPr>
            <p:cNvPr id="321" name="Group 321"/>
            <p:cNvGrpSpPr/>
            <p:nvPr/>
          </p:nvGrpSpPr>
          <p:grpSpPr>
            <a:xfrm>
              <a:off x="2819399" y="1689100"/>
              <a:ext cx="457201" cy="457201"/>
              <a:chOff x="0" y="0"/>
              <a:chExt cx="457200" cy="457200"/>
            </a:xfrm>
          </p:grpSpPr>
          <p:sp>
            <p:nvSpPr>
              <p:cNvPr id="319" name="Shape 319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A88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sp>
          <p:nvSpPr>
            <p:cNvPr id="322" name="Shape 322"/>
            <p:cNvSpPr/>
            <p:nvPr/>
          </p:nvSpPr>
          <p:spPr>
            <a:xfrm>
              <a:off x="4495800" y="1485900"/>
              <a:ext cx="400050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b="0" sz="1800"/>
              </a:pPr>
              <a:r>
                <a:rPr b="1" sz="3000"/>
                <a:t>...</a:t>
              </a:r>
            </a:p>
          </p:txBody>
        </p:sp>
        <p:grpSp>
          <p:nvGrpSpPr>
            <p:cNvPr id="325" name="Group 325"/>
            <p:cNvGrpSpPr/>
            <p:nvPr/>
          </p:nvGrpSpPr>
          <p:grpSpPr>
            <a:xfrm>
              <a:off x="5181599" y="1689100"/>
              <a:ext cx="457201" cy="457201"/>
              <a:chOff x="0" y="0"/>
              <a:chExt cx="457200" cy="457200"/>
            </a:xfrm>
          </p:grpSpPr>
          <p:sp>
            <p:nvSpPr>
              <p:cNvPr id="323" name="Shape 323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401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grpSp>
          <p:nvGrpSpPr>
            <p:cNvPr id="328" name="Group 328"/>
            <p:cNvGrpSpPr/>
            <p:nvPr/>
          </p:nvGrpSpPr>
          <p:grpSpPr>
            <a:xfrm>
              <a:off x="6121399" y="1689100"/>
              <a:ext cx="457201" cy="457201"/>
              <a:chOff x="0" y="0"/>
              <a:chExt cx="457200" cy="457200"/>
            </a:xfrm>
          </p:grpSpPr>
          <p:sp>
            <p:nvSpPr>
              <p:cNvPr id="326" name="Shape 326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401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grpSp>
          <p:nvGrpSpPr>
            <p:cNvPr id="331" name="Group 331"/>
            <p:cNvGrpSpPr/>
            <p:nvPr/>
          </p:nvGrpSpPr>
          <p:grpSpPr>
            <a:xfrm>
              <a:off x="7023099" y="1689100"/>
              <a:ext cx="457201" cy="457201"/>
              <a:chOff x="0" y="0"/>
              <a:chExt cx="457200" cy="457200"/>
            </a:xfrm>
          </p:grpSpPr>
          <p:sp>
            <p:nvSpPr>
              <p:cNvPr id="329" name="Shape 329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A88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grpSp>
          <p:nvGrpSpPr>
            <p:cNvPr id="334" name="Group 334"/>
            <p:cNvGrpSpPr/>
            <p:nvPr/>
          </p:nvGrpSpPr>
          <p:grpSpPr>
            <a:xfrm>
              <a:off x="939799" y="1689100"/>
              <a:ext cx="457201" cy="457201"/>
              <a:chOff x="0" y="0"/>
              <a:chExt cx="457200" cy="457200"/>
            </a:xfrm>
          </p:grpSpPr>
          <p:sp>
            <p:nvSpPr>
              <p:cNvPr id="332" name="Shape 332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A88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grpSp>
          <p:nvGrpSpPr>
            <p:cNvPr id="337" name="Group 337"/>
            <p:cNvGrpSpPr/>
            <p:nvPr/>
          </p:nvGrpSpPr>
          <p:grpSpPr>
            <a:xfrm>
              <a:off x="-1" y="1689100"/>
              <a:ext cx="457201" cy="457201"/>
              <a:chOff x="0" y="0"/>
              <a:chExt cx="457200" cy="457200"/>
            </a:xfrm>
          </p:grpSpPr>
          <p:sp>
            <p:nvSpPr>
              <p:cNvPr id="335" name="Shape 335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A88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</p:grpSp>
      <p:sp>
        <p:nvSpPr>
          <p:cNvPr id="339" name="Shape 339"/>
          <p:cNvSpPr/>
          <p:nvPr/>
        </p:nvSpPr>
        <p:spPr>
          <a:xfrm>
            <a:off x="9937074" y="3251200"/>
            <a:ext cx="1947863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b="0" sz="1800"/>
            </a:pPr>
            <a:r>
              <a:rPr b="1" sz="3000"/>
              <a:t>Estatísticas</a:t>
            </a:r>
          </a:p>
        </p:txBody>
      </p:sp>
      <p:sp>
        <p:nvSpPr>
          <p:cNvPr id="340" name="Shape 340"/>
          <p:cNvSpPr/>
          <p:nvPr/>
        </p:nvSpPr>
        <p:spPr>
          <a:xfrm>
            <a:off x="9600840" y="3924300"/>
            <a:ext cx="91853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>
                <a:solidFill>
                  <a:srgbClr val="0056D6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0056D6"/>
                </a:solidFill>
              </a:rPr>
              <a:t>Azul</a:t>
            </a:r>
          </a:p>
        </p:txBody>
      </p:sp>
      <p:sp>
        <p:nvSpPr>
          <p:cNvPr id="341" name="Shape 341"/>
          <p:cNvSpPr/>
          <p:nvPr/>
        </p:nvSpPr>
        <p:spPr>
          <a:xfrm>
            <a:off x="10842742" y="3924300"/>
            <a:ext cx="1739876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>
                <a:solidFill>
                  <a:srgbClr val="E324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E32400"/>
                </a:solidFill>
              </a:rPr>
              <a:t>Vermelho</a:t>
            </a:r>
          </a:p>
        </p:txBody>
      </p:sp>
      <p:sp>
        <p:nvSpPr>
          <p:cNvPr id="342" name="Shape 342"/>
          <p:cNvSpPr/>
          <p:nvPr/>
        </p:nvSpPr>
        <p:spPr>
          <a:xfrm>
            <a:off x="9152466" y="3280833"/>
            <a:ext cx="67734" cy="5080001"/>
          </a:xfrm>
          <a:prstGeom prst="line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3" name="Shape 343"/>
          <p:cNvSpPr/>
          <p:nvPr/>
        </p:nvSpPr>
        <p:spPr>
          <a:xfrm>
            <a:off x="9786397" y="4572000"/>
            <a:ext cx="315406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b="0" sz="1800"/>
            </a:pPr>
            <a:r>
              <a:rPr b="1" sz="3000"/>
              <a:t>5</a:t>
            </a:r>
          </a:p>
        </p:txBody>
      </p:sp>
      <p:sp>
        <p:nvSpPr>
          <p:cNvPr id="344" name="Shape 344"/>
          <p:cNvSpPr/>
          <p:nvPr/>
        </p:nvSpPr>
        <p:spPr>
          <a:xfrm>
            <a:off x="11193636" y="4572000"/>
            <a:ext cx="1012478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b="0" sz="1800"/>
            </a:pPr>
            <a:r>
              <a:rPr b="1" sz="3000"/>
              <a:t>1,237</a:t>
            </a:r>
          </a:p>
        </p:txBody>
      </p:sp>
      <p:grpSp>
        <p:nvGrpSpPr>
          <p:cNvPr id="351" name="Group 351"/>
          <p:cNvGrpSpPr/>
          <p:nvPr/>
        </p:nvGrpSpPr>
        <p:grpSpPr>
          <a:xfrm>
            <a:off x="2146300" y="5143499"/>
            <a:ext cx="10059814" cy="2933701"/>
            <a:chOff x="0" y="25399"/>
            <a:chExt cx="10059813" cy="2933700"/>
          </a:xfrm>
        </p:grpSpPr>
        <p:sp>
          <p:nvSpPr>
            <p:cNvPr id="345" name="Shape 345"/>
            <p:cNvSpPr/>
            <p:nvPr/>
          </p:nvSpPr>
          <p:spPr>
            <a:xfrm>
              <a:off x="0" y="1104900"/>
              <a:ext cx="1854200" cy="1854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346" name="Shape 346"/>
            <p:cNvSpPr/>
            <p:nvPr/>
          </p:nvSpPr>
          <p:spPr>
            <a:xfrm>
              <a:off x="3327400" y="1104900"/>
              <a:ext cx="1854200" cy="1854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347" name="Shape 347"/>
            <p:cNvSpPr/>
            <p:nvPr/>
          </p:nvSpPr>
          <p:spPr>
            <a:xfrm>
              <a:off x="771103" y="2031999"/>
              <a:ext cx="3154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/>
              </a:pPr>
              <a:r>
                <a:rPr b="1" sz="3000"/>
                <a:t>4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3748261" y="2031999"/>
              <a:ext cx="1012478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/>
              </a:pPr>
              <a:r>
                <a:rPr b="1" sz="3000"/>
                <a:t>3,560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9047336" y="25399"/>
              <a:ext cx="1012478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/>
              </a:pPr>
              <a:r>
                <a:rPr b="1" sz="3000"/>
                <a:t>3,560</a:t>
              </a:r>
            </a:p>
          </p:txBody>
        </p:sp>
        <p:sp>
          <p:nvSpPr>
            <p:cNvPr id="350" name="Shape 350"/>
            <p:cNvSpPr/>
            <p:nvPr/>
          </p:nvSpPr>
          <p:spPr>
            <a:xfrm>
              <a:off x="7640097" y="25399"/>
              <a:ext cx="315406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/>
              </a:pPr>
              <a:r>
                <a:rPr b="1" sz="3000"/>
                <a:t>4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1" grpId="2"/>
      <p:bldP build="whole" bldLvl="1" animBg="1" rev="0" advAuto="0" spid="33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Exemplo SS</a:t>
            </a:r>
          </a:p>
        </p:txBody>
      </p:sp>
      <p:sp>
        <p:nvSpPr>
          <p:cNvPr id="354" name="Shape 354"/>
          <p:cNvSpPr/>
          <p:nvPr/>
        </p:nvSpPr>
        <p:spPr>
          <a:xfrm>
            <a:off x="4267199" y="3657600"/>
            <a:ext cx="457201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grpSp>
        <p:nvGrpSpPr>
          <p:cNvPr id="384" name="Group 384"/>
          <p:cNvGrpSpPr/>
          <p:nvPr/>
        </p:nvGrpSpPr>
        <p:grpSpPr>
          <a:xfrm>
            <a:off x="977899" y="4025900"/>
            <a:ext cx="7480301" cy="2146301"/>
            <a:chOff x="0" y="0"/>
            <a:chExt cx="7480300" cy="2146300"/>
          </a:xfrm>
        </p:grpSpPr>
        <p:sp>
          <p:nvSpPr>
            <p:cNvPr id="355" name="Shape 355"/>
            <p:cNvSpPr/>
            <p:nvPr/>
          </p:nvSpPr>
          <p:spPr>
            <a:xfrm>
              <a:off x="3695700" y="0"/>
              <a:ext cx="465667" cy="49953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Shape 356"/>
            <p:cNvSpPr/>
            <p:nvPr/>
          </p:nvSpPr>
          <p:spPr>
            <a:xfrm flipH="1">
              <a:off x="2976033" y="25400"/>
              <a:ext cx="372534" cy="47413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Shape 357"/>
            <p:cNvSpPr/>
            <p:nvPr/>
          </p:nvSpPr>
          <p:spPr>
            <a:xfrm flipH="1">
              <a:off x="3517900" y="88900"/>
              <a:ext cx="4234" cy="618067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Shape 358"/>
            <p:cNvSpPr/>
            <p:nvPr/>
          </p:nvSpPr>
          <p:spPr>
            <a:xfrm>
              <a:off x="3319580" y="609600"/>
              <a:ext cx="400051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b="0" sz="1800"/>
              </a:pPr>
              <a:r>
                <a:rPr b="1" sz="3000"/>
                <a:t>...</a:t>
              </a:r>
            </a:p>
          </p:txBody>
        </p:sp>
        <p:grpSp>
          <p:nvGrpSpPr>
            <p:cNvPr id="361" name="Group 361"/>
            <p:cNvGrpSpPr/>
            <p:nvPr/>
          </p:nvGrpSpPr>
          <p:grpSpPr>
            <a:xfrm>
              <a:off x="1879599" y="1689100"/>
              <a:ext cx="457201" cy="457201"/>
              <a:chOff x="0" y="0"/>
              <a:chExt cx="457200" cy="457200"/>
            </a:xfrm>
          </p:grpSpPr>
          <p:sp>
            <p:nvSpPr>
              <p:cNvPr id="359" name="Shape 359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A88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grpSp>
          <p:nvGrpSpPr>
            <p:cNvPr id="364" name="Group 364"/>
            <p:cNvGrpSpPr/>
            <p:nvPr/>
          </p:nvGrpSpPr>
          <p:grpSpPr>
            <a:xfrm>
              <a:off x="3759199" y="1689100"/>
              <a:ext cx="457201" cy="457201"/>
              <a:chOff x="0" y="0"/>
              <a:chExt cx="457200" cy="457200"/>
            </a:xfrm>
          </p:grpSpPr>
          <p:sp>
            <p:nvSpPr>
              <p:cNvPr id="362" name="Shape 362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363" name="Shape 363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401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grpSp>
          <p:nvGrpSpPr>
            <p:cNvPr id="367" name="Group 367"/>
            <p:cNvGrpSpPr/>
            <p:nvPr/>
          </p:nvGrpSpPr>
          <p:grpSpPr>
            <a:xfrm>
              <a:off x="2819399" y="1689100"/>
              <a:ext cx="457201" cy="457201"/>
              <a:chOff x="0" y="0"/>
              <a:chExt cx="457200" cy="457200"/>
            </a:xfrm>
          </p:grpSpPr>
          <p:sp>
            <p:nvSpPr>
              <p:cNvPr id="365" name="Shape 365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401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sp>
          <p:nvSpPr>
            <p:cNvPr id="368" name="Shape 368"/>
            <p:cNvSpPr/>
            <p:nvPr/>
          </p:nvSpPr>
          <p:spPr>
            <a:xfrm>
              <a:off x="4495800" y="1485900"/>
              <a:ext cx="400050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b="0" sz="1800"/>
              </a:pPr>
              <a:r>
                <a:rPr b="1" sz="3000"/>
                <a:t>...</a:t>
              </a:r>
            </a:p>
          </p:txBody>
        </p:sp>
        <p:grpSp>
          <p:nvGrpSpPr>
            <p:cNvPr id="371" name="Group 371"/>
            <p:cNvGrpSpPr/>
            <p:nvPr/>
          </p:nvGrpSpPr>
          <p:grpSpPr>
            <a:xfrm>
              <a:off x="5181599" y="1689100"/>
              <a:ext cx="457201" cy="457201"/>
              <a:chOff x="0" y="0"/>
              <a:chExt cx="457200" cy="457200"/>
            </a:xfrm>
          </p:grpSpPr>
          <p:sp>
            <p:nvSpPr>
              <p:cNvPr id="369" name="Shape 369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401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grpSp>
          <p:nvGrpSpPr>
            <p:cNvPr id="374" name="Group 374"/>
            <p:cNvGrpSpPr/>
            <p:nvPr/>
          </p:nvGrpSpPr>
          <p:grpSpPr>
            <a:xfrm>
              <a:off x="6121399" y="1689100"/>
              <a:ext cx="457201" cy="457201"/>
              <a:chOff x="0" y="0"/>
              <a:chExt cx="457200" cy="457200"/>
            </a:xfrm>
          </p:grpSpPr>
          <p:sp>
            <p:nvSpPr>
              <p:cNvPr id="372" name="Shape 372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401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grpSp>
          <p:nvGrpSpPr>
            <p:cNvPr id="377" name="Group 377"/>
            <p:cNvGrpSpPr/>
            <p:nvPr/>
          </p:nvGrpSpPr>
          <p:grpSpPr>
            <a:xfrm>
              <a:off x="7023099" y="1689100"/>
              <a:ext cx="457201" cy="457201"/>
              <a:chOff x="0" y="0"/>
              <a:chExt cx="457200" cy="457200"/>
            </a:xfrm>
          </p:grpSpPr>
          <p:sp>
            <p:nvSpPr>
              <p:cNvPr id="375" name="Shape 375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A88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grpSp>
          <p:nvGrpSpPr>
            <p:cNvPr id="380" name="Group 380"/>
            <p:cNvGrpSpPr/>
            <p:nvPr/>
          </p:nvGrpSpPr>
          <p:grpSpPr>
            <a:xfrm>
              <a:off x="939799" y="1689100"/>
              <a:ext cx="457201" cy="457201"/>
              <a:chOff x="0" y="0"/>
              <a:chExt cx="457200" cy="457200"/>
            </a:xfrm>
          </p:grpSpPr>
          <p:sp>
            <p:nvSpPr>
              <p:cNvPr id="378" name="Shape 378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379" name="Shape 379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A88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grpSp>
          <p:nvGrpSpPr>
            <p:cNvPr id="383" name="Group 383"/>
            <p:cNvGrpSpPr/>
            <p:nvPr/>
          </p:nvGrpSpPr>
          <p:grpSpPr>
            <a:xfrm>
              <a:off x="-1" y="1689100"/>
              <a:ext cx="457201" cy="457201"/>
              <a:chOff x="0" y="0"/>
              <a:chExt cx="457200" cy="457200"/>
            </a:xfrm>
          </p:grpSpPr>
          <p:sp>
            <p:nvSpPr>
              <p:cNvPr id="381" name="Shape 381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382" name="Shape 382"/>
              <p:cNvSpPr/>
              <p:nvPr/>
            </p:nvSpPr>
            <p:spPr>
              <a:xfrm>
                <a:off x="-1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A88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</p:grpSp>
      <p:sp>
        <p:nvSpPr>
          <p:cNvPr id="385" name="Shape 385"/>
          <p:cNvSpPr/>
          <p:nvPr/>
        </p:nvSpPr>
        <p:spPr>
          <a:xfrm>
            <a:off x="9937074" y="3251200"/>
            <a:ext cx="1947863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b="0" sz="1800"/>
            </a:pPr>
            <a:r>
              <a:rPr b="1" sz="3000"/>
              <a:t>Estatísticas</a:t>
            </a:r>
          </a:p>
        </p:txBody>
      </p:sp>
      <p:sp>
        <p:nvSpPr>
          <p:cNvPr id="386" name="Shape 386"/>
          <p:cNvSpPr/>
          <p:nvPr/>
        </p:nvSpPr>
        <p:spPr>
          <a:xfrm>
            <a:off x="9579725" y="3924300"/>
            <a:ext cx="96076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>
                <a:solidFill>
                  <a:srgbClr val="0056D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0056D6"/>
                </a:solidFill>
              </a:rPr>
              <a:t>Azul</a:t>
            </a:r>
          </a:p>
        </p:txBody>
      </p:sp>
      <p:sp>
        <p:nvSpPr>
          <p:cNvPr id="387" name="Shape 387"/>
          <p:cNvSpPr/>
          <p:nvPr/>
        </p:nvSpPr>
        <p:spPr>
          <a:xfrm>
            <a:off x="10808698" y="3924300"/>
            <a:ext cx="1807965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>
                <a:solidFill>
                  <a:srgbClr val="E32400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E32400"/>
                </a:solidFill>
              </a:rPr>
              <a:t>Vermelho</a:t>
            </a:r>
          </a:p>
        </p:txBody>
      </p:sp>
      <p:sp>
        <p:nvSpPr>
          <p:cNvPr id="388" name="Shape 388"/>
          <p:cNvSpPr/>
          <p:nvPr/>
        </p:nvSpPr>
        <p:spPr>
          <a:xfrm>
            <a:off x="9152466" y="3280833"/>
            <a:ext cx="67734" cy="5080001"/>
          </a:xfrm>
          <a:prstGeom prst="line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89" name="Shape 389"/>
          <p:cNvSpPr/>
          <p:nvPr/>
        </p:nvSpPr>
        <p:spPr>
          <a:xfrm>
            <a:off x="9786397" y="4572000"/>
            <a:ext cx="315406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b="0" sz="1800"/>
            </a:pPr>
            <a:r>
              <a:rPr b="1" sz="3000"/>
              <a:t>5</a:t>
            </a:r>
          </a:p>
        </p:txBody>
      </p:sp>
      <p:sp>
        <p:nvSpPr>
          <p:cNvPr id="390" name="Shape 390"/>
          <p:cNvSpPr/>
          <p:nvPr/>
        </p:nvSpPr>
        <p:spPr>
          <a:xfrm>
            <a:off x="11193636" y="4572000"/>
            <a:ext cx="1012478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b="0" sz="1800"/>
            </a:pPr>
            <a:r>
              <a:rPr b="1" sz="3000"/>
              <a:t>1,237</a:t>
            </a:r>
          </a:p>
        </p:txBody>
      </p:sp>
      <p:sp>
        <p:nvSpPr>
          <p:cNvPr id="391" name="Shape 391"/>
          <p:cNvSpPr/>
          <p:nvPr/>
        </p:nvSpPr>
        <p:spPr>
          <a:xfrm>
            <a:off x="11193636" y="5118100"/>
            <a:ext cx="1012478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b="0" sz="1800"/>
            </a:pPr>
            <a:r>
              <a:rPr b="1" sz="3000"/>
              <a:t>3,560</a:t>
            </a:r>
          </a:p>
        </p:txBody>
      </p:sp>
      <p:sp>
        <p:nvSpPr>
          <p:cNvPr id="392" name="Shape 392"/>
          <p:cNvSpPr/>
          <p:nvPr/>
        </p:nvSpPr>
        <p:spPr>
          <a:xfrm>
            <a:off x="9786397" y="5118100"/>
            <a:ext cx="315406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b="0" sz="1800"/>
            </a:pPr>
            <a:r>
              <a:rPr b="1" sz="3000"/>
              <a:t>4</a:t>
            </a:r>
          </a:p>
        </p:txBody>
      </p:sp>
      <p:grpSp>
        <p:nvGrpSpPr>
          <p:cNvPr id="399" name="Group 399"/>
          <p:cNvGrpSpPr/>
          <p:nvPr/>
        </p:nvGrpSpPr>
        <p:grpSpPr>
          <a:xfrm>
            <a:off x="266700" y="5791199"/>
            <a:ext cx="11957416" cy="2286001"/>
            <a:chOff x="0" y="25399"/>
            <a:chExt cx="11957415" cy="2286000"/>
          </a:xfrm>
        </p:grpSpPr>
        <p:sp>
          <p:nvSpPr>
            <p:cNvPr id="393" name="Shape 393"/>
            <p:cNvSpPr/>
            <p:nvPr/>
          </p:nvSpPr>
          <p:spPr>
            <a:xfrm>
              <a:off x="0" y="457200"/>
              <a:ext cx="1854200" cy="1854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394" name="Shape 394"/>
            <p:cNvSpPr/>
            <p:nvPr/>
          </p:nvSpPr>
          <p:spPr>
            <a:xfrm>
              <a:off x="6134100" y="457200"/>
              <a:ext cx="1854200" cy="1854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395" name="Shape 395"/>
            <p:cNvSpPr/>
            <p:nvPr/>
          </p:nvSpPr>
          <p:spPr>
            <a:xfrm>
              <a:off x="771103" y="1384299"/>
              <a:ext cx="3154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/>
              </a:pPr>
              <a:r>
                <a:rPr b="1" sz="3000"/>
                <a:t>5</a:t>
              </a:r>
            </a:p>
          </p:txBody>
        </p:sp>
        <p:sp>
          <p:nvSpPr>
            <p:cNvPr id="396" name="Shape 396"/>
            <p:cNvSpPr/>
            <p:nvPr/>
          </p:nvSpPr>
          <p:spPr>
            <a:xfrm>
              <a:off x="6454409" y="1384299"/>
              <a:ext cx="1213582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/>
              </a:pPr>
              <a:r>
                <a:rPr b="1" sz="3000"/>
                <a:t>10,877</a:t>
              </a:r>
            </a:p>
          </p:txBody>
        </p:sp>
        <p:sp>
          <p:nvSpPr>
            <p:cNvPr id="397" name="Shape 397"/>
            <p:cNvSpPr/>
            <p:nvPr/>
          </p:nvSpPr>
          <p:spPr>
            <a:xfrm>
              <a:off x="10743834" y="25399"/>
              <a:ext cx="1213582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/>
              </a:pPr>
              <a:r>
                <a:rPr b="1" sz="3000"/>
                <a:t>10,877</a:t>
              </a:r>
            </a:p>
          </p:txBody>
        </p:sp>
        <p:sp>
          <p:nvSpPr>
            <p:cNvPr id="398" name="Shape 398"/>
            <p:cNvSpPr/>
            <p:nvPr/>
          </p:nvSpPr>
          <p:spPr>
            <a:xfrm>
              <a:off x="9519697" y="25399"/>
              <a:ext cx="315406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/>
              </a:pPr>
              <a:r>
                <a:rPr b="1" sz="3000"/>
                <a:t>5</a:t>
              </a:r>
            </a:p>
          </p:txBody>
        </p:sp>
      </p:grpSp>
      <p:sp>
        <p:nvSpPr>
          <p:cNvPr id="400" name="Shape 400"/>
          <p:cNvSpPr/>
          <p:nvPr/>
        </p:nvSpPr>
        <p:spPr>
          <a:xfrm>
            <a:off x="1057336" y="8457696"/>
            <a:ext cx="1089012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4200" u="sng"/>
              <a:t>Quiz</a:t>
            </a:r>
            <a:r>
              <a:rPr sz="4200"/>
              <a:t>: Precisamos amostrar mais nós do tipo azul?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4" grpId="1"/>
      <p:bldP build="whole" bldLvl="1" animBg="1" rev="0" advAuto="0" spid="399" grpId="2"/>
      <p:bldP build="whole" bldLvl="1" animBg="1" rev="0" advAuto="0" spid="400" grpId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Alocação Adaptativa de Amostras </a:t>
            </a:r>
          </a:p>
        </p:txBody>
      </p:sp>
      <p:sp>
        <p:nvSpPr>
          <p:cNvPr id="403" name="Shape 4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Aloca X amostras proporcional com o desvio padrão dos tipos (Etore e Jourdain, 2010).</a:t>
            </a:r>
            <a:endParaRPr sz="4000"/>
          </a:p>
          <a:p>
            <a:pPr lvl="0">
              <a:defRPr sz="1800"/>
            </a:pPr>
            <a:r>
              <a:rPr sz="4000"/>
              <a:t>Reduz a variância de amostragem.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SS Ativo</a:t>
            </a:r>
          </a:p>
        </p:txBody>
      </p:sp>
      <p:sp>
        <p:nvSpPr>
          <p:cNvPr id="406" name="Shape 4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Amostra múltiplos nós do mesmo tipo. </a:t>
            </a:r>
            <a:endParaRPr sz="4200"/>
          </a:p>
          <a:p>
            <a:pPr lvl="0" marL="0" indent="0">
              <a:buSzTx/>
              <a:buNone/>
              <a:defRPr sz="1800"/>
            </a:pPr>
            <a:r>
              <a:rPr sz="4200"/>
              <a:t>		</a:t>
            </a:r>
            <a:r>
              <a:rPr sz="3500"/>
              <a:t>Ideia introduzida por Purdom (1978).</a:t>
            </a:r>
            <a:endParaRPr sz="3500"/>
          </a:p>
          <a:p>
            <a:pPr lvl="0">
              <a:defRPr sz="1800"/>
            </a:pPr>
            <a:r>
              <a:rPr sz="4200"/>
              <a:t>O número de amostras do tipo </a:t>
            </a:r>
            <a:r>
              <a:rPr b="1" sz="4200"/>
              <a:t>t</a:t>
            </a:r>
            <a:r>
              <a:rPr sz="4200"/>
              <a:t> é proporcional ao desvio padrão de </a:t>
            </a:r>
            <a:r>
              <a:rPr b="1" sz="4200"/>
              <a:t>t</a:t>
            </a:r>
            <a:r>
              <a:rPr sz="4200"/>
              <a:t>.</a:t>
            </a:r>
            <a:endParaRPr sz="4200"/>
          </a:p>
          <a:p>
            <a:pPr lvl="0">
              <a:defRPr sz="1800"/>
            </a:pPr>
            <a:r>
              <a:rPr sz="4200"/>
              <a:t>Tipos com maior variância são amostrados com maior frequência.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SS Ativo</a:t>
            </a:r>
          </a:p>
        </p:txBody>
      </p:sp>
      <p:sp>
        <p:nvSpPr>
          <p:cNvPr id="409" name="Shape 4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anchor="t"/>
          <a:lstStyle/>
          <a:p>
            <a:pPr lvl="0" marL="0" indent="0">
              <a:buSzTx/>
              <a:buNone/>
              <a:defRPr sz="1800"/>
            </a:pPr>
            <a:r>
              <a:rPr sz="4200"/>
              <a:t>Para cada probe:</a:t>
            </a:r>
            <a:endParaRPr sz="4200"/>
          </a:p>
          <a:p>
            <a:pPr lvl="1" marL="1375833" indent="-740833">
              <a:buSzPct val="100000"/>
              <a:buAutoNum type="arabicPeriod" startAt="1"/>
              <a:defRPr sz="1800"/>
            </a:pPr>
            <a:r>
              <a:rPr sz="3400"/>
              <a:t>Para cada </a:t>
            </a:r>
            <a:r>
              <a:rPr b="1" sz="3400"/>
              <a:t>t</a:t>
            </a:r>
            <a:r>
              <a:rPr sz="3400"/>
              <a:t> calcula-se o número de amostras </a:t>
            </a:r>
            <a:r>
              <a:rPr b="1" sz="3400"/>
              <a:t>m</a:t>
            </a:r>
            <a:r>
              <a:rPr b="1" baseline="-5999" sz="3400"/>
              <a:t>t</a:t>
            </a:r>
            <a:endParaRPr b="1" sz="3400"/>
          </a:p>
          <a:p>
            <a:pPr lvl="1" marL="1375833" indent="-740833">
              <a:buSzPct val="100000"/>
              <a:buAutoNum type="arabicPeriod" startAt="1"/>
              <a:defRPr sz="1800"/>
            </a:pPr>
            <a:r>
              <a:rPr sz="3400"/>
              <a:t>Expande-se </a:t>
            </a:r>
            <a:r>
              <a:rPr b="1" sz="3400"/>
              <a:t>m</a:t>
            </a:r>
            <a:r>
              <a:rPr b="1" baseline="-5999" sz="3400"/>
              <a:t>t</a:t>
            </a:r>
            <a:r>
              <a:rPr sz="3400"/>
              <a:t> nós do tipo </a:t>
            </a:r>
            <a:r>
              <a:rPr b="1" sz="3400"/>
              <a:t>t</a:t>
            </a:r>
            <a:r>
              <a:rPr sz="3400"/>
              <a:t>.</a:t>
            </a:r>
            <a:endParaRPr sz="3400"/>
          </a:p>
          <a:p>
            <a:pPr lvl="1" marL="1375833" indent="-740833">
              <a:buSzPct val="100000"/>
              <a:buAutoNum type="arabicPeriod" startAt="1"/>
              <a:defRPr sz="1800"/>
            </a:pPr>
            <a:r>
              <a:rPr sz="3400"/>
              <a:t>Calcule o tamanho da sub-árvore de cada tipo </a:t>
            </a:r>
            <a:r>
              <a:rPr b="1" sz="3400"/>
              <a:t>t</a:t>
            </a:r>
            <a:r>
              <a:rPr sz="3400"/>
              <a:t>. (estatística utilizada para calcular </a:t>
            </a:r>
            <a:r>
              <a:rPr b="1" sz="3400"/>
              <a:t>m</a:t>
            </a:r>
            <a:r>
              <a:rPr b="1" baseline="-5999" sz="3400"/>
              <a:t>t</a:t>
            </a:r>
            <a:r>
              <a:rPr sz="3400"/>
              <a:t>)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Estimando o Tamanho de Sub-árvores</a:t>
            </a:r>
          </a:p>
        </p:txBody>
      </p:sp>
      <p:sp>
        <p:nvSpPr>
          <p:cNvPr id="412" name="Shape 412"/>
          <p:cNvSpPr/>
          <p:nvPr/>
        </p:nvSpPr>
        <p:spPr>
          <a:xfrm>
            <a:off x="4955064" y="3600450"/>
            <a:ext cx="457201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grpSp>
        <p:nvGrpSpPr>
          <p:cNvPr id="419" name="Group 419"/>
          <p:cNvGrpSpPr/>
          <p:nvPr/>
        </p:nvGrpSpPr>
        <p:grpSpPr>
          <a:xfrm>
            <a:off x="4256564" y="3956050"/>
            <a:ext cx="1993901" cy="1244601"/>
            <a:chOff x="0" y="0"/>
            <a:chExt cx="1993900" cy="1244600"/>
          </a:xfrm>
        </p:grpSpPr>
        <p:sp>
          <p:nvSpPr>
            <p:cNvPr id="413" name="Shape 413"/>
            <p:cNvSpPr/>
            <p:nvPr/>
          </p:nvSpPr>
          <p:spPr>
            <a:xfrm flipV="1">
              <a:off x="330200" y="63500"/>
              <a:ext cx="419100" cy="6096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Shape 414"/>
            <p:cNvSpPr/>
            <p:nvPr/>
          </p:nvSpPr>
          <p:spPr>
            <a:xfrm>
              <a:off x="-1" y="6604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415" name="Shape 415"/>
            <p:cNvSpPr/>
            <p:nvPr/>
          </p:nvSpPr>
          <p:spPr>
            <a:xfrm flipV="1">
              <a:off x="952500" y="88900"/>
              <a:ext cx="0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" name="Shape 416"/>
            <p:cNvSpPr/>
            <p:nvPr/>
          </p:nvSpPr>
          <p:spPr>
            <a:xfrm>
              <a:off x="723899" y="7874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417" name="Shape 417"/>
            <p:cNvSpPr/>
            <p:nvPr/>
          </p:nvSpPr>
          <p:spPr>
            <a:xfrm flipH="1" flipV="1">
              <a:off x="1104900" y="0"/>
              <a:ext cx="495300" cy="6858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Shape 418"/>
            <p:cNvSpPr/>
            <p:nvPr/>
          </p:nvSpPr>
          <p:spPr>
            <a:xfrm>
              <a:off x="1536699" y="6604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</p:grpSp>
      <p:grpSp>
        <p:nvGrpSpPr>
          <p:cNvPr id="426" name="Group 426"/>
          <p:cNvGrpSpPr/>
          <p:nvPr/>
        </p:nvGrpSpPr>
        <p:grpSpPr>
          <a:xfrm>
            <a:off x="5005864" y="5022850"/>
            <a:ext cx="1905001" cy="1295401"/>
            <a:chOff x="0" y="0"/>
            <a:chExt cx="1905000" cy="1295400"/>
          </a:xfrm>
        </p:grpSpPr>
        <p:sp>
          <p:nvSpPr>
            <p:cNvPr id="420" name="Shape 420"/>
            <p:cNvSpPr/>
            <p:nvPr/>
          </p:nvSpPr>
          <p:spPr>
            <a:xfrm flipV="1">
              <a:off x="939800" y="25400"/>
              <a:ext cx="12700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" name="Shape 421"/>
            <p:cNvSpPr/>
            <p:nvPr/>
          </p:nvSpPr>
          <p:spPr>
            <a:xfrm flipH="1" flipV="1">
              <a:off x="1206500" y="0"/>
              <a:ext cx="342900" cy="6477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" name="Shape 422"/>
            <p:cNvSpPr/>
            <p:nvPr/>
          </p:nvSpPr>
          <p:spPr>
            <a:xfrm flipV="1">
              <a:off x="228600" y="165100"/>
              <a:ext cx="1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" name="Shape 423"/>
            <p:cNvSpPr/>
            <p:nvPr/>
          </p:nvSpPr>
          <p:spPr>
            <a:xfrm>
              <a:off x="-1" y="8382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424" name="Shape 424"/>
            <p:cNvSpPr/>
            <p:nvPr/>
          </p:nvSpPr>
          <p:spPr>
            <a:xfrm>
              <a:off x="723899" y="6985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447799" y="5969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</p:grpSp>
      <p:grpSp>
        <p:nvGrpSpPr>
          <p:cNvPr id="430" name="Group 430"/>
          <p:cNvGrpSpPr/>
          <p:nvPr/>
        </p:nvGrpSpPr>
        <p:grpSpPr>
          <a:xfrm>
            <a:off x="4256564" y="4616450"/>
            <a:ext cx="1993901" cy="584201"/>
            <a:chOff x="0" y="0"/>
            <a:chExt cx="1993900" cy="584200"/>
          </a:xfrm>
        </p:grpSpPr>
        <p:sp>
          <p:nvSpPr>
            <p:cNvPr id="427" name="Shape 427"/>
            <p:cNvSpPr/>
            <p:nvPr/>
          </p:nvSpPr>
          <p:spPr>
            <a:xfrm>
              <a:off x="-1" y="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401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536699" y="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401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429" name="Shape 429"/>
            <p:cNvSpPr/>
            <p:nvPr/>
          </p:nvSpPr>
          <p:spPr>
            <a:xfrm>
              <a:off x="723899" y="1270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3A88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</p:grpSp>
      <p:grpSp>
        <p:nvGrpSpPr>
          <p:cNvPr id="434" name="Group 434"/>
          <p:cNvGrpSpPr/>
          <p:nvPr/>
        </p:nvGrpSpPr>
        <p:grpSpPr>
          <a:xfrm>
            <a:off x="5005864" y="5619750"/>
            <a:ext cx="1905001" cy="698501"/>
            <a:chOff x="0" y="0"/>
            <a:chExt cx="1905000" cy="698500"/>
          </a:xfrm>
        </p:grpSpPr>
        <p:sp>
          <p:nvSpPr>
            <p:cNvPr id="431" name="Shape 431"/>
            <p:cNvSpPr/>
            <p:nvPr/>
          </p:nvSpPr>
          <p:spPr>
            <a:xfrm>
              <a:off x="1447799" y="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3A88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432" name="Shape 432"/>
            <p:cNvSpPr/>
            <p:nvPr/>
          </p:nvSpPr>
          <p:spPr>
            <a:xfrm>
              <a:off x="723899" y="1016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401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433" name="Shape 433"/>
            <p:cNvSpPr/>
            <p:nvPr/>
          </p:nvSpPr>
          <p:spPr>
            <a:xfrm>
              <a:off x="-1" y="2413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3A88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</p:grpSp>
      <p:grpSp>
        <p:nvGrpSpPr>
          <p:cNvPr id="437" name="Group 437"/>
          <p:cNvGrpSpPr/>
          <p:nvPr/>
        </p:nvGrpSpPr>
        <p:grpSpPr>
          <a:xfrm>
            <a:off x="8171960" y="4425949"/>
            <a:ext cx="2598688" cy="558801"/>
            <a:chOff x="3162" y="25399"/>
            <a:chExt cx="2598687" cy="558800"/>
          </a:xfrm>
        </p:grpSpPr>
        <p:sp>
          <p:nvSpPr>
            <p:cNvPr id="435" name="Shape 435"/>
            <p:cNvSpPr/>
            <p:nvPr/>
          </p:nvSpPr>
          <p:spPr>
            <a:xfrm>
              <a:off x="3162" y="25399"/>
              <a:ext cx="1037222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solidFill>
                    <a:srgbClr val="E32400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000">
                  <a:solidFill>
                    <a:srgbClr val="E32400"/>
                  </a:solidFill>
                </a:rPr>
                <a:t>w = 2</a:t>
              </a:r>
            </a:p>
          </p:txBody>
        </p:sp>
        <p:sp>
          <p:nvSpPr>
            <p:cNvPr id="436" name="Shape 436"/>
            <p:cNvSpPr/>
            <p:nvPr/>
          </p:nvSpPr>
          <p:spPr>
            <a:xfrm>
              <a:off x="1564630" y="25399"/>
              <a:ext cx="1037221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solidFill>
                    <a:srgbClr val="0056D6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000">
                  <a:solidFill>
                    <a:srgbClr val="0056D6"/>
                  </a:solidFill>
                </a:rPr>
                <a:t>w = 1</a:t>
              </a:r>
            </a:p>
          </p:txBody>
        </p:sp>
      </p:grpSp>
      <p:grpSp>
        <p:nvGrpSpPr>
          <p:cNvPr id="440" name="Group 440"/>
          <p:cNvGrpSpPr/>
          <p:nvPr/>
        </p:nvGrpSpPr>
        <p:grpSpPr>
          <a:xfrm>
            <a:off x="8171327" y="5594349"/>
            <a:ext cx="2599321" cy="558801"/>
            <a:chOff x="3162" y="25399"/>
            <a:chExt cx="2599320" cy="558800"/>
          </a:xfrm>
        </p:grpSpPr>
        <p:sp>
          <p:nvSpPr>
            <p:cNvPr id="438" name="Shape 438"/>
            <p:cNvSpPr/>
            <p:nvPr/>
          </p:nvSpPr>
          <p:spPr>
            <a:xfrm>
              <a:off x="3162" y="25399"/>
              <a:ext cx="1037222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solidFill>
                    <a:srgbClr val="E32400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000">
                  <a:solidFill>
                    <a:srgbClr val="E32400"/>
                  </a:solidFill>
                </a:rPr>
                <a:t>w = 2</a:t>
              </a:r>
            </a:p>
          </p:txBody>
        </p:sp>
        <p:sp>
          <p:nvSpPr>
            <p:cNvPr id="439" name="Shape 439"/>
            <p:cNvSpPr/>
            <p:nvPr/>
          </p:nvSpPr>
          <p:spPr>
            <a:xfrm>
              <a:off x="1565262" y="25399"/>
              <a:ext cx="1037222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solidFill>
                    <a:srgbClr val="0056D6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000">
                  <a:solidFill>
                    <a:srgbClr val="0056D6"/>
                  </a:solidFill>
                </a:rPr>
                <a:t>w = 3</a:t>
              </a:r>
            </a:p>
          </p:txBody>
        </p:sp>
      </p:grpSp>
      <p:sp>
        <p:nvSpPr>
          <p:cNvPr id="441" name="Shape 441"/>
          <p:cNvSpPr/>
          <p:nvPr/>
        </p:nvSpPr>
        <p:spPr>
          <a:xfrm flipV="1">
            <a:off x="2525131" y="4171261"/>
            <a:ext cx="8369301" cy="4923"/>
          </a:xfrm>
          <a:prstGeom prst="line">
            <a:avLst/>
          </a:prstGeom>
          <a:ln w="508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2" name="Shape 442"/>
          <p:cNvSpPr/>
          <p:nvPr/>
        </p:nvSpPr>
        <p:spPr>
          <a:xfrm flipV="1">
            <a:off x="2508198" y="5276885"/>
            <a:ext cx="8386235" cy="33832"/>
          </a:xfrm>
          <a:prstGeom prst="line">
            <a:avLst/>
          </a:prstGeom>
          <a:ln w="508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3" name="Shape 443"/>
          <p:cNvSpPr/>
          <p:nvPr/>
        </p:nvSpPr>
        <p:spPr>
          <a:xfrm>
            <a:off x="2158646" y="3435350"/>
            <a:ext cx="1202048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/>
            </a:lvl1pPr>
          </a:lstStyle>
          <a:p>
            <a:pPr lvl="0">
              <a:defRPr b="0" sz="1800"/>
            </a:pPr>
            <a:r>
              <a:rPr b="1" sz="3000"/>
              <a:t>nível 1</a:t>
            </a:r>
          </a:p>
        </p:txBody>
      </p:sp>
      <p:sp>
        <p:nvSpPr>
          <p:cNvPr id="444" name="Shape 444"/>
          <p:cNvSpPr/>
          <p:nvPr/>
        </p:nvSpPr>
        <p:spPr>
          <a:xfrm>
            <a:off x="2110264" y="4514850"/>
            <a:ext cx="1202049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/>
            </a:lvl1pPr>
          </a:lstStyle>
          <a:p>
            <a:pPr lvl="0">
              <a:defRPr b="0" sz="1800"/>
            </a:pPr>
            <a:r>
              <a:rPr b="1" sz="3000"/>
              <a:t>nível 2</a:t>
            </a:r>
          </a:p>
        </p:txBody>
      </p:sp>
      <p:sp>
        <p:nvSpPr>
          <p:cNvPr id="445" name="Shape 445"/>
          <p:cNvSpPr/>
          <p:nvPr/>
        </p:nvSpPr>
        <p:spPr>
          <a:xfrm>
            <a:off x="2135664" y="5568950"/>
            <a:ext cx="1202049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/>
            </a:lvl1pPr>
          </a:lstStyle>
          <a:p>
            <a:pPr lvl="0">
              <a:defRPr b="0" sz="1800"/>
            </a:pPr>
            <a:r>
              <a:rPr b="1" sz="3000"/>
              <a:t>nível 3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9" grpId="1"/>
      <p:bldP build="whole" bldLvl="1" animBg="1" rev="0" advAuto="0" spid="426" grpId="4"/>
      <p:bldP build="whole" bldLvl="1" animBg="1" rev="0" advAuto="0" spid="430" grpId="2"/>
      <p:bldP build="whole" bldLvl="1" animBg="1" rev="0" advAuto="0" spid="440" grpId="6"/>
      <p:bldP build="whole" bldLvl="1" animBg="1" rev="0" advAuto="0" spid="434" grpId="5"/>
      <p:bldP build="whole" bldLvl="1" animBg="1" rev="0" advAuto="0" spid="437" grpId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Estimando o Tamanho de Sub-Árvores</a:t>
            </a:r>
          </a:p>
        </p:txBody>
      </p:sp>
      <p:grpSp>
        <p:nvGrpSpPr>
          <p:cNvPr id="450" name="Group 450"/>
          <p:cNvGrpSpPr/>
          <p:nvPr/>
        </p:nvGrpSpPr>
        <p:grpSpPr>
          <a:xfrm>
            <a:off x="7568409" y="5175249"/>
            <a:ext cx="2464929" cy="558801"/>
            <a:chOff x="-4092" y="25399"/>
            <a:chExt cx="2464928" cy="558800"/>
          </a:xfrm>
        </p:grpSpPr>
        <p:sp>
          <p:nvSpPr>
            <p:cNvPr id="448" name="Shape 448"/>
            <p:cNvSpPr/>
            <p:nvPr/>
          </p:nvSpPr>
          <p:spPr>
            <a:xfrm>
              <a:off x="-4093" y="25399"/>
              <a:ext cx="903462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solidFill>
                    <a:srgbClr val="E32400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000">
                  <a:solidFill>
                    <a:srgbClr val="E32400"/>
                  </a:solidFill>
                </a:rPr>
                <a:t>s = 3</a:t>
              </a:r>
            </a:p>
          </p:txBody>
        </p:sp>
        <p:sp>
          <p:nvSpPr>
            <p:cNvPr id="449" name="Shape 449"/>
            <p:cNvSpPr/>
            <p:nvPr/>
          </p:nvSpPr>
          <p:spPr>
            <a:xfrm>
              <a:off x="1557374" y="25399"/>
              <a:ext cx="903462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solidFill>
                    <a:srgbClr val="0056D6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000">
                  <a:solidFill>
                    <a:srgbClr val="0056D6"/>
                  </a:solidFill>
                </a:rPr>
                <a:t>s = 2</a:t>
              </a:r>
            </a:p>
          </p:txBody>
        </p:sp>
      </p:grpSp>
      <p:grpSp>
        <p:nvGrpSpPr>
          <p:cNvPr id="460" name="Group 460"/>
          <p:cNvGrpSpPr/>
          <p:nvPr/>
        </p:nvGrpSpPr>
        <p:grpSpPr>
          <a:xfrm>
            <a:off x="4310034" y="5365750"/>
            <a:ext cx="1574801" cy="1701801"/>
            <a:chOff x="0" y="0"/>
            <a:chExt cx="1574799" cy="1701800"/>
          </a:xfrm>
        </p:grpSpPr>
        <p:sp>
          <p:nvSpPr>
            <p:cNvPr id="451" name="Shape 451"/>
            <p:cNvSpPr/>
            <p:nvPr/>
          </p:nvSpPr>
          <p:spPr>
            <a:xfrm flipV="1">
              <a:off x="965200" y="431800"/>
              <a:ext cx="12700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2" name="Shape 452"/>
            <p:cNvSpPr/>
            <p:nvPr/>
          </p:nvSpPr>
          <p:spPr>
            <a:xfrm flipH="1" flipV="1">
              <a:off x="1231900" y="406400"/>
              <a:ext cx="342900" cy="6477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3" name="Shape 453"/>
            <p:cNvSpPr/>
            <p:nvPr/>
          </p:nvSpPr>
          <p:spPr>
            <a:xfrm>
              <a:off x="-1" y="1270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454" name="Shape 454"/>
            <p:cNvSpPr/>
            <p:nvPr/>
          </p:nvSpPr>
          <p:spPr>
            <a:xfrm>
              <a:off x="812799" y="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455" name="Shape 455"/>
            <p:cNvSpPr/>
            <p:nvPr/>
          </p:nvSpPr>
          <p:spPr>
            <a:xfrm flipV="1">
              <a:off x="254000" y="571500"/>
              <a:ext cx="1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6" name="Shape 456"/>
            <p:cNvSpPr/>
            <p:nvPr/>
          </p:nvSpPr>
          <p:spPr>
            <a:xfrm>
              <a:off x="25399" y="12446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457" name="Shape 457"/>
            <p:cNvSpPr/>
            <p:nvPr/>
          </p:nvSpPr>
          <p:spPr>
            <a:xfrm>
              <a:off x="812799" y="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401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458" name="Shape 458"/>
            <p:cNvSpPr/>
            <p:nvPr/>
          </p:nvSpPr>
          <p:spPr>
            <a:xfrm>
              <a:off x="-1" y="1270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3A88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459" name="Shape 459"/>
            <p:cNvSpPr/>
            <p:nvPr/>
          </p:nvSpPr>
          <p:spPr>
            <a:xfrm>
              <a:off x="25399" y="12446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3A88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</p:grpSp>
      <p:grpSp>
        <p:nvGrpSpPr>
          <p:cNvPr id="463" name="Group 463"/>
          <p:cNvGrpSpPr/>
          <p:nvPr/>
        </p:nvGrpSpPr>
        <p:grpSpPr>
          <a:xfrm>
            <a:off x="7567776" y="6343650"/>
            <a:ext cx="2465562" cy="558801"/>
            <a:chOff x="-4092" y="25399"/>
            <a:chExt cx="2465561" cy="558800"/>
          </a:xfrm>
        </p:grpSpPr>
        <p:sp>
          <p:nvSpPr>
            <p:cNvPr id="461" name="Shape 461"/>
            <p:cNvSpPr/>
            <p:nvPr/>
          </p:nvSpPr>
          <p:spPr>
            <a:xfrm>
              <a:off x="-4093" y="25399"/>
              <a:ext cx="903462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solidFill>
                    <a:srgbClr val="E32400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000">
                  <a:solidFill>
                    <a:srgbClr val="E32400"/>
                  </a:solidFill>
                </a:rPr>
                <a:t>s = 1</a:t>
              </a:r>
            </a:p>
          </p:txBody>
        </p:sp>
        <p:sp>
          <p:nvSpPr>
            <p:cNvPr id="462" name="Shape 462"/>
            <p:cNvSpPr/>
            <p:nvPr/>
          </p:nvSpPr>
          <p:spPr>
            <a:xfrm>
              <a:off x="1558007" y="25399"/>
              <a:ext cx="903462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3000">
                  <a:solidFill>
                    <a:srgbClr val="0056D6"/>
                  </a:solidFill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000">
                  <a:solidFill>
                    <a:srgbClr val="0056D6"/>
                  </a:solidFill>
                </a:rPr>
                <a:t>s = 1</a:t>
              </a:r>
            </a:p>
          </p:txBody>
        </p:sp>
      </p:grpSp>
      <p:grpSp>
        <p:nvGrpSpPr>
          <p:cNvPr id="470" name="Group 470"/>
          <p:cNvGrpSpPr/>
          <p:nvPr/>
        </p:nvGrpSpPr>
        <p:grpSpPr>
          <a:xfrm>
            <a:off x="3586134" y="4349749"/>
            <a:ext cx="1600201" cy="1473202"/>
            <a:chOff x="0" y="0"/>
            <a:chExt cx="1600199" cy="1473200"/>
          </a:xfrm>
        </p:grpSpPr>
        <p:sp>
          <p:nvSpPr>
            <p:cNvPr id="464" name="Shape 464"/>
            <p:cNvSpPr/>
            <p:nvPr/>
          </p:nvSpPr>
          <p:spPr>
            <a:xfrm flipV="1">
              <a:off x="952500" y="444500"/>
              <a:ext cx="0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5" name="Shape 465"/>
            <p:cNvSpPr/>
            <p:nvPr/>
          </p:nvSpPr>
          <p:spPr>
            <a:xfrm flipH="1" flipV="1">
              <a:off x="1104900" y="355600"/>
              <a:ext cx="495300" cy="6858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6" name="Shape 466"/>
            <p:cNvSpPr/>
            <p:nvPr/>
          </p:nvSpPr>
          <p:spPr>
            <a:xfrm>
              <a:off x="698499" y="0"/>
              <a:ext cx="457201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467" name="Shape 467"/>
            <p:cNvSpPr/>
            <p:nvPr/>
          </p:nvSpPr>
          <p:spPr>
            <a:xfrm flipV="1">
              <a:off x="330200" y="419100"/>
              <a:ext cx="419100" cy="6096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8" name="Shape 468"/>
            <p:cNvSpPr/>
            <p:nvPr/>
          </p:nvSpPr>
          <p:spPr>
            <a:xfrm>
              <a:off x="-1" y="10160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469" name="Shape 469"/>
            <p:cNvSpPr/>
            <p:nvPr/>
          </p:nvSpPr>
          <p:spPr>
            <a:xfrm>
              <a:off x="-1" y="10160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401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</p:grpSp>
      <p:sp>
        <p:nvSpPr>
          <p:cNvPr id="471" name="Shape 471"/>
          <p:cNvSpPr/>
          <p:nvPr/>
        </p:nvSpPr>
        <p:spPr>
          <a:xfrm>
            <a:off x="6863119" y="4184650"/>
            <a:ext cx="3965042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b="1" sz="3000">
                <a:latin typeface="Gill Sans SemiBold"/>
                <a:ea typeface="Gill Sans SemiBold"/>
                <a:cs typeface="Gill Sans SemiBold"/>
                <a:sym typeface="Gill Sans SemiBold"/>
              </a:rPr>
              <a:t>s = </a:t>
            </a:r>
            <a:r>
              <a:rPr b="1" sz="3000">
                <a:solidFill>
                  <a:srgbClr val="E324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2 * 3</a:t>
            </a:r>
            <a:r>
              <a:rPr b="1" sz="3000">
                <a:latin typeface="Gill Sans SemiBold"/>
                <a:ea typeface="Gill Sans SemiBold"/>
                <a:cs typeface="Gill Sans SemiBold"/>
                <a:sym typeface="Gill Sans SemiBold"/>
              </a:rPr>
              <a:t> + </a:t>
            </a:r>
            <a:r>
              <a:rPr b="1" sz="3000">
                <a:solidFill>
                  <a:srgbClr val="0061FF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1 * 2</a:t>
            </a:r>
            <a:r>
              <a:rPr b="1" sz="3000">
                <a:latin typeface="Gill Sans SemiBold"/>
                <a:ea typeface="Gill Sans SemiBold"/>
                <a:cs typeface="Gill Sans SemiBold"/>
                <a:sym typeface="Gill Sans SemiBold"/>
              </a:rPr>
              <a:t> + 1 = 9</a:t>
            </a:r>
          </a:p>
        </p:txBody>
      </p:sp>
      <p:grpSp>
        <p:nvGrpSpPr>
          <p:cNvPr id="476" name="Group 476"/>
          <p:cNvGrpSpPr/>
          <p:nvPr/>
        </p:nvGrpSpPr>
        <p:grpSpPr>
          <a:xfrm>
            <a:off x="5059334" y="6369050"/>
            <a:ext cx="1181101" cy="558801"/>
            <a:chOff x="0" y="0"/>
            <a:chExt cx="1181100" cy="558800"/>
          </a:xfrm>
        </p:grpSpPr>
        <p:sp>
          <p:nvSpPr>
            <p:cNvPr id="472" name="Shape 472"/>
            <p:cNvSpPr/>
            <p:nvPr/>
          </p:nvSpPr>
          <p:spPr>
            <a:xfrm>
              <a:off x="-1" y="1016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473" name="Shape 473"/>
            <p:cNvSpPr/>
            <p:nvPr/>
          </p:nvSpPr>
          <p:spPr>
            <a:xfrm>
              <a:off x="723899" y="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474" name="Shape 474"/>
            <p:cNvSpPr/>
            <p:nvPr/>
          </p:nvSpPr>
          <p:spPr>
            <a:xfrm>
              <a:off x="723899" y="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3A88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475" name="Shape 475"/>
            <p:cNvSpPr/>
            <p:nvPr/>
          </p:nvSpPr>
          <p:spPr>
            <a:xfrm>
              <a:off x="-1" y="1016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401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</p:grpSp>
      <p:sp>
        <p:nvSpPr>
          <p:cNvPr id="477" name="Shape 477"/>
          <p:cNvSpPr/>
          <p:nvPr/>
        </p:nvSpPr>
        <p:spPr>
          <a:xfrm>
            <a:off x="2067076" y="4222750"/>
            <a:ext cx="1288927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b="0" sz="1800"/>
            </a:pPr>
            <a:r>
              <a:rPr b="1" sz="3000"/>
              <a:t>nível 1</a:t>
            </a:r>
          </a:p>
        </p:txBody>
      </p:sp>
      <p:sp>
        <p:nvSpPr>
          <p:cNvPr id="478" name="Shape 478"/>
          <p:cNvSpPr/>
          <p:nvPr/>
        </p:nvSpPr>
        <p:spPr>
          <a:xfrm>
            <a:off x="2018695" y="5302250"/>
            <a:ext cx="1288927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b="0" sz="1800"/>
            </a:pPr>
            <a:r>
              <a:rPr b="1" sz="3000"/>
              <a:t>nível 2</a:t>
            </a:r>
          </a:p>
        </p:txBody>
      </p:sp>
      <p:sp>
        <p:nvSpPr>
          <p:cNvPr id="479" name="Shape 479"/>
          <p:cNvSpPr/>
          <p:nvPr/>
        </p:nvSpPr>
        <p:spPr>
          <a:xfrm>
            <a:off x="2044095" y="6356350"/>
            <a:ext cx="1288927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b="0" sz="1800"/>
            </a:pPr>
            <a:r>
              <a:rPr b="1" sz="3000"/>
              <a:t>nível 3</a:t>
            </a:r>
          </a:p>
        </p:txBody>
      </p:sp>
      <p:sp>
        <p:nvSpPr>
          <p:cNvPr id="480" name="Shape 480"/>
          <p:cNvSpPr/>
          <p:nvPr/>
        </p:nvSpPr>
        <p:spPr>
          <a:xfrm flipV="1">
            <a:off x="2616700" y="5009461"/>
            <a:ext cx="8369301" cy="4923"/>
          </a:xfrm>
          <a:prstGeom prst="line">
            <a:avLst/>
          </a:prstGeom>
          <a:ln w="508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1" name="Shape 481"/>
          <p:cNvSpPr/>
          <p:nvPr/>
        </p:nvSpPr>
        <p:spPr>
          <a:xfrm flipV="1">
            <a:off x="2599767" y="6115085"/>
            <a:ext cx="8386236" cy="33832"/>
          </a:xfrm>
          <a:prstGeom prst="line">
            <a:avLst/>
          </a:prstGeom>
          <a:ln w="508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2" name="Shape 482"/>
          <p:cNvSpPr/>
          <p:nvPr/>
        </p:nvSpPr>
        <p:spPr>
          <a:xfrm>
            <a:off x="1205693" y="7729543"/>
            <a:ext cx="10358476" cy="121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800"/>
              <a:t>Atravessamos a árvore expandida por SS </a:t>
            </a:r>
            <a:r>
              <a:rPr i="1" sz="3800"/>
              <a:t>bottom-up</a:t>
            </a:r>
            <a:r>
              <a:rPr sz="3800"/>
              <a:t> </a:t>
            </a:r>
            <a:endParaRPr sz="3800"/>
          </a:p>
          <a:p>
            <a:pPr lvl="0" algn="l">
              <a:defRPr sz="1800"/>
            </a:pPr>
            <a:r>
              <a:rPr sz="3800"/>
              <a:t>e calculamos o tamanho estimado das sub-árvores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6" grpId="1"/>
      <p:bldP build="whole" bldLvl="1" animBg="1" rev="0" advAuto="0" spid="463" grpId="2"/>
      <p:bldP build="whole" bldLvl="1" animBg="1" rev="0" advAuto="0" spid="470" grpId="5"/>
      <p:bldP build="whole" bldLvl="1" animBg="1" rev="0" advAuto="0" spid="460" grpId="3"/>
      <p:bldP build="whole" bldLvl="1" animBg="1" rev="0" advAuto="0" spid="450" grpId="4"/>
      <p:bldP build="whole" bldLvl="1" animBg="1" rev="0" advAuto="0" spid="471" grpId="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IDA*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4200" u="sng"/>
              <a:t>Entrada</a:t>
            </a:r>
            <a:r>
              <a:rPr sz="4200"/>
              <a:t>:</a:t>
            </a:r>
            <a:endParaRPr sz="4200"/>
          </a:p>
          <a:p>
            <a:pPr lvl="1" marL="1375833" indent="-740833">
              <a:buSzPct val="100000"/>
              <a:buAutoNum type="arabicPeriod" startAt="1"/>
              <a:defRPr sz="1800"/>
            </a:pPr>
            <a:r>
              <a:rPr sz="4200"/>
              <a:t>Estado inicial</a:t>
            </a:r>
            <a:endParaRPr sz="4200"/>
          </a:p>
          <a:p>
            <a:pPr lvl="1" marL="1375833" indent="-740833">
              <a:buSzPct val="100000"/>
              <a:buAutoNum type="arabicPeriod" startAt="1"/>
              <a:defRPr sz="1800"/>
            </a:pPr>
            <a:r>
              <a:rPr sz="4200"/>
              <a:t>Custo d</a:t>
            </a:r>
            <a:endParaRPr sz="4200"/>
          </a:p>
          <a:p>
            <a:pPr lvl="1" marL="1375833" indent="-740833">
              <a:buSzPct val="100000"/>
              <a:buAutoNum type="arabicPeriod" startAt="1"/>
              <a:defRPr sz="1800"/>
            </a:pPr>
            <a:r>
              <a:rPr sz="4200"/>
              <a:t>Função heurística</a:t>
            </a:r>
            <a:endParaRPr sz="4200"/>
          </a:p>
          <a:p>
            <a:pPr lvl="0">
              <a:defRPr sz="1800"/>
            </a:pPr>
            <a:r>
              <a:rPr b="1" sz="4200" u="sng"/>
              <a:t>Saída</a:t>
            </a:r>
            <a:r>
              <a:rPr sz="4200"/>
              <a:t>: estimativa do número de nós expandidos pelo IDA*. 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Vale a Pena?</a:t>
            </a:r>
          </a:p>
        </p:txBody>
      </p:sp>
      <p:sp>
        <p:nvSpPr>
          <p:cNvPr id="485" name="Shape 4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SS Ativo realiza a operação extra de calcular o tamanho das sub-árvores.</a:t>
            </a:r>
            <a:endParaRPr sz="4000"/>
          </a:p>
          <a:p>
            <a:pPr lvl="0">
              <a:defRPr sz="1800"/>
            </a:pPr>
            <a:r>
              <a:rPr sz="4000"/>
              <a:t>Uma vez calculado SS Ativo aloca as amostras de forma mais inteligente que SS (Passivo).</a:t>
            </a:r>
            <a:endParaRPr sz="4000"/>
          </a:p>
          <a:p>
            <a:pPr lvl="0">
              <a:defRPr sz="1800"/>
            </a:pPr>
            <a:r>
              <a:rPr sz="4000"/>
              <a:t>O esforço compensa? 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Resultados Empíricos</a:t>
            </a:r>
          </a:p>
        </p:txBody>
      </p:sp>
      <p:sp>
        <p:nvSpPr>
          <p:cNvPr id="488" name="Shape 488"/>
          <p:cNvSpPr/>
          <p:nvPr>
            <p:ph type="body" idx="1"/>
          </p:nvPr>
        </p:nvSpPr>
        <p:spPr>
          <a:xfrm>
            <a:off x="1270000" y="2768600"/>
            <a:ext cx="10464800" cy="807367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defRPr sz="1800"/>
            </a:pPr>
            <a:r>
              <a:rPr sz="4200"/>
              <a:t>Protein side-chain prediction</a:t>
            </a:r>
          </a:p>
        </p:txBody>
      </p:sp>
      <p:pic>
        <p:nvPicPr>
          <p:cNvPr id="489" name="pdb_k-1_q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3652166"/>
            <a:ext cx="7620000" cy="457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Resultados Empíricos</a:t>
            </a:r>
          </a:p>
        </p:txBody>
      </p:sp>
      <p:sp>
        <p:nvSpPr>
          <p:cNvPr id="492" name="Shape 492"/>
          <p:cNvSpPr/>
          <p:nvPr>
            <p:ph type="body" idx="1"/>
          </p:nvPr>
        </p:nvSpPr>
        <p:spPr>
          <a:xfrm>
            <a:off x="1270000" y="2768600"/>
            <a:ext cx="10464800" cy="807367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defRPr sz="1800"/>
            </a:pPr>
            <a:r>
              <a:rPr sz="4200"/>
              <a:t>Random generated grid networks.</a:t>
            </a:r>
          </a:p>
        </p:txBody>
      </p:sp>
      <p:pic>
        <p:nvPicPr>
          <p:cNvPr id="493" name="grids_k-1_q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3652166"/>
            <a:ext cx="7620000" cy="457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Resultados Empíricos</a:t>
            </a:r>
          </a:p>
        </p:txBody>
      </p:sp>
      <p:sp>
        <p:nvSpPr>
          <p:cNvPr id="496" name="Shape 496"/>
          <p:cNvSpPr/>
          <p:nvPr>
            <p:ph type="body" idx="1"/>
          </p:nvPr>
        </p:nvSpPr>
        <p:spPr>
          <a:xfrm>
            <a:off x="1270000" y="2768600"/>
            <a:ext cx="10464800" cy="1471879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defRPr sz="1800"/>
            </a:pPr>
            <a:r>
              <a:rPr sz="4200"/>
              <a:t>Computing Haplotypes in genetics analysis (Pedigree).</a:t>
            </a:r>
          </a:p>
        </p:txBody>
      </p:sp>
      <p:pic>
        <p:nvPicPr>
          <p:cNvPr id="497" name="pedigree_k-1_q-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4316678"/>
            <a:ext cx="7620000" cy="457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Depth-First Branch and Bound (DFBnB)</a:t>
            </a:r>
          </a:p>
        </p:txBody>
      </p:sp>
      <p:sp>
        <p:nvSpPr>
          <p:cNvPr id="500" name="Shape 500"/>
          <p:cNvSpPr/>
          <p:nvPr/>
        </p:nvSpPr>
        <p:spPr>
          <a:xfrm>
            <a:off x="6489699" y="4089399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501" name="Shape 501"/>
          <p:cNvSpPr/>
          <p:nvPr/>
        </p:nvSpPr>
        <p:spPr>
          <a:xfrm>
            <a:off x="6586655" y="4038600"/>
            <a:ext cx="266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24863"/>
                </a:solidFill>
              </a:rPr>
              <a:t>2</a:t>
            </a:r>
          </a:p>
        </p:txBody>
      </p:sp>
      <p:grpSp>
        <p:nvGrpSpPr>
          <p:cNvPr id="505" name="Group 505"/>
          <p:cNvGrpSpPr/>
          <p:nvPr/>
        </p:nvGrpSpPr>
        <p:grpSpPr>
          <a:xfrm>
            <a:off x="5791199" y="4508500"/>
            <a:ext cx="749301" cy="1054101"/>
            <a:chOff x="0" y="0"/>
            <a:chExt cx="749299" cy="1054100"/>
          </a:xfrm>
        </p:grpSpPr>
        <p:sp>
          <p:nvSpPr>
            <p:cNvPr id="502" name="Shape 502"/>
            <p:cNvSpPr/>
            <p:nvPr/>
          </p:nvSpPr>
          <p:spPr>
            <a:xfrm flipV="1">
              <a:off x="330200" y="0"/>
              <a:ext cx="419100" cy="6096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3" name="Shape 503"/>
            <p:cNvSpPr/>
            <p:nvPr/>
          </p:nvSpPr>
          <p:spPr>
            <a:xfrm>
              <a:off x="-1" y="5969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04" name="Shape 504"/>
            <p:cNvSpPr/>
            <p:nvPr/>
          </p:nvSpPr>
          <p:spPr>
            <a:xfrm>
              <a:off x="88900" y="546100"/>
              <a:ext cx="266700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3</a:t>
              </a:r>
            </a:p>
          </p:txBody>
        </p:sp>
      </p:grpSp>
      <p:grpSp>
        <p:nvGrpSpPr>
          <p:cNvPr id="509" name="Group 509"/>
          <p:cNvGrpSpPr/>
          <p:nvPr/>
        </p:nvGrpSpPr>
        <p:grpSpPr>
          <a:xfrm>
            <a:off x="5079999" y="5524500"/>
            <a:ext cx="800101" cy="1054100"/>
            <a:chOff x="0" y="0"/>
            <a:chExt cx="800099" cy="1054100"/>
          </a:xfrm>
        </p:grpSpPr>
        <p:sp>
          <p:nvSpPr>
            <p:cNvPr id="506" name="Shape 506"/>
            <p:cNvSpPr/>
            <p:nvPr/>
          </p:nvSpPr>
          <p:spPr>
            <a:xfrm flipV="1">
              <a:off x="381000" y="0"/>
              <a:ext cx="419100" cy="6096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7" name="Shape 507"/>
            <p:cNvSpPr/>
            <p:nvPr/>
          </p:nvSpPr>
          <p:spPr>
            <a:xfrm>
              <a:off x="-1" y="5842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08" name="Shape 508"/>
            <p:cNvSpPr/>
            <p:nvPr/>
          </p:nvSpPr>
          <p:spPr>
            <a:xfrm>
              <a:off x="88900" y="546100"/>
              <a:ext cx="266700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4</a:t>
              </a:r>
            </a:p>
          </p:txBody>
        </p:sp>
      </p:grpSp>
      <p:grpSp>
        <p:nvGrpSpPr>
          <p:cNvPr id="513" name="Group 513"/>
          <p:cNvGrpSpPr/>
          <p:nvPr/>
        </p:nvGrpSpPr>
        <p:grpSpPr>
          <a:xfrm>
            <a:off x="4343399" y="6515100"/>
            <a:ext cx="800101" cy="1054100"/>
            <a:chOff x="0" y="0"/>
            <a:chExt cx="800099" cy="1054100"/>
          </a:xfrm>
        </p:grpSpPr>
        <p:sp>
          <p:nvSpPr>
            <p:cNvPr id="510" name="Shape 510"/>
            <p:cNvSpPr/>
            <p:nvPr/>
          </p:nvSpPr>
          <p:spPr>
            <a:xfrm flipV="1">
              <a:off x="381000" y="0"/>
              <a:ext cx="419100" cy="6096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1" name="Shape 511"/>
            <p:cNvSpPr/>
            <p:nvPr/>
          </p:nvSpPr>
          <p:spPr>
            <a:xfrm>
              <a:off x="-1" y="5842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FF401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12" name="Shape 512"/>
            <p:cNvSpPr/>
            <p:nvPr/>
          </p:nvSpPr>
          <p:spPr>
            <a:xfrm>
              <a:off x="101600" y="546100"/>
              <a:ext cx="266700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4</a:t>
              </a:r>
            </a:p>
          </p:txBody>
        </p:sp>
      </p:grpSp>
      <p:grpSp>
        <p:nvGrpSpPr>
          <p:cNvPr id="517" name="Group 517"/>
          <p:cNvGrpSpPr/>
          <p:nvPr/>
        </p:nvGrpSpPr>
        <p:grpSpPr>
          <a:xfrm>
            <a:off x="5854699" y="5549900"/>
            <a:ext cx="457201" cy="1155700"/>
            <a:chOff x="0" y="0"/>
            <a:chExt cx="457200" cy="1155700"/>
          </a:xfrm>
        </p:grpSpPr>
        <p:sp>
          <p:nvSpPr>
            <p:cNvPr id="514" name="Shape 514"/>
            <p:cNvSpPr/>
            <p:nvPr/>
          </p:nvSpPr>
          <p:spPr>
            <a:xfrm flipV="1">
              <a:off x="228600" y="0"/>
              <a:ext cx="1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5" name="Shape 515"/>
            <p:cNvSpPr/>
            <p:nvPr/>
          </p:nvSpPr>
          <p:spPr>
            <a:xfrm>
              <a:off x="-1" y="6858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16" name="Shape 516"/>
            <p:cNvSpPr/>
            <p:nvPr/>
          </p:nvSpPr>
          <p:spPr>
            <a:xfrm>
              <a:off x="93265" y="647700"/>
              <a:ext cx="266701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3</a:t>
              </a:r>
            </a:p>
          </p:txBody>
        </p:sp>
      </p:grpSp>
      <p:grpSp>
        <p:nvGrpSpPr>
          <p:cNvPr id="521" name="Group 521"/>
          <p:cNvGrpSpPr/>
          <p:nvPr/>
        </p:nvGrpSpPr>
        <p:grpSpPr>
          <a:xfrm>
            <a:off x="6515099" y="4533900"/>
            <a:ext cx="457201" cy="1168400"/>
            <a:chOff x="0" y="0"/>
            <a:chExt cx="457200" cy="1168400"/>
          </a:xfrm>
        </p:grpSpPr>
        <p:sp>
          <p:nvSpPr>
            <p:cNvPr id="518" name="Shape 518"/>
            <p:cNvSpPr/>
            <p:nvPr/>
          </p:nvSpPr>
          <p:spPr>
            <a:xfrm flipV="1">
              <a:off x="228600" y="0"/>
              <a:ext cx="1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9" name="Shape 519"/>
            <p:cNvSpPr/>
            <p:nvPr/>
          </p:nvSpPr>
          <p:spPr>
            <a:xfrm>
              <a:off x="-1" y="6985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20" name="Shape 520"/>
            <p:cNvSpPr/>
            <p:nvPr/>
          </p:nvSpPr>
          <p:spPr>
            <a:xfrm>
              <a:off x="105965" y="660400"/>
              <a:ext cx="266701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3</a:t>
              </a:r>
            </a:p>
          </p:txBody>
        </p:sp>
      </p:grpSp>
      <p:grpSp>
        <p:nvGrpSpPr>
          <p:cNvPr id="525" name="Group 525"/>
          <p:cNvGrpSpPr/>
          <p:nvPr/>
        </p:nvGrpSpPr>
        <p:grpSpPr>
          <a:xfrm>
            <a:off x="6896100" y="4445000"/>
            <a:ext cx="889000" cy="1130300"/>
            <a:chOff x="0" y="0"/>
            <a:chExt cx="888999" cy="1130300"/>
          </a:xfrm>
        </p:grpSpPr>
        <p:sp>
          <p:nvSpPr>
            <p:cNvPr id="522" name="Shape 522"/>
            <p:cNvSpPr/>
            <p:nvPr/>
          </p:nvSpPr>
          <p:spPr>
            <a:xfrm flipH="1" flipV="1">
              <a:off x="0" y="0"/>
              <a:ext cx="495300" cy="6858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3" name="Shape 523"/>
            <p:cNvSpPr/>
            <p:nvPr/>
          </p:nvSpPr>
          <p:spPr>
            <a:xfrm>
              <a:off x="431799" y="6604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24" name="Shape 524"/>
            <p:cNvSpPr/>
            <p:nvPr/>
          </p:nvSpPr>
          <p:spPr>
            <a:xfrm>
              <a:off x="537765" y="622300"/>
              <a:ext cx="266701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2</a:t>
              </a:r>
            </a:p>
          </p:txBody>
        </p:sp>
      </p:grpSp>
      <p:grpSp>
        <p:nvGrpSpPr>
          <p:cNvPr id="529" name="Group 529"/>
          <p:cNvGrpSpPr/>
          <p:nvPr/>
        </p:nvGrpSpPr>
        <p:grpSpPr>
          <a:xfrm>
            <a:off x="5854699" y="6680200"/>
            <a:ext cx="457201" cy="1155700"/>
            <a:chOff x="0" y="0"/>
            <a:chExt cx="457200" cy="1155700"/>
          </a:xfrm>
        </p:grpSpPr>
        <p:sp>
          <p:nvSpPr>
            <p:cNvPr id="526" name="Shape 526"/>
            <p:cNvSpPr/>
            <p:nvPr/>
          </p:nvSpPr>
          <p:spPr>
            <a:xfrm flipV="1">
              <a:off x="228600" y="0"/>
              <a:ext cx="1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7" name="Shape 527"/>
            <p:cNvSpPr/>
            <p:nvPr/>
          </p:nvSpPr>
          <p:spPr>
            <a:xfrm>
              <a:off x="-1" y="6858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28" name="Shape 528"/>
            <p:cNvSpPr/>
            <p:nvPr/>
          </p:nvSpPr>
          <p:spPr>
            <a:xfrm>
              <a:off x="93265" y="647700"/>
              <a:ext cx="266701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4</a:t>
              </a:r>
            </a:p>
          </p:txBody>
        </p:sp>
      </p:grpSp>
      <p:grpSp>
        <p:nvGrpSpPr>
          <p:cNvPr id="533" name="Group 533"/>
          <p:cNvGrpSpPr/>
          <p:nvPr/>
        </p:nvGrpSpPr>
        <p:grpSpPr>
          <a:xfrm>
            <a:off x="6540499" y="5676900"/>
            <a:ext cx="457201" cy="1143000"/>
            <a:chOff x="0" y="0"/>
            <a:chExt cx="457200" cy="1143000"/>
          </a:xfrm>
        </p:grpSpPr>
        <p:sp>
          <p:nvSpPr>
            <p:cNvPr id="530" name="Shape 530"/>
            <p:cNvSpPr/>
            <p:nvPr/>
          </p:nvSpPr>
          <p:spPr>
            <a:xfrm flipV="1">
              <a:off x="228600" y="0"/>
              <a:ext cx="1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Shape 531"/>
            <p:cNvSpPr/>
            <p:nvPr/>
          </p:nvSpPr>
          <p:spPr>
            <a:xfrm>
              <a:off x="-1" y="6731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32" name="Shape 532"/>
            <p:cNvSpPr/>
            <p:nvPr/>
          </p:nvSpPr>
          <p:spPr>
            <a:xfrm>
              <a:off x="101600" y="635000"/>
              <a:ext cx="266700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4</a:t>
              </a:r>
            </a:p>
          </p:txBody>
        </p:sp>
      </p:grpSp>
      <p:grpSp>
        <p:nvGrpSpPr>
          <p:cNvPr id="537" name="Group 537"/>
          <p:cNvGrpSpPr/>
          <p:nvPr/>
        </p:nvGrpSpPr>
        <p:grpSpPr>
          <a:xfrm>
            <a:off x="7264399" y="5537200"/>
            <a:ext cx="457201" cy="1143000"/>
            <a:chOff x="0" y="0"/>
            <a:chExt cx="457200" cy="1143000"/>
          </a:xfrm>
        </p:grpSpPr>
        <p:sp>
          <p:nvSpPr>
            <p:cNvPr id="534" name="Shape 534"/>
            <p:cNvSpPr/>
            <p:nvPr/>
          </p:nvSpPr>
          <p:spPr>
            <a:xfrm flipV="1">
              <a:off x="215900" y="0"/>
              <a:ext cx="12700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5" name="Shape 535"/>
            <p:cNvSpPr/>
            <p:nvPr/>
          </p:nvSpPr>
          <p:spPr>
            <a:xfrm>
              <a:off x="-1" y="6731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FF401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36" name="Shape 536"/>
            <p:cNvSpPr/>
            <p:nvPr/>
          </p:nvSpPr>
          <p:spPr>
            <a:xfrm>
              <a:off x="101600" y="635000"/>
              <a:ext cx="266700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3</a:t>
              </a:r>
            </a:p>
          </p:txBody>
        </p:sp>
      </p:grpSp>
      <p:grpSp>
        <p:nvGrpSpPr>
          <p:cNvPr id="541" name="Group 541"/>
          <p:cNvGrpSpPr/>
          <p:nvPr/>
        </p:nvGrpSpPr>
        <p:grpSpPr>
          <a:xfrm>
            <a:off x="7747000" y="5511800"/>
            <a:ext cx="698500" cy="1066800"/>
            <a:chOff x="0" y="0"/>
            <a:chExt cx="698499" cy="1066800"/>
          </a:xfrm>
        </p:grpSpPr>
        <p:sp>
          <p:nvSpPr>
            <p:cNvPr id="538" name="Shape 538"/>
            <p:cNvSpPr/>
            <p:nvPr/>
          </p:nvSpPr>
          <p:spPr>
            <a:xfrm flipH="1" flipV="1">
              <a:off x="0" y="0"/>
              <a:ext cx="342900" cy="6477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9" name="Shape 539"/>
            <p:cNvSpPr/>
            <p:nvPr/>
          </p:nvSpPr>
          <p:spPr>
            <a:xfrm>
              <a:off x="241299" y="5969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40" name="Shape 540"/>
            <p:cNvSpPr/>
            <p:nvPr/>
          </p:nvSpPr>
          <p:spPr>
            <a:xfrm>
              <a:off x="342900" y="558800"/>
              <a:ext cx="266700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3</a:t>
              </a:r>
            </a:p>
          </p:txBody>
        </p:sp>
      </p:grpSp>
      <p:grpSp>
        <p:nvGrpSpPr>
          <p:cNvPr id="545" name="Group 545"/>
          <p:cNvGrpSpPr/>
          <p:nvPr/>
        </p:nvGrpSpPr>
        <p:grpSpPr>
          <a:xfrm>
            <a:off x="5105399" y="6527800"/>
            <a:ext cx="457201" cy="1155700"/>
            <a:chOff x="0" y="0"/>
            <a:chExt cx="457200" cy="1155700"/>
          </a:xfrm>
        </p:grpSpPr>
        <p:sp>
          <p:nvSpPr>
            <p:cNvPr id="542" name="Shape 542"/>
            <p:cNvSpPr/>
            <p:nvPr/>
          </p:nvSpPr>
          <p:spPr>
            <a:xfrm flipV="1">
              <a:off x="228600" y="0"/>
              <a:ext cx="1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3" name="Shape 543"/>
            <p:cNvSpPr/>
            <p:nvPr/>
          </p:nvSpPr>
          <p:spPr>
            <a:xfrm>
              <a:off x="-1" y="6858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44" name="Shape 544"/>
            <p:cNvSpPr/>
            <p:nvPr/>
          </p:nvSpPr>
          <p:spPr>
            <a:xfrm>
              <a:off x="88900" y="647700"/>
              <a:ext cx="266700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4</a:t>
              </a:r>
            </a:p>
          </p:txBody>
        </p:sp>
      </p:grpSp>
      <p:sp>
        <p:nvSpPr>
          <p:cNvPr id="546" name="Shape 546"/>
          <p:cNvSpPr/>
          <p:nvPr/>
        </p:nvSpPr>
        <p:spPr>
          <a:xfrm>
            <a:off x="9464364" y="3860800"/>
            <a:ext cx="2944082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/>
            </a:lvl1pPr>
          </a:lstStyle>
          <a:p>
            <a:pPr lvl="0">
              <a:defRPr b="0" sz="1800"/>
            </a:pPr>
            <a:r>
              <a:rPr b="1" sz="3000"/>
              <a:t>f(n) = g(n) + h(n)</a:t>
            </a:r>
          </a:p>
        </p:txBody>
      </p:sp>
      <p:sp>
        <p:nvSpPr>
          <p:cNvPr id="547" name="Shape 547"/>
          <p:cNvSpPr/>
          <p:nvPr/>
        </p:nvSpPr>
        <p:spPr>
          <a:xfrm>
            <a:off x="3183557" y="3860800"/>
            <a:ext cx="315405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b="0" sz="1800"/>
            </a:pPr>
            <a:r>
              <a:rPr b="1" sz="3000"/>
              <a:t>4</a:t>
            </a:r>
          </a:p>
        </p:txBody>
      </p:sp>
      <p:sp>
        <p:nvSpPr>
          <p:cNvPr id="548" name="Shape 548"/>
          <p:cNvSpPr/>
          <p:nvPr/>
        </p:nvSpPr>
        <p:spPr>
          <a:xfrm>
            <a:off x="3195097" y="4356100"/>
            <a:ext cx="315406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 sz="3000"/>
            </a:lvl1pPr>
          </a:lstStyle>
          <a:p>
            <a:pPr lvl="0">
              <a:defRPr b="0" sz="1800"/>
            </a:pPr>
            <a:r>
              <a:rPr b="1" sz="3000"/>
              <a:t>3</a:t>
            </a:r>
          </a:p>
        </p:txBody>
      </p:sp>
      <p:grpSp>
        <p:nvGrpSpPr>
          <p:cNvPr id="551" name="Group 551"/>
          <p:cNvGrpSpPr/>
          <p:nvPr/>
        </p:nvGrpSpPr>
        <p:grpSpPr>
          <a:xfrm>
            <a:off x="3195209" y="3992033"/>
            <a:ext cx="292101" cy="347134"/>
            <a:chOff x="0" y="0"/>
            <a:chExt cx="292099" cy="347133"/>
          </a:xfrm>
        </p:grpSpPr>
        <p:sp>
          <p:nvSpPr>
            <p:cNvPr id="549" name="Shape 549"/>
            <p:cNvSpPr/>
            <p:nvPr/>
          </p:nvSpPr>
          <p:spPr>
            <a:xfrm>
              <a:off x="21166" y="0"/>
              <a:ext cx="258234" cy="334434"/>
            </a:xfrm>
            <a:prstGeom prst="line">
              <a:avLst/>
            </a:prstGeom>
            <a:noFill/>
            <a:ln w="25400" cap="flat">
              <a:solidFill>
                <a:srgbClr val="48556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0" name="Shape 550"/>
            <p:cNvSpPr/>
            <p:nvPr/>
          </p:nvSpPr>
          <p:spPr>
            <a:xfrm flipH="1">
              <a:off x="0" y="0"/>
              <a:ext cx="292100" cy="347134"/>
            </a:xfrm>
            <a:prstGeom prst="line">
              <a:avLst/>
            </a:prstGeom>
            <a:noFill/>
            <a:ln w="25400" cap="flat">
              <a:solidFill>
                <a:srgbClr val="48556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552" name="Shape 552"/>
          <p:cNvSpPr/>
          <p:nvPr/>
        </p:nvSpPr>
        <p:spPr>
          <a:xfrm>
            <a:off x="-66365" y="3860800"/>
            <a:ext cx="40386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3000"/>
            </a:lvl1pPr>
          </a:lstStyle>
          <a:p>
            <a:pPr lvl="0">
              <a:defRPr b="0" sz="1800"/>
            </a:pPr>
            <a:r>
              <a:rPr b="1" sz="3000"/>
              <a:t>upper bound: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presetClass="entr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1" grpId="8"/>
      <p:bldP build="whole" bldLvl="1" animBg="1" rev="0" advAuto="0" spid="533" grpId="9"/>
      <p:bldP build="whole" bldLvl="1" animBg="1" rev="0" advAuto="0" spid="505" grpId="1"/>
      <p:bldP build="whole" bldLvl="1" animBg="1" rev="0" advAuto="0" spid="513" grpId="3"/>
      <p:bldP build="whole" bldLvl="1" animBg="1" rev="0" advAuto="0" spid="525" grpId="10"/>
      <p:bldP build="whole" bldLvl="1" animBg="1" rev="0" advAuto="0" spid="509" grpId="2"/>
      <p:bldP build="whole" bldLvl="1" animBg="1" rev="0" advAuto="0" spid="551" grpId="12"/>
      <p:bldP build="whole" bldLvl="1" animBg="1" rev="0" advAuto="0" spid="517" grpId="6"/>
      <p:bldP build="whole" bldLvl="1" animBg="1" rev="0" advAuto="0" spid="529" grpId="7"/>
      <p:bldP build="whole" bldLvl="1" animBg="1" rev="0" advAuto="0" spid="547" grpId="4"/>
      <p:bldP build="whole" bldLvl="1" animBg="1" rev="0" advAuto="0" spid="548" grpId="13"/>
      <p:bldP build="whole" bldLvl="1" animBg="1" rev="0" advAuto="0" spid="545" grpId="5"/>
      <p:bldP build="whole" bldLvl="1" animBg="1" rev="0" advAuto="0" spid="537" grpId="11"/>
      <p:bldP build="whole" bldLvl="1" animBg="1" rev="0" advAuto="0" spid="541" grpId="14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SS Não se Aplica à DFBnB</a:t>
            </a:r>
          </a:p>
        </p:txBody>
      </p:sp>
      <p:sp>
        <p:nvSpPr>
          <p:cNvPr id="555" name="Shape 555"/>
          <p:cNvSpPr/>
          <p:nvPr/>
        </p:nvSpPr>
        <p:spPr>
          <a:xfrm>
            <a:off x="5994399" y="4089399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556" name="Shape 556"/>
          <p:cNvSpPr/>
          <p:nvPr/>
        </p:nvSpPr>
        <p:spPr>
          <a:xfrm>
            <a:off x="6091355" y="4038600"/>
            <a:ext cx="266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24863"/>
                </a:solidFill>
              </a:rPr>
              <a:t>2</a:t>
            </a:r>
          </a:p>
        </p:txBody>
      </p:sp>
      <p:grpSp>
        <p:nvGrpSpPr>
          <p:cNvPr id="560" name="Group 560"/>
          <p:cNvGrpSpPr/>
          <p:nvPr/>
        </p:nvGrpSpPr>
        <p:grpSpPr>
          <a:xfrm>
            <a:off x="5295899" y="4508500"/>
            <a:ext cx="749301" cy="1054101"/>
            <a:chOff x="0" y="0"/>
            <a:chExt cx="749299" cy="1054100"/>
          </a:xfrm>
        </p:grpSpPr>
        <p:sp>
          <p:nvSpPr>
            <p:cNvPr id="557" name="Shape 557"/>
            <p:cNvSpPr/>
            <p:nvPr/>
          </p:nvSpPr>
          <p:spPr>
            <a:xfrm flipV="1">
              <a:off x="330200" y="0"/>
              <a:ext cx="419100" cy="6096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8" name="Shape 558"/>
            <p:cNvSpPr/>
            <p:nvPr/>
          </p:nvSpPr>
          <p:spPr>
            <a:xfrm>
              <a:off x="-1" y="5969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59" name="Shape 559"/>
            <p:cNvSpPr/>
            <p:nvPr/>
          </p:nvSpPr>
          <p:spPr>
            <a:xfrm>
              <a:off x="88900" y="546100"/>
              <a:ext cx="266700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3</a:t>
              </a:r>
            </a:p>
          </p:txBody>
        </p:sp>
      </p:grpSp>
      <p:grpSp>
        <p:nvGrpSpPr>
          <p:cNvPr id="564" name="Group 564"/>
          <p:cNvGrpSpPr/>
          <p:nvPr/>
        </p:nvGrpSpPr>
        <p:grpSpPr>
          <a:xfrm>
            <a:off x="4584699" y="5524500"/>
            <a:ext cx="800101" cy="1054100"/>
            <a:chOff x="0" y="0"/>
            <a:chExt cx="800099" cy="1054100"/>
          </a:xfrm>
        </p:grpSpPr>
        <p:sp>
          <p:nvSpPr>
            <p:cNvPr id="561" name="Shape 561"/>
            <p:cNvSpPr/>
            <p:nvPr/>
          </p:nvSpPr>
          <p:spPr>
            <a:xfrm flipV="1">
              <a:off x="381000" y="0"/>
              <a:ext cx="419100" cy="6096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2" name="Shape 562"/>
            <p:cNvSpPr/>
            <p:nvPr/>
          </p:nvSpPr>
          <p:spPr>
            <a:xfrm>
              <a:off x="-1" y="5842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63" name="Shape 563"/>
            <p:cNvSpPr/>
            <p:nvPr/>
          </p:nvSpPr>
          <p:spPr>
            <a:xfrm>
              <a:off x="88900" y="546100"/>
              <a:ext cx="266700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4</a:t>
              </a:r>
            </a:p>
          </p:txBody>
        </p:sp>
      </p:grpSp>
      <p:grpSp>
        <p:nvGrpSpPr>
          <p:cNvPr id="568" name="Group 568"/>
          <p:cNvGrpSpPr/>
          <p:nvPr/>
        </p:nvGrpSpPr>
        <p:grpSpPr>
          <a:xfrm>
            <a:off x="3848099" y="6515100"/>
            <a:ext cx="800101" cy="1054100"/>
            <a:chOff x="0" y="0"/>
            <a:chExt cx="800099" cy="1054100"/>
          </a:xfrm>
        </p:grpSpPr>
        <p:sp>
          <p:nvSpPr>
            <p:cNvPr id="565" name="Shape 565"/>
            <p:cNvSpPr/>
            <p:nvPr/>
          </p:nvSpPr>
          <p:spPr>
            <a:xfrm flipV="1">
              <a:off x="381000" y="0"/>
              <a:ext cx="419100" cy="6096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6" name="Shape 566"/>
            <p:cNvSpPr/>
            <p:nvPr/>
          </p:nvSpPr>
          <p:spPr>
            <a:xfrm>
              <a:off x="-1" y="5842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FF401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67" name="Shape 567"/>
            <p:cNvSpPr/>
            <p:nvPr/>
          </p:nvSpPr>
          <p:spPr>
            <a:xfrm>
              <a:off x="101600" y="546100"/>
              <a:ext cx="266700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4</a:t>
              </a:r>
            </a:p>
          </p:txBody>
        </p:sp>
      </p:grpSp>
      <p:grpSp>
        <p:nvGrpSpPr>
          <p:cNvPr id="572" name="Group 572"/>
          <p:cNvGrpSpPr/>
          <p:nvPr/>
        </p:nvGrpSpPr>
        <p:grpSpPr>
          <a:xfrm>
            <a:off x="5359399" y="5549900"/>
            <a:ext cx="457201" cy="1155700"/>
            <a:chOff x="0" y="0"/>
            <a:chExt cx="457200" cy="1155700"/>
          </a:xfrm>
        </p:grpSpPr>
        <p:sp>
          <p:nvSpPr>
            <p:cNvPr id="569" name="Shape 569"/>
            <p:cNvSpPr/>
            <p:nvPr/>
          </p:nvSpPr>
          <p:spPr>
            <a:xfrm flipV="1">
              <a:off x="228600" y="0"/>
              <a:ext cx="1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0" name="Shape 570"/>
            <p:cNvSpPr/>
            <p:nvPr/>
          </p:nvSpPr>
          <p:spPr>
            <a:xfrm>
              <a:off x="-1" y="6858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71" name="Shape 571"/>
            <p:cNvSpPr/>
            <p:nvPr/>
          </p:nvSpPr>
          <p:spPr>
            <a:xfrm>
              <a:off x="93265" y="647700"/>
              <a:ext cx="266701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3</a:t>
              </a:r>
            </a:p>
          </p:txBody>
        </p:sp>
      </p:grpSp>
      <p:grpSp>
        <p:nvGrpSpPr>
          <p:cNvPr id="576" name="Group 576"/>
          <p:cNvGrpSpPr/>
          <p:nvPr/>
        </p:nvGrpSpPr>
        <p:grpSpPr>
          <a:xfrm>
            <a:off x="6019799" y="4533900"/>
            <a:ext cx="457201" cy="1168400"/>
            <a:chOff x="0" y="0"/>
            <a:chExt cx="457200" cy="1168400"/>
          </a:xfrm>
        </p:grpSpPr>
        <p:sp>
          <p:nvSpPr>
            <p:cNvPr id="573" name="Shape 573"/>
            <p:cNvSpPr/>
            <p:nvPr/>
          </p:nvSpPr>
          <p:spPr>
            <a:xfrm flipV="1">
              <a:off x="228600" y="0"/>
              <a:ext cx="1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4" name="Shape 574"/>
            <p:cNvSpPr/>
            <p:nvPr/>
          </p:nvSpPr>
          <p:spPr>
            <a:xfrm>
              <a:off x="-1" y="6985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75" name="Shape 575"/>
            <p:cNvSpPr/>
            <p:nvPr/>
          </p:nvSpPr>
          <p:spPr>
            <a:xfrm>
              <a:off x="105965" y="660400"/>
              <a:ext cx="266701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3</a:t>
              </a:r>
            </a:p>
          </p:txBody>
        </p:sp>
      </p:grpSp>
      <p:grpSp>
        <p:nvGrpSpPr>
          <p:cNvPr id="580" name="Group 580"/>
          <p:cNvGrpSpPr/>
          <p:nvPr/>
        </p:nvGrpSpPr>
        <p:grpSpPr>
          <a:xfrm>
            <a:off x="6400800" y="4445000"/>
            <a:ext cx="889000" cy="1130300"/>
            <a:chOff x="0" y="0"/>
            <a:chExt cx="888999" cy="1130300"/>
          </a:xfrm>
        </p:grpSpPr>
        <p:sp>
          <p:nvSpPr>
            <p:cNvPr id="577" name="Shape 577"/>
            <p:cNvSpPr/>
            <p:nvPr/>
          </p:nvSpPr>
          <p:spPr>
            <a:xfrm flipH="1" flipV="1">
              <a:off x="0" y="0"/>
              <a:ext cx="495300" cy="6858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8" name="Shape 578"/>
            <p:cNvSpPr/>
            <p:nvPr/>
          </p:nvSpPr>
          <p:spPr>
            <a:xfrm>
              <a:off x="431799" y="6604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37765" y="622300"/>
              <a:ext cx="266701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2</a:t>
              </a:r>
            </a:p>
          </p:txBody>
        </p:sp>
      </p:grpSp>
      <p:grpSp>
        <p:nvGrpSpPr>
          <p:cNvPr id="584" name="Group 584"/>
          <p:cNvGrpSpPr/>
          <p:nvPr/>
        </p:nvGrpSpPr>
        <p:grpSpPr>
          <a:xfrm>
            <a:off x="5359399" y="6680200"/>
            <a:ext cx="457201" cy="1155700"/>
            <a:chOff x="0" y="0"/>
            <a:chExt cx="457200" cy="1155700"/>
          </a:xfrm>
        </p:grpSpPr>
        <p:sp>
          <p:nvSpPr>
            <p:cNvPr id="581" name="Shape 581"/>
            <p:cNvSpPr/>
            <p:nvPr/>
          </p:nvSpPr>
          <p:spPr>
            <a:xfrm flipV="1">
              <a:off x="228600" y="0"/>
              <a:ext cx="1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2" name="Shape 582"/>
            <p:cNvSpPr/>
            <p:nvPr/>
          </p:nvSpPr>
          <p:spPr>
            <a:xfrm>
              <a:off x="-1" y="6858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83" name="Shape 583"/>
            <p:cNvSpPr/>
            <p:nvPr/>
          </p:nvSpPr>
          <p:spPr>
            <a:xfrm>
              <a:off x="93265" y="647700"/>
              <a:ext cx="266701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4</a:t>
              </a:r>
            </a:p>
          </p:txBody>
        </p:sp>
      </p:grpSp>
      <p:grpSp>
        <p:nvGrpSpPr>
          <p:cNvPr id="588" name="Group 588"/>
          <p:cNvGrpSpPr/>
          <p:nvPr/>
        </p:nvGrpSpPr>
        <p:grpSpPr>
          <a:xfrm>
            <a:off x="6045199" y="5676900"/>
            <a:ext cx="457201" cy="1143000"/>
            <a:chOff x="0" y="0"/>
            <a:chExt cx="457200" cy="1143000"/>
          </a:xfrm>
        </p:grpSpPr>
        <p:sp>
          <p:nvSpPr>
            <p:cNvPr id="585" name="Shape 585"/>
            <p:cNvSpPr/>
            <p:nvPr/>
          </p:nvSpPr>
          <p:spPr>
            <a:xfrm flipV="1">
              <a:off x="228600" y="0"/>
              <a:ext cx="1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6" name="Shape 586"/>
            <p:cNvSpPr/>
            <p:nvPr/>
          </p:nvSpPr>
          <p:spPr>
            <a:xfrm>
              <a:off x="-1" y="6731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87" name="Shape 587"/>
            <p:cNvSpPr/>
            <p:nvPr/>
          </p:nvSpPr>
          <p:spPr>
            <a:xfrm>
              <a:off x="101600" y="635000"/>
              <a:ext cx="266700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4</a:t>
              </a:r>
            </a:p>
          </p:txBody>
        </p:sp>
      </p:grpSp>
      <p:grpSp>
        <p:nvGrpSpPr>
          <p:cNvPr id="592" name="Group 592"/>
          <p:cNvGrpSpPr/>
          <p:nvPr/>
        </p:nvGrpSpPr>
        <p:grpSpPr>
          <a:xfrm>
            <a:off x="6769099" y="5537200"/>
            <a:ext cx="457201" cy="1143000"/>
            <a:chOff x="0" y="0"/>
            <a:chExt cx="457200" cy="1143000"/>
          </a:xfrm>
        </p:grpSpPr>
        <p:sp>
          <p:nvSpPr>
            <p:cNvPr id="589" name="Shape 589"/>
            <p:cNvSpPr/>
            <p:nvPr/>
          </p:nvSpPr>
          <p:spPr>
            <a:xfrm flipV="1">
              <a:off x="215900" y="0"/>
              <a:ext cx="12700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0" name="Shape 590"/>
            <p:cNvSpPr/>
            <p:nvPr/>
          </p:nvSpPr>
          <p:spPr>
            <a:xfrm>
              <a:off x="-1" y="6731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FF401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91" name="Shape 591"/>
            <p:cNvSpPr/>
            <p:nvPr/>
          </p:nvSpPr>
          <p:spPr>
            <a:xfrm>
              <a:off x="101600" y="635000"/>
              <a:ext cx="266700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3</a:t>
              </a:r>
            </a:p>
          </p:txBody>
        </p:sp>
      </p:grpSp>
      <p:grpSp>
        <p:nvGrpSpPr>
          <p:cNvPr id="596" name="Group 596"/>
          <p:cNvGrpSpPr/>
          <p:nvPr/>
        </p:nvGrpSpPr>
        <p:grpSpPr>
          <a:xfrm>
            <a:off x="7251700" y="5511800"/>
            <a:ext cx="698500" cy="1066800"/>
            <a:chOff x="0" y="0"/>
            <a:chExt cx="698499" cy="1066800"/>
          </a:xfrm>
        </p:grpSpPr>
        <p:sp>
          <p:nvSpPr>
            <p:cNvPr id="593" name="Shape 593"/>
            <p:cNvSpPr/>
            <p:nvPr/>
          </p:nvSpPr>
          <p:spPr>
            <a:xfrm flipH="1" flipV="1">
              <a:off x="0" y="0"/>
              <a:ext cx="342900" cy="6477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4" name="Shape 594"/>
            <p:cNvSpPr/>
            <p:nvPr/>
          </p:nvSpPr>
          <p:spPr>
            <a:xfrm>
              <a:off x="241299" y="5969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95" name="Shape 595"/>
            <p:cNvSpPr/>
            <p:nvPr/>
          </p:nvSpPr>
          <p:spPr>
            <a:xfrm>
              <a:off x="342900" y="558800"/>
              <a:ext cx="266700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3</a:t>
              </a:r>
            </a:p>
          </p:txBody>
        </p:sp>
      </p:grpSp>
      <p:grpSp>
        <p:nvGrpSpPr>
          <p:cNvPr id="600" name="Group 600"/>
          <p:cNvGrpSpPr/>
          <p:nvPr/>
        </p:nvGrpSpPr>
        <p:grpSpPr>
          <a:xfrm>
            <a:off x="4610099" y="6527800"/>
            <a:ext cx="457201" cy="1155700"/>
            <a:chOff x="0" y="0"/>
            <a:chExt cx="457200" cy="1155700"/>
          </a:xfrm>
        </p:grpSpPr>
        <p:sp>
          <p:nvSpPr>
            <p:cNvPr id="597" name="Shape 597"/>
            <p:cNvSpPr/>
            <p:nvPr/>
          </p:nvSpPr>
          <p:spPr>
            <a:xfrm flipV="1">
              <a:off x="228600" y="0"/>
              <a:ext cx="1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8" name="Shape 598"/>
            <p:cNvSpPr/>
            <p:nvPr/>
          </p:nvSpPr>
          <p:spPr>
            <a:xfrm>
              <a:off x="-1" y="6858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599" name="Shape 599"/>
            <p:cNvSpPr/>
            <p:nvPr/>
          </p:nvSpPr>
          <p:spPr>
            <a:xfrm>
              <a:off x="88900" y="647700"/>
              <a:ext cx="266700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324863"/>
                  </a:solidFill>
                </a:rPr>
                <a:t>4</a:t>
              </a:r>
            </a:p>
          </p:txBody>
        </p:sp>
      </p:grpSp>
      <p:sp>
        <p:nvSpPr>
          <p:cNvPr id="601" name="Shape 601"/>
          <p:cNvSpPr/>
          <p:nvPr/>
        </p:nvSpPr>
        <p:spPr>
          <a:xfrm>
            <a:off x="4381500" y="3797300"/>
            <a:ext cx="3784600" cy="914400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1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Ramos de Solução</a:t>
            </a:r>
          </a:p>
        </p:txBody>
      </p:sp>
      <p:sp>
        <p:nvSpPr>
          <p:cNvPr id="604" name="Shape 604"/>
          <p:cNvSpPr/>
          <p:nvPr/>
        </p:nvSpPr>
        <p:spPr>
          <a:xfrm>
            <a:off x="6597649" y="3771899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05" name="Shape 605"/>
          <p:cNvSpPr/>
          <p:nvPr/>
        </p:nvSpPr>
        <p:spPr>
          <a:xfrm>
            <a:off x="6694605" y="3721100"/>
            <a:ext cx="266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24863"/>
                </a:solidFill>
              </a:rPr>
              <a:t>2</a:t>
            </a:r>
          </a:p>
        </p:txBody>
      </p:sp>
      <p:sp>
        <p:nvSpPr>
          <p:cNvPr id="606" name="Shape 606"/>
          <p:cNvSpPr/>
          <p:nvPr/>
        </p:nvSpPr>
        <p:spPr>
          <a:xfrm flipV="1">
            <a:off x="6229350" y="4139449"/>
            <a:ext cx="461138" cy="661152"/>
          </a:xfrm>
          <a:prstGeom prst="line">
            <a:avLst/>
          </a:prstGeom>
          <a:ln w="114300">
            <a:solidFill/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7" name="Shape 607"/>
          <p:cNvSpPr/>
          <p:nvPr/>
        </p:nvSpPr>
        <p:spPr>
          <a:xfrm>
            <a:off x="5899149" y="478790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08" name="Shape 608"/>
          <p:cNvSpPr/>
          <p:nvPr/>
        </p:nvSpPr>
        <p:spPr>
          <a:xfrm>
            <a:off x="5988050" y="4737100"/>
            <a:ext cx="2667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609" name="Shape 609"/>
          <p:cNvSpPr/>
          <p:nvPr/>
        </p:nvSpPr>
        <p:spPr>
          <a:xfrm flipV="1">
            <a:off x="5568950" y="5207000"/>
            <a:ext cx="419100" cy="609601"/>
          </a:xfrm>
          <a:prstGeom prst="line">
            <a:avLst/>
          </a:prstGeom>
          <a:ln w="114300">
            <a:solidFill/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10" name="Shape 610"/>
          <p:cNvSpPr/>
          <p:nvPr/>
        </p:nvSpPr>
        <p:spPr>
          <a:xfrm>
            <a:off x="5187949" y="579120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11" name="Shape 611"/>
          <p:cNvSpPr/>
          <p:nvPr/>
        </p:nvSpPr>
        <p:spPr>
          <a:xfrm>
            <a:off x="5276850" y="5753100"/>
            <a:ext cx="2667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24863"/>
                </a:solidFill>
              </a:rPr>
              <a:t>4</a:t>
            </a:r>
          </a:p>
        </p:txBody>
      </p:sp>
      <p:sp>
        <p:nvSpPr>
          <p:cNvPr id="612" name="Shape 612"/>
          <p:cNvSpPr/>
          <p:nvPr/>
        </p:nvSpPr>
        <p:spPr>
          <a:xfrm flipV="1">
            <a:off x="4832350" y="6197600"/>
            <a:ext cx="419100" cy="609601"/>
          </a:xfrm>
          <a:prstGeom prst="line">
            <a:avLst/>
          </a:prstGeom>
          <a:ln w="114300">
            <a:solidFill/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13" name="Shape 613"/>
          <p:cNvSpPr/>
          <p:nvPr/>
        </p:nvSpPr>
        <p:spPr>
          <a:xfrm>
            <a:off x="4451349" y="678180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rgbClr val="FF401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14" name="Shape 614"/>
          <p:cNvSpPr/>
          <p:nvPr/>
        </p:nvSpPr>
        <p:spPr>
          <a:xfrm>
            <a:off x="4552950" y="6743700"/>
            <a:ext cx="2667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24863"/>
                </a:solidFill>
              </a:rPr>
              <a:t>4</a:t>
            </a:r>
          </a:p>
        </p:txBody>
      </p:sp>
      <p:sp>
        <p:nvSpPr>
          <p:cNvPr id="615" name="Shape 615"/>
          <p:cNvSpPr/>
          <p:nvPr/>
        </p:nvSpPr>
        <p:spPr>
          <a:xfrm flipV="1">
            <a:off x="6191250" y="5232400"/>
            <a:ext cx="0" cy="660400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16" name="Shape 616"/>
          <p:cNvSpPr/>
          <p:nvPr/>
        </p:nvSpPr>
        <p:spPr>
          <a:xfrm>
            <a:off x="5962649" y="591820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17" name="Shape 617"/>
          <p:cNvSpPr/>
          <p:nvPr/>
        </p:nvSpPr>
        <p:spPr>
          <a:xfrm>
            <a:off x="6055915" y="5880100"/>
            <a:ext cx="266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618" name="Shape 618"/>
          <p:cNvSpPr/>
          <p:nvPr/>
        </p:nvSpPr>
        <p:spPr>
          <a:xfrm flipV="1">
            <a:off x="6851650" y="4216400"/>
            <a:ext cx="0" cy="660400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19" name="Shape 619"/>
          <p:cNvSpPr/>
          <p:nvPr/>
        </p:nvSpPr>
        <p:spPr>
          <a:xfrm>
            <a:off x="6623049" y="491490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20" name="Shape 620"/>
          <p:cNvSpPr/>
          <p:nvPr/>
        </p:nvSpPr>
        <p:spPr>
          <a:xfrm>
            <a:off x="6729015" y="4876800"/>
            <a:ext cx="266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621" name="Shape 621"/>
          <p:cNvSpPr/>
          <p:nvPr/>
        </p:nvSpPr>
        <p:spPr>
          <a:xfrm flipH="1" flipV="1">
            <a:off x="7004050" y="4127500"/>
            <a:ext cx="495300" cy="685800"/>
          </a:xfrm>
          <a:prstGeom prst="line">
            <a:avLst/>
          </a:prstGeom>
          <a:ln w="114300">
            <a:solidFill/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2" name="Shape 622"/>
          <p:cNvSpPr/>
          <p:nvPr/>
        </p:nvSpPr>
        <p:spPr>
          <a:xfrm>
            <a:off x="7435849" y="478790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23" name="Shape 623"/>
          <p:cNvSpPr/>
          <p:nvPr/>
        </p:nvSpPr>
        <p:spPr>
          <a:xfrm>
            <a:off x="7541815" y="4749800"/>
            <a:ext cx="266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24863"/>
                </a:solidFill>
              </a:rPr>
              <a:t>2</a:t>
            </a:r>
          </a:p>
        </p:txBody>
      </p:sp>
      <p:sp>
        <p:nvSpPr>
          <p:cNvPr id="624" name="Shape 624"/>
          <p:cNvSpPr/>
          <p:nvPr/>
        </p:nvSpPr>
        <p:spPr>
          <a:xfrm flipV="1">
            <a:off x="6191250" y="6362700"/>
            <a:ext cx="0" cy="660400"/>
          </a:xfrm>
          <a:prstGeom prst="line">
            <a:avLst/>
          </a:prstGeom>
          <a:ln w="50800">
            <a:solidFill/>
            <a:custDash>
              <a:ds d="200000" sp="200000"/>
            </a:custDash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5" name="Shape 625"/>
          <p:cNvSpPr/>
          <p:nvPr/>
        </p:nvSpPr>
        <p:spPr>
          <a:xfrm>
            <a:off x="5962649" y="704850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26" name="Shape 626"/>
          <p:cNvSpPr/>
          <p:nvPr/>
        </p:nvSpPr>
        <p:spPr>
          <a:xfrm>
            <a:off x="6055915" y="7010400"/>
            <a:ext cx="266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24863"/>
                </a:solidFill>
              </a:rPr>
              <a:t>4</a:t>
            </a:r>
          </a:p>
        </p:txBody>
      </p:sp>
      <p:sp>
        <p:nvSpPr>
          <p:cNvPr id="627" name="Shape 627"/>
          <p:cNvSpPr/>
          <p:nvPr/>
        </p:nvSpPr>
        <p:spPr>
          <a:xfrm flipV="1">
            <a:off x="6877050" y="5359400"/>
            <a:ext cx="0" cy="660400"/>
          </a:xfrm>
          <a:prstGeom prst="line">
            <a:avLst/>
          </a:prstGeom>
          <a:ln w="50800">
            <a:solidFill/>
            <a:custDash>
              <a:ds d="200000" sp="200000"/>
            </a:custDash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8" name="Shape 628"/>
          <p:cNvSpPr/>
          <p:nvPr/>
        </p:nvSpPr>
        <p:spPr>
          <a:xfrm>
            <a:off x="6648449" y="603250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29" name="Shape 629"/>
          <p:cNvSpPr/>
          <p:nvPr/>
        </p:nvSpPr>
        <p:spPr>
          <a:xfrm>
            <a:off x="6750050" y="5994400"/>
            <a:ext cx="2667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24863"/>
                </a:solidFill>
              </a:rPr>
              <a:t>4</a:t>
            </a:r>
          </a:p>
        </p:txBody>
      </p:sp>
      <p:sp>
        <p:nvSpPr>
          <p:cNvPr id="630" name="Shape 630"/>
          <p:cNvSpPr/>
          <p:nvPr/>
        </p:nvSpPr>
        <p:spPr>
          <a:xfrm flipV="1">
            <a:off x="7588250" y="5219700"/>
            <a:ext cx="12700" cy="660400"/>
          </a:xfrm>
          <a:prstGeom prst="line">
            <a:avLst/>
          </a:prstGeom>
          <a:ln w="114300">
            <a:solidFill/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1" name="Shape 631"/>
          <p:cNvSpPr/>
          <p:nvPr/>
        </p:nvSpPr>
        <p:spPr>
          <a:xfrm>
            <a:off x="7372349" y="589280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rgbClr val="FF401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32" name="Shape 632"/>
          <p:cNvSpPr/>
          <p:nvPr/>
        </p:nvSpPr>
        <p:spPr>
          <a:xfrm>
            <a:off x="7473950" y="5854700"/>
            <a:ext cx="2667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633" name="Shape 633"/>
          <p:cNvSpPr/>
          <p:nvPr/>
        </p:nvSpPr>
        <p:spPr>
          <a:xfrm flipH="1" flipV="1">
            <a:off x="7854950" y="5194300"/>
            <a:ext cx="342900" cy="647701"/>
          </a:xfrm>
          <a:prstGeom prst="line">
            <a:avLst/>
          </a:prstGeom>
          <a:ln w="50800">
            <a:solidFill/>
            <a:custDash>
              <a:ds d="200000" sp="200000"/>
            </a:custDash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4" name="Shape 634"/>
          <p:cNvSpPr/>
          <p:nvPr/>
        </p:nvSpPr>
        <p:spPr>
          <a:xfrm>
            <a:off x="8096249" y="579120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35" name="Shape 635"/>
          <p:cNvSpPr/>
          <p:nvPr/>
        </p:nvSpPr>
        <p:spPr>
          <a:xfrm>
            <a:off x="8197850" y="5753100"/>
            <a:ext cx="2667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636" name="Shape 636"/>
          <p:cNvSpPr/>
          <p:nvPr/>
        </p:nvSpPr>
        <p:spPr>
          <a:xfrm flipV="1">
            <a:off x="5441950" y="6210300"/>
            <a:ext cx="0" cy="660400"/>
          </a:xfrm>
          <a:prstGeom prst="line">
            <a:avLst/>
          </a:prstGeom>
          <a:ln w="50800">
            <a:solidFill/>
            <a:custDash>
              <a:ds d="200000" sp="200000"/>
            </a:custDash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7" name="Shape 637"/>
          <p:cNvSpPr/>
          <p:nvPr/>
        </p:nvSpPr>
        <p:spPr>
          <a:xfrm>
            <a:off x="5213349" y="689610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38" name="Shape 638"/>
          <p:cNvSpPr/>
          <p:nvPr/>
        </p:nvSpPr>
        <p:spPr>
          <a:xfrm>
            <a:off x="5302250" y="6858000"/>
            <a:ext cx="2667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24863"/>
                </a:solidFill>
              </a:rPr>
              <a:t>4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type="title"/>
          </p:nvPr>
        </p:nvSpPr>
        <p:spPr>
          <a:xfrm>
            <a:off x="1270000" y="254000"/>
            <a:ext cx="10464800" cy="268255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Retentive Stratified Sampling (RSS)</a:t>
            </a:r>
          </a:p>
        </p:txBody>
      </p:sp>
      <p:sp>
        <p:nvSpPr>
          <p:cNvPr id="641" name="Shape 641"/>
          <p:cNvSpPr/>
          <p:nvPr/>
        </p:nvSpPr>
        <p:spPr>
          <a:xfrm>
            <a:off x="6327775" y="407035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42" name="Shape 642"/>
          <p:cNvSpPr/>
          <p:nvPr/>
        </p:nvSpPr>
        <p:spPr>
          <a:xfrm flipV="1">
            <a:off x="6078008" y="4471670"/>
            <a:ext cx="298028" cy="673947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3" name="Shape 643"/>
          <p:cNvSpPr/>
          <p:nvPr/>
        </p:nvSpPr>
        <p:spPr>
          <a:xfrm flipH="1" flipV="1">
            <a:off x="6734175" y="4425950"/>
            <a:ext cx="224367" cy="702734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4" name="Shape 644"/>
          <p:cNvSpPr/>
          <p:nvPr/>
        </p:nvSpPr>
        <p:spPr>
          <a:xfrm flipV="1">
            <a:off x="5438775" y="5543550"/>
            <a:ext cx="419100" cy="609601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5" name="Shape 645"/>
          <p:cNvSpPr/>
          <p:nvPr/>
        </p:nvSpPr>
        <p:spPr>
          <a:xfrm flipV="1">
            <a:off x="6061075" y="5568950"/>
            <a:ext cx="0" cy="660400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6" name="Shape 646"/>
          <p:cNvSpPr/>
          <p:nvPr/>
        </p:nvSpPr>
        <p:spPr>
          <a:xfrm flipV="1">
            <a:off x="6975475" y="5568950"/>
            <a:ext cx="12700" cy="660400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7" name="Shape 647"/>
          <p:cNvSpPr/>
          <p:nvPr/>
        </p:nvSpPr>
        <p:spPr>
          <a:xfrm flipH="1" flipV="1">
            <a:off x="7239634" y="5528309"/>
            <a:ext cx="345441" cy="662941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8" name="Shape 648"/>
          <p:cNvSpPr/>
          <p:nvPr/>
        </p:nvSpPr>
        <p:spPr>
          <a:xfrm>
            <a:off x="5768974" y="512445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4013"/>
          </a:solidFill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49" name="Shape 649"/>
          <p:cNvSpPr/>
          <p:nvPr/>
        </p:nvSpPr>
        <p:spPr>
          <a:xfrm>
            <a:off x="6823074" y="513715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4013"/>
          </a:solidFill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50" name="Shape 650"/>
          <p:cNvSpPr/>
          <p:nvPr/>
        </p:nvSpPr>
        <p:spPr>
          <a:xfrm>
            <a:off x="5057774" y="612775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7BB41"/>
          </a:solidFill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51" name="Shape 651"/>
          <p:cNvSpPr/>
          <p:nvPr/>
        </p:nvSpPr>
        <p:spPr>
          <a:xfrm>
            <a:off x="5832474" y="625475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42AA"/>
          </a:solidFill>
          <a:ln w="762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52" name="Shape 652"/>
          <p:cNvSpPr/>
          <p:nvPr/>
        </p:nvSpPr>
        <p:spPr>
          <a:xfrm>
            <a:off x="7483474" y="614045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42AA"/>
          </a:solidFill>
          <a:ln w="635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53" name="Shape 653"/>
          <p:cNvSpPr/>
          <p:nvPr/>
        </p:nvSpPr>
        <p:spPr>
          <a:xfrm>
            <a:off x="6759574" y="624205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7BB41"/>
          </a:solidFill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54" name="Shape 654"/>
          <p:cNvSpPr/>
          <p:nvPr/>
        </p:nvSpPr>
        <p:spPr>
          <a:xfrm>
            <a:off x="5376980" y="5010150"/>
            <a:ext cx="3048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</a:t>
            </a:r>
          </a:p>
        </p:txBody>
      </p:sp>
      <p:sp>
        <p:nvSpPr>
          <p:cNvPr id="655" name="Shape 655"/>
          <p:cNvSpPr/>
          <p:nvPr/>
        </p:nvSpPr>
        <p:spPr>
          <a:xfrm>
            <a:off x="7381875" y="4984750"/>
            <a:ext cx="3048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</a:t>
            </a:r>
          </a:p>
        </p:txBody>
      </p:sp>
      <p:sp>
        <p:nvSpPr>
          <p:cNvPr id="656" name="Shape 656"/>
          <p:cNvSpPr/>
          <p:nvPr/>
        </p:nvSpPr>
        <p:spPr>
          <a:xfrm>
            <a:off x="5121275" y="6496050"/>
            <a:ext cx="3048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657" name="Shape 657"/>
          <p:cNvSpPr/>
          <p:nvPr/>
        </p:nvSpPr>
        <p:spPr>
          <a:xfrm>
            <a:off x="5908675" y="6661150"/>
            <a:ext cx="3048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2</a:t>
            </a:r>
          </a:p>
        </p:txBody>
      </p:sp>
      <p:sp>
        <p:nvSpPr>
          <p:cNvPr id="658" name="Shape 658"/>
          <p:cNvSpPr/>
          <p:nvPr/>
        </p:nvSpPr>
        <p:spPr>
          <a:xfrm>
            <a:off x="6848475" y="6610350"/>
            <a:ext cx="3048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659" name="Shape 659"/>
          <p:cNvSpPr/>
          <p:nvPr/>
        </p:nvSpPr>
        <p:spPr>
          <a:xfrm>
            <a:off x="7585075" y="6496050"/>
            <a:ext cx="3048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2</a:t>
            </a:r>
          </a:p>
        </p:txBody>
      </p:sp>
      <p:sp>
        <p:nvSpPr>
          <p:cNvPr id="660" name="Shape 660"/>
          <p:cNvSpPr/>
          <p:nvPr/>
        </p:nvSpPr>
        <p:spPr>
          <a:xfrm>
            <a:off x="5959475" y="3981450"/>
            <a:ext cx="3048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</a:t>
            </a:r>
          </a:p>
        </p:txBody>
      </p:sp>
      <p:sp>
        <p:nvSpPr>
          <p:cNvPr id="661" name="Shape 661"/>
          <p:cNvSpPr/>
          <p:nvPr/>
        </p:nvSpPr>
        <p:spPr>
          <a:xfrm>
            <a:off x="2906527" y="7289800"/>
            <a:ext cx="7296189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árvore que descreve o problema</a:t>
            </a:r>
            <a:endParaRPr sz="4200"/>
          </a:p>
          <a:p>
            <a:pPr lvl="0">
              <a:defRPr sz="1800"/>
            </a:pPr>
            <a:r>
              <a:rPr sz="4200"/>
              <a:t>(árvore total)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RSS</a:t>
            </a:r>
          </a:p>
        </p:txBody>
      </p:sp>
      <p:grpSp>
        <p:nvGrpSpPr>
          <p:cNvPr id="676" name="Group 676"/>
          <p:cNvGrpSpPr/>
          <p:nvPr/>
        </p:nvGrpSpPr>
        <p:grpSpPr>
          <a:xfrm>
            <a:off x="4534929" y="3459905"/>
            <a:ext cx="4038601" cy="4361606"/>
            <a:chOff x="0" y="19049"/>
            <a:chExt cx="4038600" cy="4361605"/>
          </a:xfrm>
        </p:grpSpPr>
        <p:sp>
          <p:nvSpPr>
            <p:cNvPr id="664" name="Shape 664"/>
            <p:cNvSpPr/>
            <p:nvPr/>
          </p:nvSpPr>
          <p:spPr>
            <a:xfrm>
              <a:off x="1781229" y="1205655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665" name="Shape 665"/>
            <p:cNvSpPr/>
            <p:nvPr/>
          </p:nvSpPr>
          <p:spPr>
            <a:xfrm flipV="1">
              <a:off x="1578029" y="1637455"/>
              <a:ext cx="300568" cy="656168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6" name="Shape 666"/>
            <p:cNvSpPr/>
            <p:nvPr/>
          </p:nvSpPr>
          <p:spPr>
            <a:xfrm flipV="1">
              <a:off x="943029" y="2691555"/>
              <a:ext cx="419101" cy="609602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7" name="Shape 667"/>
            <p:cNvSpPr/>
            <p:nvPr/>
          </p:nvSpPr>
          <p:spPr>
            <a:xfrm flipV="1">
              <a:off x="1565329" y="2716955"/>
              <a:ext cx="1" cy="6604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8" name="Shape 668"/>
            <p:cNvSpPr/>
            <p:nvPr/>
          </p:nvSpPr>
          <p:spPr>
            <a:xfrm>
              <a:off x="1273229" y="2272455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4013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669" name="Shape 669"/>
            <p:cNvSpPr/>
            <p:nvPr/>
          </p:nvSpPr>
          <p:spPr>
            <a:xfrm>
              <a:off x="562029" y="3275755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77BB41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670" name="Shape 670"/>
            <p:cNvSpPr/>
            <p:nvPr/>
          </p:nvSpPr>
          <p:spPr>
            <a:xfrm>
              <a:off x="1336729" y="3402755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42AA"/>
            </a:solidFill>
            <a:ln w="762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671" name="Shape 671"/>
            <p:cNvSpPr/>
            <p:nvPr/>
          </p:nvSpPr>
          <p:spPr>
            <a:xfrm>
              <a:off x="0" y="19049"/>
              <a:ext cx="4038600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b="1" sz="27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/>
              </a:pPr>
              <a:r>
                <a:rPr b="1" sz="2700"/>
                <a:t>Sub-Árvore SS 1</a:t>
              </a:r>
            </a:p>
          </p:txBody>
        </p:sp>
        <p:sp>
          <p:nvSpPr>
            <p:cNvPr id="672" name="Shape 672"/>
            <p:cNvSpPr/>
            <p:nvPr/>
          </p:nvSpPr>
          <p:spPr>
            <a:xfrm>
              <a:off x="612829" y="3644055"/>
              <a:ext cx="3048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324863"/>
                  </a:solidFill>
                </a:rPr>
                <a:t>3</a:t>
              </a:r>
            </a:p>
          </p:txBody>
        </p:sp>
        <p:sp>
          <p:nvSpPr>
            <p:cNvPr id="673" name="Shape 673"/>
            <p:cNvSpPr/>
            <p:nvPr/>
          </p:nvSpPr>
          <p:spPr>
            <a:xfrm>
              <a:off x="1425629" y="3771055"/>
              <a:ext cx="3048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324863"/>
                  </a:solidFill>
                </a:rPr>
                <a:t>2</a:t>
              </a:r>
            </a:p>
          </p:txBody>
        </p:sp>
        <p:sp>
          <p:nvSpPr>
            <p:cNvPr id="674" name="Shape 674"/>
            <p:cNvSpPr/>
            <p:nvPr/>
          </p:nvSpPr>
          <p:spPr>
            <a:xfrm>
              <a:off x="879529" y="2145455"/>
              <a:ext cx="3048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324863"/>
                  </a:solidFill>
                </a:rPr>
                <a:t>1</a:t>
              </a:r>
            </a:p>
          </p:txBody>
        </p:sp>
        <p:sp>
          <p:nvSpPr>
            <p:cNvPr id="675" name="Shape 675"/>
            <p:cNvSpPr/>
            <p:nvPr/>
          </p:nvSpPr>
          <p:spPr>
            <a:xfrm>
              <a:off x="1349429" y="1015155"/>
              <a:ext cx="3048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324863"/>
                  </a:solidFill>
                </a:rPr>
                <a:t>1</a:t>
              </a:r>
            </a:p>
          </p:txBody>
        </p:sp>
      </p:grpSp>
      <p:sp>
        <p:nvSpPr>
          <p:cNvPr id="677" name="Shape 677"/>
          <p:cNvSpPr/>
          <p:nvPr/>
        </p:nvSpPr>
        <p:spPr>
          <a:xfrm>
            <a:off x="8826995" y="3466531"/>
            <a:ext cx="403860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27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b="0" sz="1800"/>
            </a:pPr>
            <a:r>
              <a:rPr b="1" sz="2700"/>
              <a:t>B (memória)</a:t>
            </a:r>
          </a:p>
        </p:txBody>
      </p:sp>
      <p:grpSp>
        <p:nvGrpSpPr>
          <p:cNvPr id="686" name="Group 686"/>
          <p:cNvGrpSpPr/>
          <p:nvPr/>
        </p:nvGrpSpPr>
        <p:grpSpPr>
          <a:xfrm>
            <a:off x="9982555" y="4430335"/>
            <a:ext cx="1358901" cy="3365500"/>
            <a:chOff x="0" y="0"/>
            <a:chExt cx="1358900" cy="3365499"/>
          </a:xfrm>
        </p:grpSpPr>
        <p:sp>
          <p:nvSpPr>
            <p:cNvPr id="678" name="Shape 678"/>
            <p:cNvSpPr/>
            <p:nvPr/>
          </p:nvSpPr>
          <p:spPr>
            <a:xfrm>
              <a:off x="901700" y="1905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679" name="Shape 679"/>
            <p:cNvSpPr/>
            <p:nvPr/>
          </p:nvSpPr>
          <p:spPr>
            <a:xfrm flipV="1">
              <a:off x="698500" y="622300"/>
              <a:ext cx="300567" cy="656167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Shape 680"/>
            <p:cNvSpPr/>
            <p:nvPr/>
          </p:nvSpPr>
          <p:spPr>
            <a:xfrm flipV="1">
              <a:off x="685799" y="1701800"/>
              <a:ext cx="1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Shape 681"/>
            <p:cNvSpPr/>
            <p:nvPr/>
          </p:nvSpPr>
          <p:spPr>
            <a:xfrm>
              <a:off x="393699" y="12573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4013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682" name="Shape 682"/>
            <p:cNvSpPr/>
            <p:nvPr/>
          </p:nvSpPr>
          <p:spPr>
            <a:xfrm>
              <a:off x="457199" y="23876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42AA"/>
            </a:solidFill>
            <a:ln w="762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683" name="Shape 683"/>
            <p:cNvSpPr/>
            <p:nvPr/>
          </p:nvSpPr>
          <p:spPr>
            <a:xfrm>
              <a:off x="546100" y="2755899"/>
              <a:ext cx="3048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324863"/>
                  </a:solidFill>
                </a:rPr>
                <a:t>2</a:t>
              </a:r>
            </a:p>
          </p:txBody>
        </p:sp>
        <p:sp>
          <p:nvSpPr>
            <p:cNvPr id="684" name="Shape 684"/>
            <p:cNvSpPr/>
            <p:nvPr/>
          </p:nvSpPr>
          <p:spPr>
            <a:xfrm>
              <a:off x="0" y="1130300"/>
              <a:ext cx="304800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324863"/>
                  </a:solidFill>
                </a:rPr>
                <a:t>1</a:t>
              </a:r>
            </a:p>
          </p:txBody>
        </p:sp>
        <p:sp>
          <p:nvSpPr>
            <p:cNvPr id="685" name="Shape 685"/>
            <p:cNvSpPr/>
            <p:nvPr/>
          </p:nvSpPr>
          <p:spPr>
            <a:xfrm>
              <a:off x="469900" y="0"/>
              <a:ext cx="304800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324863"/>
                  </a:solidFill>
                </a:rPr>
                <a:t>1</a:t>
              </a:r>
            </a:p>
          </p:txBody>
        </p:sp>
      </p:grpSp>
      <p:grpSp>
        <p:nvGrpSpPr>
          <p:cNvPr id="689" name="Group 689"/>
          <p:cNvGrpSpPr/>
          <p:nvPr/>
        </p:nvGrpSpPr>
        <p:grpSpPr>
          <a:xfrm>
            <a:off x="6016714" y="4512804"/>
            <a:ext cx="943075" cy="609601"/>
            <a:chOff x="469900" y="38100"/>
            <a:chExt cx="943074" cy="609600"/>
          </a:xfrm>
        </p:grpSpPr>
        <p:sp>
          <p:nvSpPr>
            <p:cNvPr id="687" name="Shape 687"/>
            <p:cNvSpPr/>
            <p:nvPr/>
          </p:nvSpPr>
          <p:spPr>
            <a:xfrm>
              <a:off x="469900" y="11430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688" name="Shape 688"/>
            <p:cNvSpPr/>
            <p:nvPr/>
          </p:nvSpPr>
          <p:spPr>
            <a:xfrm>
              <a:off x="1108174" y="38100"/>
              <a:ext cx="304801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324863"/>
                  </a:solidFill>
                </a:rPr>
                <a:t>1</a:t>
              </a:r>
            </a:p>
          </p:txBody>
        </p:sp>
      </p:grpSp>
      <p:grpSp>
        <p:nvGrpSpPr>
          <p:cNvPr id="694" name="Group 694"/>
          <p:cNvGrpSpPr/>
          <p:nvPr/>
        </p:nvGrpSpPr>
        <p:grpSpPr>
          <a:xfrm>
            <a:off x="6423114" y="4982704"/>
            <a:ext cx="965201" cy="1231901"/>
            <a:chOff x="0" y="0"/>
            <a:chExt cx="965200" cy="1231899"/>
          </a:xfrm>
        </p:grpSpPr>
        <p:grpSp>
          <p:nvGrpSpPr>
            <p:cNvPr id="692" name="Group 692"/>
            <p:cNvGrpSpPr/>
            <p:nvPr/>
          </p:nvGrpSpPr>
          <p:grpSpPr>
            <a:xfrm>
              <a:off x="0" y="0"/>
              <a:ext cx="546100" cy="1168401"/>
              <a:chOff x="0" y="0"/>
              <a:chExt cx="546099" cy="1168400"/>
            </a:xfrm>
          </p:grpSpPr>
          <p:sp>
            <p:nvSpPr>
              <p:cNvPr id="690" name="Shape 690"/>
              <p:cNvSpPr/>
              <p:nvPr/>
            </p:nvSpPr>
            <p:spPr>
              <a:xfrm flipH="1" flipV="1">
                <a:off x="0" y="0"/>
                <a:ext cx="224367" cy="70273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91" name="Shape 691"/>
              <p:cNvSpPr/>
              <p:nvPr/>
            </p:nvSpPr>
            <p:spPr>
              <a:xfrm>
                <a:off x="88899" y="71120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4013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sp>
          <p:nvSpPr>
            <p:cNvPr id="693" name="Shape 693"/>
            <p:cNvSpPr/>
            <p:nvPr/>
          </p:nvSpPr>
          <p:spPr>
            <a:xfrm>
              <a:off x="660400" y="622300"/>
              <a:ext cx="304800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324863"/>
                  </a:solidFill>
                </a:rPr>
                <a:t>1</a:t>
              </a:r>
            </a:p>
          </p:txBody>
        </p:sp>
      </p:grpSp>
      <p:sp>
        <p:nvSpPr>
          <p:cNvPr id="695" name="Shape 695"/>
          <p:cNvSpPr/>
          <p:nvPr/>
        </p:nvSpPr>
        <p:spPr>
          <a:xfrm>
            <a:off x="4522229" y="3461016"/>
            <a:ext cx="4038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27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b="0" sz="1800"/>
            </a:pPr>
            <a:r>
              <a:rPr b="1" sz="2700"/>
              <a:t>Sub-Árvore SS 2</a:t>
            </a:r>
          </a:p>
        </p:txBody>
      </p:sp>
      <p:grpSp>
        <p:nvGrpSpPr>
          <p:cNvPr id="702" name="Group 702"/>
          <p:cNvGrpSpPr/>
          <p:nvPr/>
        </p:nvGrpSpPr>
        <p:grpSpPr>
          <a:xfrm>
            <a:off x="6448514" y="6085853"/>
            <a:ext cx="1301061" cy="1734008"/>
            <a:chOff x="0" y="0"/>
            <a:chExt cx="1301060" cy="1734006"/>
          </a:xfrm>
        </p:grpSpPr>
        <p:sp>
          <p:nvSpPr>
            <p:cNvPr id="696" name="Shape 696"/>
            <p:cNvSpPr/>
            <p:nvPr/>
          </p:nvSpPr>
          <p:spPr>
            <a:xfrm flipV="1">
              <a:off x="215900" y="40640"/>
              <a:ext cx="12700" cy="6604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7" name="Shape 697"/>
            <p:cNvSpPr/>
            <p:nvPr/>
          </p:nvSpPr>
          <p:spPr>
            <a:xfrm flipH="1" flipV="1">
              <a:off x="480059" y="0"/>
              <a:ext cx="345441" cy="66294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8" name="Shape 698"/>
            <p:cNvSpPr/>
            <p:nvPr/>
          </p:nvSpPr>
          <p:spPr>
            <a:xfrm>
              <a:off x="723899" y="61214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699" name="Shape 699"/>
            <p:cNvSpPr/>
            <p:nvPr/>
          </p:nvSpPr>
          <p:spPr>
            <a:xfrm>
              <a:off x="-1" y="713740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700" name="Shape 700"/>
            <p:cNvSpPr/>
            <p:nvPr/>
          </p:nvSpPr>
          <p:spPr>
            <a:xfrm>
              <a:off x="82717" y="1124406"/>
              <a:ext cx="3048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324863"/>
                  </a:solidFill>
                </a:rPr>
                <a:t>3</a:t>
              </a:r>
            </a:p>
          </p:txBody>
        </p:sp>
        <p:sp>
          <p:nvSpPr>
            <p:cNvPr id="701" name="Shape 701"/>
            <p:cNvSpPr/>
            <p:nvPr/>
          </p:nvSpPr>
          <p:spPr>
            <a:xfrm>
              <a:off x="996260" y="1067256"/>
              <a:ext cx="3048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solidFill>
                    <a:srgbClr val="324863"/>
                  </a:solidFill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324863"/>
                  </a:solidFill>
                </a:rPr>
                <a:t>2</a:t>
              </a:r>
            </a:p>
          </p:txBody>
        </p:sp>
      </p:grpSp>
      <p:grpSp>
        <p:nvGrpSpPr>
          <p:cNvPr id="706" name="Group 706"/>
          <p:cNvGrpSpPr/>
          <p:nvPr/>
        </p:nvGrpSpPr>
        <p:grpSpPr>
          <a:xfrm>
            <a:off x="3631884" y="5280424"/>
            <a:ext cx="5719405" cy="4158372"/>
            <a:chOff x="-64921" y="0"/>
            <a:chExt cx="5719404" cy="4158370"/>
          </a:xfrm>
        </p:grpSpPr>
        <p:sp>
          <p:nvSpPr>
            <p:cNvPr id="703" name="Shape 703"/>
            <p:cNvSpPr/>
            <p:nvPr/>
          </p:nvSpPr>
          <p:spPr>
            <a:xfrm>
              <a:off x="1426987" y="1503836"/>
              <a:ext cx="419013" cy="6220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30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/>
              </a:pPr>
              <a:r>
                <a:rPr b="1" sz="3000"/>
                <a:t>A</a:t>
              </a:r>
            </a:p>
          </p:txBody>
        </p:sp>
        <p:sp>
          <p:nvSpPr>
            <p:cNvPr id="704" name="Shape 704"/>
            <p:cNvSpPr/>
            <p:nvPr/>
          </p:nvSpPr>
          <p:spPr>
            <a:xfrm>
              <a:off x="-64922" y="2326291"/>
              <a:ext cx="5719406" cy="1832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r>
                <a:rPr b="1" sz="3000">
                  <a:latin typeface="Gill Sans SemiBold"/>
                  <a:ea typeface="Gill Sans SemiBold"/>
                  <a:cs typeface="Gill Sans SemiBold"/>
                  <a:sym typeface="Gill Sans SemiBold"/>
                </a:rPr>
                <a:t>A é expandido antes de B, </a:t>
              </a:r>
              <a:endParaRPr b="1" sz="3000">
                <a:latin typeface="Gill Sans SemiBold"/>
                <a:ea typeface="Gill Sans SemiBold"/>
                <a:cs typeface="Gill Sans SemiBold"/>
                <a:sym typeface="Gill Sans SemiBold"/>
              </a:endParaRPr>
            </a:p>
            <a:p>
              <a:pPr lvl="0">
                <a:defRPr sz="1800"/>
              </a:pPr>
              <a:r>
                <a:rPr b="1" sz="3000">
                  <a:latin typeface="Gill Sans SemiBold"/>
                  <a:ea typeface="Gill Sans SemiBold"/>
                  <a:cs typeface="Gill Sans SemiBold"/>
                  <a:sym typeface="Gill Sans SemiBold"/>
                </a:rPr>
                <a:t>portanto, os filhos de B podem ser podados</a:t>
              </a:r>
            </a:p>
          </p:txBody>
        </p:sp>
        <p:sp>
          <p:nvSpPr>
            <p:cNvPr id="705" name="Shape 705"/>
            <p:cNvSpPr/>
            <p:nvPr/>
          </p:nvSpPr>
          <p:spPr>
            <a:xfrm>
              <a:off x="3214277" y="0"/>
              <a:ext cx="375923" cy="6220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3000">
                  <a:latin typeface="Gill Sans SemiBold"/>
                  <a:ea typeface="Gill Sans SemiBold"/>
                  <a:cs typeface="Gill Sans SemiBold"/>
                  <a:sym typeface="Gill Sans SemiBold"/>
                </a:defRPr>
              </a:lvl1pPr>
            </a:lstStyle>
            <a:p>
              <a:pPr lvl="0">
                <a:defRPr b="0" sz="1800"/>
              </a:pPr>
              <a:r>
                <a:rPr b="1" sz="3000"/>
                <a:t>B</a:t>
              </a:r>
            </a:p>
          </p:txBody>
        </p:sp>
      </p:grpSp>
      <p:sp>
        <p:nvSpPr>
          <p:cNvPr id="707" name="Shape 707"/>
          <p:cNvSpPr/>
          <p:nvPr/>
        </p:nvSpPr>
        <p:spPr>
          <a:xfrm>
            <a:off x="2127057" y="4440558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708" name="Shape 708"/>
          <p:cNvSpPr/>
          <p:nvPr/>
        </p:nvSpPr>
        <p:spPr>
          <a:xfrm flipV="1">
            <a:off x="1877291" y="4841878"/>
            <a:ext cx="298027" cy="673947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9" name="Shape 709"/>
          <p:cNvSpPr/>
          <p:nvPr/>
        </p:nvSpPr>
        <p:spPr>
          <a:xfrm flipH="1" flipV="1">
            <a:off x="2533457" y="4796158"/>
            <a:ext cx="224368" cy="702734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0" name="Shape 710"/>
          <p:cNvSpPr/>
          <p:nvPr/>
        </p:nvSpPr>
        <p:spPr>
          <a:xfrm flipV="1">
            <a:off x="1238057" y="5913758"/>
            <a:ext cx="419101" cy="609601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1" name="Shape 711"/>
          <p:cNvSpPr/>
          <p:nvPr/>
        </p:nvSpPr>
        <p:spPr>
          <a:xfrm flipV="1">
            <a:off x="1860357" y="5939158"/>
            <a:ext cx="1" cy="660401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2" name="Shape 712"/>
          <p:cNvSpPr/>
          <p:nvPr/>
        </p:nvSpPr>
        <p:spPr>
          <a:xfrm flipV="1">
            <a:off x="2774757" y="5939158"/>
            <a:ext cx="12701" cy="660401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3" name="Shape 713"/>
          <p:cNvSpPr/>
          <p:nvPr/>
        </p:nvSpPr>
        <p:spPr>
          <a:xfrm flipH="1" flipV="1">
            <a:off x="3038917" y="5898517"/>
            <a:ext cx="345441" cy="662941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4" name="Shape 714"/>
          <p:cNvSpPr/>
          <p:nvPr/>
        </p:nvSpPr>
        <p:spPr>
          <a:xfrm>
            <a:off x="1568257" y="5494658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4013"/>
          </a:solidFill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715" name="Shape 715"/>
          <p:cNvSpPr/>
          <p:nvPr/>
        </p:nvSpPr>
        <p:spPr>
          <a:xfrm>
            <a:off x="2622357" y="5507358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4013"/>
          </a:solidFill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716" name="Shape 716"/>
          <p:cNvSpPr/>
          <p:nvPr/>
        </p:nvSpPr>
        <p:spPr>
          <a:xfrm>
            <a:off x="857057" y="6497958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7BB41"/>
          </a:solidFill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717" name="Shape 717"/>
          <p:cNvSpPr/>
          <p:nvPr/>
        </p:nvSpPr>
        <p:spPr>
          <a:xfrm>
            <a:off x="1631757" y="6624958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42AA"/>
          </a:solidFill>
          <a:ln w="762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718" name="Shape 718"/>
          <p:cNvSpPr/>
          <p:nvPr/>
        </p:nvSpPr>
        <p:spPr>
          <a:xfrm>
            <a:off x="3282757" y="6510658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42AA"/>
          </a:solidFill>
          <a:ln w="635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719" name="Shape 719"/>
          <p:cNvSpPr/>
          <p:nvPr/>
        </p:nvSpPr>
        <p:spPr>
          <a:xfrm>
            <a:off x="2558857" y="6612258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7BB41"/>
          </a:solidFill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720" name="Shape 720"/>
          <p:cNvSpPr/>
          <p:nvPr/>
        </p:nvSpPr>
        <p:spPr>
          <a:xfrm>
            <a:off x="194904" y="3467100"/>
            <a:ext cx="4318001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27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b="0" sz="1800"/>
            </a:pPr>
            <a:r>
              <a:rPr b="1" sz="2700"/>
              <a:t>Árvore Total</a:t>
            </a:r>
          </a:p>
        </p:txBody>
      </p:sp>
      <p:sp>
        <p:nvSpPr>
          <p:cNvPr id="721" name="Shape 721"/>
          <p:cNvSpPr/>
          <p:nvPr/>
        </p:nvSpPr>
        <p:spPr>
          <a:xfrm>
            <a:off x="1176263" y="538035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</a:t>
            </a:r>
          </a:p>
        </p:txBody>
      </p:sp>
      <p:sp>
        <p:nvSpPr>
          <p:cNvPr id="722" name="Shape 722"/>
          <p:cNvSpPr/>
          <p:nvPr/>
        </p:nvSpPr>
        <p:spPr>
          <a:xfrm>
            <a:off x="3181157" y="535495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</a:t>
            </a:r>
          </a:p>
        </p:txBody>
      </p:sp>
      <p:sp>
        <p:nvSpPr>
          <p:cNvPr id="723" name="Shape 723"/>
          <p:cNvSpPr/>
          <p:nvPr/>
        </p:nvSpPr>
        <p:spPr>
          <a:xfrm>
            <a:off x="920557" y="686625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724" name="Shape 724"/>
          <p:cNvSpPr/>
          <p:nvPr/>
        </p:nvSpPr>
        <p:spPr>
          <a:xfrm>
            <a:off x="1707957" y="703135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2</a:t>
            </a:r>
          </a:p>
        </p:txBody>
      </p:sp>
      <p:sp>
        <p:nvSpPr>
          <p:cNvPr id="725" name="Shape 725"/>
          <p:cNvSpPr/>
          <p:nvPr/>
        </p:nvSpPr>
        <p:spPr>
          <a:xfrm>
            <a:off x="2647757" y="698055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726" name="Shape 726"/>
          <p:cNvSpPr/>
          <p:nvPr/>
        </p:nvSpPr>
        <p:spPr>
          <a:xfrm>
            <a:off x="3384357" y="686625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2</a:t>
            </a:r>
          </a:p>
        </p:txBody>
      </p:sp>
      <p:sp>
        <p:nvSpPr>
          <p:cNvPr id="727" name="Shape 727"/>
          <p:cNvSpPr/>
          <p:nvPr/>
        </p:nvSpPr>
        <p:spPr>
          <a:xfrm>
            <a:off x="1758757" y="435165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xi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6" grpId="3"/>
      <p:bldP build="whole" bldLvl="1" animBg="1" rev="0" advAuto="0" spid="706" grpId="9"/>
      <p:bldP build="whole" bldLvl="1" animBg="1" rev="0" advAuto="0" spid="676" grpId="1"/>
      <p:bldP build="whole" bldLvl="1" animBg="1" rev="0" advAuto="0" spid="676" grpId="4"/>
      <p:bldP build="whole" bldLvl="1" animBg="1" rev="0" advAuto="0" spid="677" grpId="2"/>
      <p:bldP build="whole" bldLvl="1" animBg="1" rev="0" advAuto="0" spid="689" grpId="6"/>
      <p:bldP build="whole" bldLvl="1" animBg="1" rev="0" advAuto="0" spid="694" grpId="7"/>
      <p:bldP build="whole" bldLvl="1" animBg="1" rev="0" advAuto="0" spid="695" grpId="5"/>
      <p:bldP build="whole" bldLvl="1" animBg="1" rev="0" advAuto="0" spid="702" grpId="8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Pseudo-Código RSS</a:t>
            </a:r>
          </a:p>
        </p:txBody>
      </p:sp>
      <p:sp>
        <p:nvSpPr>
          <p:cNvPr id="730" name="Shape 7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RSS é SS com as seguintes modificações:</a:t>
            </a:r>
            <a:endParaRPr sz="4200"/>
          </a:p>
          <a:p>
            <a:pPr lvl="1" marL="1375833" indent="-740833">
              <a:buSzPct val="100000"/>
              <a:buAutoNum type="arabicPeriod" startAt="1"/>
              <a:defRPr sz="1800"/>
            </a:pPr>
            <a:r>
              <a:rPr sz="4200"/>
              <a:t>RSS mantém uma estrutura </a:t>
            </a:r>
            <a:r>
              <a:rPr b="1" sz="4200"/>
              <a:t>B</a:t>
            </a:r>
            <a:r>
              <a:rPr sz="4200"/>
              <a:t> em memória com todos os ramos de solução encontrados durante a busca.</a:t>
            </a:r>
            <a:endParaRPr sz="4200"/>
          </a:p>
          <a:p>
            <a:pPr lvl="1" marL="1375833" indent="-740833">
              <a:buSzPct val="100000"/>
              <a:buAutoNum type="arabicPeriod" startAt="1"/>
              <a:defRPr sz="1800"/>
            </a:pPr>
            <a:r>
              <a:rPr sz="4200"/>
              <a:t>Antes de expandir nó </a:t>
            </a:r>
            <a:r>
              <a:rPr b="1" sz="4200"/>
              <a:t>n</a:t>
            </a:r>
            <a:r>
              <a:rPr sz="4200"/>
              <a:t> RSS verifica se DFBnB teria podado </a:t>
            </a:r>
            <a:r>
              <a:rPr b="1" sz="4200"/>
              <a:t>n</a:t>
            </a:r>
            <a:r>
              <a:rPr sz="4200"/>
              <a:t> de acordo com os ramos de solução em </a:t>
            </a:r>
            <a:r>
              <a:rPr b="1" sz="4200"/>
              <a:t>B</a:t>
            </a:r>
            <a:r>
              <a:rPr sz="4200"/>
              <a:t>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Algoritmos Existentes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Korf, Reid, and Edelkmap (1998): KRE</a:t>
            </a:r>
            <a:endParaRPr sz="4200"/>
          </a:p>
          <a:p>
            <a:pPr lvl="0">
              <a:defRPr sz="1800"/>
            </a:pPr>
            <a:r>
              <a:rPr sz="4200"/>
              <a:t>Zahavi et al. (2008): CDP</a:t>
            </a:r>
            <a:endParaRPr sz="4200"/>
          </a:p>
          <a:p>
            <a:pPr lvl="0">
              <a:defRPr sz="1800"/>
            </a:pPr>
            <a:endParaRPr sz="4200"/>
          </a:p>
          <a:p>
            <a:pPr lvl="0">
              <a:defRPr sz="1800"/>
            </a:pPr>
            <a:r>
              <a:rPr sz="4200"/>
              <a:t>Knuth (1970)</a:t>
            </a:r>
            <a:endParaRPr sz="4200"/>
          </a:p>
          <a:p>
            <a:pPr lvl="0">
              <a:defRPr sz="1800"/>
            </a:pPr>
            <a:r>
              <a:rPr sz="4200"/>
              <a:t>Chen (1989): SS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RSS Warmstart</a:t>
            </a:r>
          </a:p>
        </p:txBody>
      </p:sp>
      <p:sp>
        <p:nvSpPr>
          <p:cNvPr id="733" name="Shape 7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700" u="sng"/>
              <a:t>Quiz:</a:t>
            </a:r>
            <a:r>
              <a:rPr b="1" sz="3700"/>
              <a:t> </a:t>
            </a:r>
            <a:r>
              <a:rPr sz="3700"/>
              <a:t>Nos primeiros probes as previsões produzidas por RSS tendem a ser ruins. Por que?</a:t>
            </a:r>
            <a:endParaRPr sz="3700"/>
          </a:p>
          <a:p>
            <a:pPr lvl="0" marL="0" indent="0">
              <a:buSzTx/>
              <a:buNone/>
              <a:defRPr sz="1800"/>
            </a:pPr>
            <a:r>
              <a:rPr sz="4200"/>
              <a:t>	</a:t>
            </a:r>
            <a:r>
              <a:rPr sz="3700"/>
              <a:t>A estrutura B é inicialmente vazia e RSS não 			consegue emular a poda feita por DFBnB.</a:t>
            </a:r>
            <a:endParaRPr sz="3700"/>
          </a:p>
          <a:p>
            <a:pPr lvl="0" marL="0" indent="0">
              <a:buSzTx/>
              <a:buNone/>
              <a:defRPr sz="1800"/>
            </a:pPr>
            <a:r>
              <a:rPr sz="3700"/>
              <a:t>	RSS considera as previsões geradas apenas após a 	estrutura B não é mais atualizada.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3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RSS é Não-Enviesado</a:t>
            </a:r>
          </a:p>
        </p:txBody>
      </p:sp>
      <p:sp>
        <p:nvSpPr>
          <p:cNvPr id="736" name="Shape 7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4200"/>
              <a:t>No limite, quando o número de probes tende a infinito, a estrutura B converge para os ramos de solução relevantes para DFBnB e então podemos aplicar o teorema de Chen que diz que SS é não-enviesado.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Resultados Empíricos</a:t>
            </a:r>
          </a:p>
        </p:txBody>
      </p:sp>
      <p:pic>
        <p:nvPicPr>
          <p:cNvPr id="739" name="50-14-5_i11_lds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943" y="2578426"/>
            <a:ext cx="10158914" cy="6095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Resultados Empíricos</a:t>
            </a:r>
          </a:p>
        </p:txBody>
      </p:sp>
      <p:pic>
        <p:nvPicPr>
          <p:cNvPr id="742" name="75-16-5_i10_lds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85" y="2684831"/>
            <a:ext cx="9804230" cy="5882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Resultados Empíricos</a:t>
            </a:r>
          </a:p>
        </p:txBody>
      </p:sp>
      <p:pic>
        <p:nvPicPr>
          <p:cNvPr id="745" name="pdb1c44_i3_lds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8927" y="2636016"/>
            <a:ext cx="9966946" cy="5980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Resultados Empíricos</a:t>
            </a:r>
          </a:p>
        </p:txBody>
      </p:sp>
      <p:pic>
        <p:nvPicPr>
          <p:cNvPr id="748" name="pdb1opc_i3_lds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578100"/>
            <a:ext cx="10160000" cy="609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Resultados Empíricos</a:t>
            </a:r>
          </a:p>
        </p:txBody>
      </p:sp>
      <p:pic>
        <p:nvPicPr>
          <p:cNvPr id="751" name="pedigree39_i10_lds1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320" y="2488652"/>
            <a:ext cx="10458160" cy="6274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Resumo de Resultados</a:t>
            </a:r>
          </a:p>
        </p:txBody>
      </p:sp>
      <p:pic>
        <p:nvPicPr>
          <p:cNvPr id="7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1100" y="2692526"/>
            <a:ext cx="8102600" cy="6121401"/>
          </a:xfrm>
          <a:prstGeom prst="rect">
            <a:avLst/>
          </a:prstGeom>
          <a:ln w="12700">
            <a:miter lim="400000"/>
          </a:ln>
        </p:spPr>
      </p:pic>
      <p:sp>
        <p:nvSpPr>
          <p:cNvPr id="755" name="Shape 755"/>
          <p:cNvSpPr/>
          <p:nvPr/>
        </p:nvSpPr>
        <p:spPr>
          <a:xfrm>
            <a:off x="2512482" y="3621620"/>
            <a:ext cx="7929036" cy="10977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756" name="Shape 756"/>
          <p:cNvSpPr/>
          <p:nvPr/>
        </p:nvSpPr>
        <p:spPr>
          <a:xfrm>
            <a:off x="2525182" y="5648737"/>
            <a:ext cx="7929036" cy="10977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757" name="Shape 757"/>
          <p:cNvSpPr/>
          <p:nvPr/>
        </p:nvSpPr>
        <p:spPr>
          <a:xfrm>
            <a:off x="2512482" y="7675853"/>
            <a:ext cx="7929036" cy="1130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xi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xi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xi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5" grpId="1"/>
      <p:bldP build="whole" bldLvl="1" animBg="1" rev="0" advAuto="0" spid="756" grpId="2"/>
      <p:bldP build="whole" bldLvl="1" animBg="1" rev="0" advAuto="0" spid="757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Sistema de Tipos</a:t>
            </a:r>
          </a:p>
        </p:txBody>
      </p:sp>
      <p:sp>
        <p:nvSpPr>
          <p:cNvPr id="55" name="Shape 55"/>
          <p:cNvSpPr/>
          <p:nvPr/>
        </p:nvSpPr>
        <p:spPr>
          <a:xfrm>
            <a:off x="2506133" y="4158826"/>
            <a:ext cx="2664179" cy="378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76200">
            <a:solidFill>
              <a:srgbClr val="6095C9"/>
            </a:solidFill>
            <a:round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8857262" y="4772942"/>
            <a:ext cx="1639148" cy="2354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76200">
            <a:solidFill>
              <a:srgbClr val="6095C9"/>
            </a:solidFill>
            <a:round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3942079" y="4465884"/>
            <a:ext cx="5529299" cy="927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76200">
            <a:solidFill>
              <a:srgbClr val="5B91C7"/>
            </a:solidFill>
            <a:round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58" name="Shape 58"/>
          <p:cNvSpPr/>
          <p:nvPr/>
        </p:nvSpPr>
        <p:spPr>
          <a:xfrm flipH="1" rot="10800000">
            <a:off x="3736622" y="5387058"/>
            <a:ext cx="5734757" cy="103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76200">
            <a:solidFill>
              <a:srgbClr val="5B91C7"/>
            </a:solidFill>
            <a:round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4043679" y="5080000"/>
            <a:ext cx="5427699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76200">
            <a:solidFill>
              <a:srgbClr val="5B91C7"/>
            </a:solidFill>
            <a:round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0" name="Shape 60"/>
          <p:cNvSpPr/>
          <p:nvPr/>
        </p:nvSpPr>
        <p:spPr>
          <a:xfrm flipH="1" rot="10800000">
            <a:off x="3942079" y="6001173"/>
            <a:ext cx="5937957" cy="512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76200">
            <a:solidFill>
              <a:srgbClr val="5B91C7"/>
            </a:solidFill>
            <a:round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1" name="Shape 61"/>
          <p:cNvSpPr/>
          <p:nvPr/>
        </p:nvSpPr>
        <p:spPr>
          <a:xfrm flipH="1" rot="10800000">
            <a:off x="3018648" y="5992141"/>
            <a:ext cx="6861388" cy="103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76200">
            <a:solidFill>
              <a:srgbClr val="5B91C7"/>
            </a:solidFill>
            <a:round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3122506" y="5181600"/>
            <a:ext cx="6757531" cy="817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76200">
            <a:solidFill>
              <a:srgbClr val="5B91C7"/>
            </a:solidFill>
            <a:round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3" name="Shape 63"/>
          <p:cNvSpPr/>
          <p:nvPr/>
        </p:nvSpPr>
        <p:spPr>
          <a:xfrm flipH="1" rot="10800000">
            <a:off x="3429564" y="6617546"/>
            <a:ext cx="6143415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76200">
            <a:solidFill>
              <a:srgbClr val="5B91C7"/>
            </a:solidFill>
            <a:round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4" name="Shape 64"/>
          <p:cNvSpPr/>
          <p:nvPr/>
        </p:nvSpPr>
        <p:spPr>
          <a:xfrm flipH="1" rot="10800000">
            <a:off x="3942079" y="6617546"/>
            <a:ext cx="5630899" cy="927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76200">
            <a:solidFill>
              <a:srgbClr val="5B91C7"/>
            </a:solidFill>
            <a:round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1951245" y="3214811"/>
            <a:ext cx="3479826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Espaço Original</a:t>
            </a:r>
          </a:p>
        </p:txBody>
      </p:sp>
      <p:sp>
        <p:nvSpPr>
          <p:cNvPr id="66" name="Shape 66"/>
          <p:cNvSpPr/>
          <p:nvPr/>
        </p:nvSpPr>
        <p:spPr>
          <a:xfrm>
            <a:off x="7891344" y="3210718"/>
            <a:ext cx="357098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Espaço de Tipos</a:t>
            </a:r>
          </a:p>
        </p:txBody>
      </p:sp>
      <p:sp>
        <p:nvSpPr>
          <p:cNvPr id="67" name="Shape 67"/>
          <p:cNvSpPr/>
          <p:nvPr/>
        </p:nvSpPr>
        <p:spPr>
          <a:xfrm>
            <a:off x="5946756" y="3970959"/>
            <a:ext cx="151994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tipo(s)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Sistema de Tipos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1270000" y="2768600"/>
            <a:ext cx="10464800" cy="2238940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defRPr sz="1800"/>
            </a:pPr>
            <a:r>
              <a:rPr sz="4200"/>
              <a:t>Um sistema de tipos pode considerar o valor heurístico ou qualquer outra informação sobre os nós.</a:t>
            </a:r>
          </a:p>
        </p:txBody>
      </p:sp>
      <p:graphicFrame>
        <p:nvGraphicFramePr>
          <p:cNvPr id="71" name="Table 71"/>
          <p:cNvGraphicFramePr/>
          <p:nvPr/>
        </p:nvGraphicFramePr>
        <p:xfrm>
          <a:off x="3254762" y="5416374"/>
          <a:ext cx="2146301" cy="22103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16936"/>
                <a:gridCol w="712427"/>
                <a:gridCol w="716936"/>
              </a:tblGrid>
              <a:tr h="73603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8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</a:t>
                      </a:r>
                    </a:p>
                  </a:txBody>
                  <a:tcPr marL="38100" marR="38100" marT="38100" marB="38100" anchor="ctr" anchorCtr="0" horzOverflow="overflow">
                    <a:lnL w="28575" cap="sq">
                      <a:solidFill>
                        <a:srgbClr val="000000"/>
                      </a:solidFill>
                      <a:round/>
                    </a:lnL>
                    <a:lnR w="12700" cap="sq">
                      <a:solidFill>
                        <a:srgbClr val="000000"/>
                      </a:solidFill>
                      <a:round/>
                    </a:lnR>
                    <a:lnT w="28575" cap="sq">
                      <a:solidFill>
                        <a:srgbClr val="000000"/>
                      </a:solidFill>
                      <a:round/>
                    </a:lnT>
                    <a:lnB w="12700" cap="sq">
                      <a:solidFill>
                        <a:srgbClr val="000000"/>
                      </a:solidFill>
                      <a:round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8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E</a:t>
                      </a:r>
                    </a:p>
                  </a:txBody>
                  <a:tcPr marL="38100" marR="38100" marT="38100" marB="38100" anchor="ctr" anchorCtr="0" horzOverflow="overflow">
                    <a:lnL w="12700" cap="sq">
                      <a:solidFill>
                        <a:srgbClr val="000000"/>
                      </a:solidFill>
                      <a:round/>
                    </a:lnL>
                    <a:lnR w="12700" cap="sq">
                      <a:solidFill>
                        <a:srgbClr val="000000"/>
                      </a:solidFill>
                      <a:round/>
                    </a:lnR>
                    <a:lnT w="28575" cap="sq">
                      <a:solidFill>
                        <a:srgbClr val="000000"/>
                      </a:solidFill>
                      <a:round/>
                    </a:lnT>
                    <a:lnB w="12700" cap="sq">
                      <a:solidFill>
                        <a:srgbClr val="000000"/>
                      </a:solidFill>
                      <a:round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8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</a:t>
                      </a:r>
                    </a:p>
                  </a:txBody>
                  <a:tcPr marL="38100" marR="38100" marT="38100" marB="38100" anchor="ctr" anchorCtr="0" horzOverflow="overflow">
                    <a:lnL w="12700" cap="sq">
                      <a:solidFill>
                        <a:srgbClr val="000000"/>
                      </a:solidFill>
                      <a:round/>
                    </a:lnL>
                    <a:lnR w="28575" cap="sq">
                      <a:solidFill>
                        <a:srgbClr val="000000"/>
                      </a:solidFill>
                      <a:round/>
                    </a:lnR>
                    <a:lnT w="28575" cap="sq">
                      <a:solidFill>
                        <a:srgbClr val="000000"/>
                      </a:solidFill>
                      <a:round/>
                    </a:lnT>
                    <a:lnB w="12700" cap="sq">
                      <a:solidFill>
                        <a:srgbClr val="000000"/>
                      </a:solidFill>
                      <a:round/>
                    </a:lnB>
                    <a:solidFill>
                      <a:srgbClr val="6095C9"/>
                    </a:solidFill>
                  </a:tcPr>
                </a:tc>
              </a:tr>
              <a:tr h="738293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8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E</a:t>
                      </a:r>
                    </a:p>
                  </a:txBody>
                  <a:tcPr marL="38100" marR="38100" marT="38100" marB="38100" anchor="ctr" anchorCtr="0" horzOverflow="overflow">
                    <a:lnL w="28575" cap="sq">
                      <a:solidFill>
                        <a:srgbClr val="000000"/>
                      </a:solidFill>
                      <a:round/>
                    </a:lnL>
                    <a:lnR w="12700" cap="sq">
                      <a:solidFill>
                        <a:srgbClr val="000000"/>
                      </a:solidFill>
                      <a:round/>
                    </a:lnR>
                    <a:lnT w="12700" cap="sq">
                      <a:solidFill>
                        <a:srgbClr val="000000"/>
                      </a:solidFill>
                      <a:round/>
                    </a:lnT>
                    <a:lnB w="12700" cap="sq">
                      <a:solidFill>
                        <a:srgbClr val="000000"/>
                      </a:solidFill>
                      <a:round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8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M</a:t>
                      </a:r>
                    </a:p>
                  </a:txBody>
                  <a:tcPr marL="38100" marR="38100" marT="38100" marB="38100" anchor="ctr" anchorCtr="0" horzOverflow="overflow">
                    <a:lnL w="12700" cap="sq">
                      <a:solidFill>
                        <a:srgbClr val="000000"/>
                      </a:solidFill>
                      <a:round/>
                    </a:lnL>
                    <a:lnR w="12700" cap="sq">
                      <a:solidFill>
                        <a:srgbClr val="000000"/>
                      </a:solidFill>
                      <a:round/>
                    </a:lnR>
                    <a:lnT w="12700" cap="sq">
                      <a:solidFill>
                        <a:srgbClr val="000000"/>
                      </a:solidFill>
                      <a:round/>
                    </a:lnT>
                    <a:lnB w="12700" cap="sq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8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E</a:t>
                      </a:r>
                    </a:p>
                  </a:txBody>
                  <a:tcPr marL="38100" marR="38100" marT="38100" marB="38100" anchor="ctr" anchorCtr="0" horzOverflow="overflow">
                    <a:lnL w="12700" cap="sq">
                      <a:solidFill>
                        <a:srgbClr val="000000"/>
                      </a:solidFill>
                      <a:round/>
                    </a:lnL>
                    <a:lnR w="28575" cap="sq">
                      <a:solidFill>
                        <a:srgbClr val="000000"/>
                      </a:solidFill>
                      <a:round/>
                    </a:lnR>
                    <a:lnT w="12700" cap="sq">
                      <a:solidFill>
                        <a:srgbClr val="000000"/>
                      </a:solidFill>
                      <a:round/>
                    </a:lnT>
                    <a:lnB w="12700" cap="sq">
                      <a:solidFill>
                        <a:srgbClr val="000000"/>
                      </a:solidFill>
                      <a:round/>
                    </a:lnB>
                    <a:solidFill>
                      <a:srgbClr val="FFFC79"/>
                    </a:solidFill>
                  </a:tcPr>
                </a:tc>
              </a:tr>
              <a:tr h="73603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8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</a:t>
                      </a:r>
                    </a:p>
                  </a:txBody>
                  <a:tcPr marL="38100" marR="38100" marT="38100" marB="38100" anchor="ctr" anchorCtr="0" horzOverflow="overflow">
                    <a:lnL w="28575" cap="sq">
                      <a:solidFill>
                        <a:srgbClr val="000000"/>
                      </a:solidFill>
                      <a:round/>
                    </a:lnL>
                    <a:lnR w="12700" cap="sq">
                      <a:solidFill>
                        <a:srgbClr val="000000"/>
                      </a:solidFill>
                      <a:round/>
                    </a:lnR>
                    <a:lnT w="12700" cap="sq">
                      <a:solidFill>
                        <a:srgbClr val="000000"/>
                      </a:solidFill>
                      <a:round/>
                    </a:lnT>
                    <a:lnB w="28575" cap="sq">
                      <a:solidFill>
                        <a:srgbClr val="000000"/>
                      </a:solidFill>
                      <a:round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8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E</a:t>
                      </a:r>
                    </a:p>
                  </a:txBody>
                  <a:tcPr marL="38100" marR="38100" marT="38100" marB="38100" anchor="ctr" anchorCtr="0" horzOverflow="overflow">
                    <a:lnL w="12700" cap="sq">
                      <a:solidFill>
                        <a:srgbClr val="000000"/>
                      </a:solidFill>
                      <a:round/>
                    </a:lnL>
                    <a:lnR w="12700" cap="sq">
                      <a:solidFill>
                        <a:srgbClr val="000000"/>
                      </a:solidFill>
                      <a:round/>
                    </a:lnR>
                    <a:lnT w="12700" cap="sq">
                      <a:solidFill>
                        <a:srgbClr val="000000"/>
                      </a:solidFill>
                      <a:round/>
                    </a:lnT>
                    <a:lnB w="28575" cap="sq">
                      <a:solidFill>
                        <a:srgbClr val="000000"/>
                      </a:solidFill>
                      <a:round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8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C</a:t>
                      </a:r>
                    </a:p>
                  </a:txBody>
                  <a:tcPr marL="38100" marR="38100" marT="38100" marB="38100" anchor="ctr" anchorCtr="0" horzOverflow="overflow">
                    <a:lnL w="12700" cap="sq">
                      <a:solidFill>
                        <a:srgbClr val="000000"/>
                      </a:solidFill>
                      <a:round/>
                    </a:lnL>
                    <a:lnR w="28575" cap="sq">
                      <a:solidFill>
                        <a:srgbClr val="000000"/>
                      </a:solidFill>
                      <a:round/>
                    </a:lnR>
                    <a:lnT w="12700" cap="sq">
                      <a:solidFill>
                        <a:srgbClr val="000000"/>
                      </a:solidFill>
                      <a:round/>
                    </a:lnT>
                    <a:lnB w="28575" cap="sq">
                      <a:solidFill>
                        <a:srgbClr val="000000"/>
                      </a:solidFill>
                      <a:round/>
                    </a:lnB>
                    <a:solidFill>
                      <a:srgbClr val="6095C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2"/>
          <p:cNvGraphicFramePr/>
          <p:nvPr/>
        </p:nvGraphicFramePr>
        <p:xfrm>
          <a:off x="8093728" y="5416374"/>
          <a:ext cx="2146301" cy="22103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16936"/>
                <a:gridCol w="712427"/>
                <a:gridCol w="716936"/>
              </a:tblGrid>
              <a:tr h="73603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8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w="28575" cap="sq">
                      <a:solidFill>
                        <a:srgbClr val="000000"/>
                      </a:solidFill>
                      <a:round/>
                    </a:lnL>
                    <a:lnR w="12700" cap="sq">
                      <a:solidFill>
                        <a:srgbClr val="000000"/>
                      </a:solidFill>
                      <a:round/>
                    </a:lnR>
                    <a:lnT w="28575" cap="sq">
                      <a:solidFill>
                        <a:srgbClr val="000000"/>
                      </a:solidFill>
                      <a:round/>
                    </a:lnT>
                    <a:lnB w="12700" cap="sq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8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</a:t>
                      </a:r>
                    </a:p>
                  </a:txBody>
                  <a:tcPr marL="38100" marR="38100" marT="38100" marB="38100" anchor="ctr" anchorCtr="0" horzOverflow="overflow">
                    <a:lnL w="12700" cap="sq">
                      <a:solidFill>
                        <a:srgbClr val="000000"/>
                      </a:solidFill>
                      <a:round/>
                    </a:lnL>
                    <a:lnR w="12700" cap="sq">
                      <a:solidFill>
                        <a:srgbClr val="000000"/>
                      </a:solidFill>
                      <a:round/>
                    </a:lnR>
                    <a:lnT w="28575" cap="sq">
                      <a:solidFill>
                        <a:srgbClr val="000000"/>
                      </a:solidFill>
                      <a:round/>
                    </a:lnT>
                    <a:lnB w="12700" cap="sq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8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</a:t>
                      </a:r>
                    </a:p>
                  </a:txBody>
                  <a:tcPr marL="38100" marR="38100" marT="38100" marB="38100" anchor="ctr" anchorCtr="0" horzOverflow="overflow">
                    <a:lnL w="12700" cap="sq">
                      <a:solidFill>
                        <a:srgbClr val="000000"/>
                      </a:solidFill>
                      <a:round/>
                    </a:lnL>
                    <a:lnR w="28575" cap="sq">
                      <a:solidFill>
                        <a:srgbClr val="000000"/>
                      </a:solidFill>
                      <a:round/>
                    </a:lnR>
                    <a:lnT w="28575" cap="sq">
                      <a:solidFill>
                        <a:srgbClr val="000000"/>
                      </a:solidFill>
                      <a:round/>
                    </a:lnT>
                    <a:lnB w="12700" cap="sq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738293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8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3</a:t>
                      </a:r>
                    </a:p>
                  </a:txBody>
                  <a:tcPr marL="38100" marR="38100" marT="38100" marB="38100" anchor="ctr" anchorCtr="0" horzOverflow="overflow">
                    <a:lnL w="28575" cap="sq">
                      <a:solidFill>
                        <a:srgbClr val="000000"/>
                      </a:solidFill>
                      <a:round/>
                    </a:lnL>
                    <a:lnR w="12700" cap="sq">
                      <a:solidFill>
                        <a:srgbClr val="000000"/>
                      </a:solidFill>
                      <a:round/>
                    </a:lnR>
                    <a:lnT w="12700" cap="sq">
                      <a:solidFill>
                        <a:srgbClr val="000000"/>
                      </a:solidFill>
                      <a:round/>
                    </a:lnT>
                    <a:lnB w="12700" cap="sq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8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4</a:t>
                      </a:r>
                    </a:p>
                  </a:txBody>
                  <a:tcPr marL="38100" marR="38100" marT="38100" marB="38100" anchor="ctr" anchorCtr="0" horzOverflow="overflow">
                    <a:lnL w="12700" cap="sq">
                      <a:solidFill>
                        <a:srgbClr val="000000"/>
                      </a:solidFill>
                      <a:round/>
                    </a:lnL>
                    <a:lnR w="12700" cap="sq">
                      <a:solidFill>
                        <a:srgbClr val="000000"/>
                      </a:solidFill>
                      <a:round/>
                    </a:lnR>
                    <a:lnT w="12700" cap="sq">
                      <a:solidFill>
                        <a:srgbClr val="000000"/>
                      </a:solidFill>
                      <a:round/>
                    </a:lnT>
                    <a:lnB w="12700" cap="sq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8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5</a:t>
                      </a:r>
                    </a:p>
                  </a:txBody>
                  <a:tcPr marL="38100" marR="38100" marT="38100" marB="38100" anchor="ctr" anchorCtr="0" horzOverflow="overflow">
                    <a:lnL w="12700" cap="sq">
                      <a:solidFill>
                        <a:srgbClr val="000000"/>
                      </a:solidFill>
                      <a:round/>
                    </a:lnL>
                    <a:lnR w="28575" cap="sq">
                      <a:solidFill>
                        <a:srgbClr val="000000"/>
                      </a:solidFill>
                      <a:round/>
                    </a:lnR>
                    <a:lnT w="12700" cap="sq">
                      <a:solidFill>
                        <a:srgbClr val="000000"/>
                      </a:solidFill>
                      <a:round/>
                    </a:lnT>
                    <a:lnB w="12700" cap="sq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73603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8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6</a:t>
                      </a:r>
                    </a:p>
                  </a:txBody>
                  <a:tcPr marL="38100" marR="38100" marT="38100" marB="38100" anchor="ctr" anchorCtr="0" horzOverflow="overflow">
                    <a:lnL w="28575" cap="sq">
                      <a:solidFill>
                        <a:srgbClr val="000000"/>
                      </a:solidFill>
                      <a:round/>
                    </a:lnL>
                    <a:lnR w="12700" cap="sq">
                      <a:solidFill>
                        <a:srgbClr val="000000"/>
                      </a:solidFill>
                      <a:round/>
                    </a:lnR>
                    <a:lnT w="12700" cap="sq">
                      <a:solidFill>
                        <a:srgbClr val="000000"/>
                      </a:solidFill>
                      <a:round/>
                    </a:lnT>
                    <a:lnB w="28575" cap="sq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8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7</a:t>
                      </a:r>
                    </a:p>
                  </a:txBody>
                  <a:tcPr marL="38100" marR="38100" marT="38100" marB="38100" anchor="ctr" anchorCtr="0" horzOverflow="overflow">
                    <a:lnL w="12700" cap="sq">
                      <a:solidFill>
                        <a:srgbClr val="000000"/>
                      </a:solidFill>
                      <a:round/>
                    </a:lnL>
                    <a:lnR w="12700" cap="sq">
                      <a:solidFill>
                        <a:srgbClr val="000000"/>
                      </a:solidFill>
                      <a:round/>
                    </a:lnR>
                    <a:lnT w="12700" cap="sq">
                      <a:solidFill>
                        <a:srgbClr val="000000"/>
                      </a:solidFill>
                      <a:round/>
                    </a:lnT>
                    <a:lnB w="28575" cap="sq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8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8</a:t>
                      </a:r>
                    </a:p>
                  </a:txBody>
                  <a:tcPr marL="38100" marR="38100" marT="38100" marB="38100" anchor="ctr" anchorCtr="0" horzOverflow="overflow">
                    <a:lnL w="12700" cap="sq">
                      <a:solidFill>
                        <a:srgbClr val="000000"/>
                      </a:solidFill>
                      <a:round/>
                    </a:lnL>
                    <a:lnR w="28575" cap="sq">
                      <a:solidFill>
                        <a:srgbClr val="000000"/>
                      </a:solidFill>
                      <a:round/>
                    </a:lnR>
                    <a:lnT w="12700" cap="sq">
                      <a:solidFill>
                        <a:srgbClr val="000000"/>
                      </a:solidFill>
                      <a:round/>
                    </a:lnT>
                    <a:lnB w="28575" cap="sq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3" name="Shape 73"/>
          <p:cNvSpPr/>
          <p:nvPr/>
        </p:nvSpPr>
        <p:spPr>
          <a:xfrm>
            <a:off x="1693484" y="7767432"/>
            <a:ext cx="9617832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4200" u="sng"/>
              <a:t>Exemplo</a:t>
            </a:r>
            <a:r>
              <a:rPr sz="4200"/>
              <a:t>: o valor heurístico e a posição do</a:t>
            </a:r>
            <a:endParaRPr sz="4200"/>
          </a:p>
          <a:p>
            <a:pPr lvl="0" algn="l">
              <a:defRPr sz="1800"/>
            </a:pPr>
            <a:r>
              <a:rPr sz="4200"/>
              <a:t>vazio em um determinado estado.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Sistema de Tipos</a:t>
            </a:r>
          </a:p>
        </p:txBody>
      </p:sp>
      <p:graphicFrame>
        <p:nvGraphicFramePr>
          <p:cNvPr id="76" name="Table 76"/>
          <p:cNvGraphicFramePr/>
          <p:nvPr/>
        </p:nvGraphicFramePr>
        <p:xfrm>
          <a:off x="1975555" y="3838222"/>
          <a:ext cx="887308" cy="9121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95768"/>
                <a:gridCol w="295768"/>
                <a:gridCol w="295768"/>
              </a:tblGrid>
              <a:tr h="298026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  <a:tr h="307057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  <a:tr h="307057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sp>
        <p:nvSpPr>
          <p:cNvPr id="77" name="Shape 77"/>
          <p:cNvSpPr/>
          <p:nvPr/>
        </p:nvSpPr>
        <p:spPr>
          <a:xfrm>
            <a:off x="4185920" y="3881120"/>
            <a:ext cx="116131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buClr>
                <a:srgbClr val="000000"/>
              </a:buClr>
              <a:buFont typeface="Arial"/>
              <a:defRPr sz="3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800">
                <a:uFill>
                  <a:solidFill/>
                </a:uFill>
              </a:rPr>
              <a:t>(0,C)</a:t>
            </a:r>
          </a:p>
        </p:txBody>
      </p:sp>
      <p:graphicFrame>
        <p:nvGraphicFramePr>
          <p:cNvPr id="78" name="Table 78"/>
          <p:cNvGraphicFramePr/>
          <p:nvPr/>
        </p:nvGraphicFramePr>
        <p:xfrm>
          <a:off x="1998133" y="5030329"/>
          <a:ext cx="887308" cy="9121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95768"/>
                <a:gridCol w="295768"/>
                <a:gridCol w="295768"/>
              </a:tblGrid>
              <a:tr h="298026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  <a:tr h="307057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  <a:tr h="307057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9"/>
          <p:cNvGraphicFramePr/>
          <p:nvPr/>
        </p:nvGraphicFramePr>
        <p:xfrm>
          <a:off x="3167662" y="5030329"/>
          <a:ext cx="887307" cy="9121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95768"/>
                <a:gridCol w="295768"/>
                <a:gridCol w="295768"/>
              </a:tblGrid>
              <a:tr h="278271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  <a:tr h="303671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sp>
        <p:nvSpPr>
          <p:cNvPr id="80" name="Shape 80"/>
          <p:cNvSpPr/>
          <p:nvPr/>
        </p:nvSpPr>
        <p:spPr>
          <a:xfrm>
            <a:off x="4273973" y="5092700"/>
            <a:ext cx="1134692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buClr>
                <a:srgbClr val="000000"/>
              </a:buClr>
              <a:buFont typeface="Arial"/>
              <a:defRPr sz="3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800">
                <a:uFill>
                  <a:solidFill/>
                </a:uFill>
              </a:rPr>
              <a:t>(1,E)</a:t>
            </a:r>
          </a:p>
        </p:txBody>
      </p:sp>
      <p:graphicFrame>
        <p:nvGraphicFramePr>
          <p:cNvPr id="81" name="Table 81"/>
          <p:cNvGraphicFramePr/>
          <p:nvPr/>
        </p:nvGraphicFramePr>
        <p:xfrm>
          <a:off x="1998133" y="6240497"/>
          <a:ext cx="887308" cy="91214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95768"/>
                <a:gridCol w="295768"/>
                <a:gridCol w="295768"/>
              </a:tblGrid>
              <a:tr h="298026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  <a:tr h="307057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  <a:tr h="307057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82"/>
          <p:cNvGraphicFramePr/>
          <p:nvPr/>
        </p:nvGraphicFramePr>
        <p:xfrm>
          <a:off x="3167662" y="6222435"/>
          <a:ext cx="887307" cy="9098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95768"/>
                <a:gridCol w="295768"/>
                <a:gridCol w="295768"/>
              </a:tblGrid>
              <a:tr h="30480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</a:tcPr>
                </a:tc>
              </a:tr>
              <a:tr h="30254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  <a:tr h="30254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sp>
        <p:nvSpPr>
          <p:cNvPr id="83" name="Shape 83"/>
          <p:cNvSpPr/>
          <p:nvPr/>
        </p:nvSpPr>
        <p:spPr>
          <a:xfrm>
            <a:off x="4294293" y="6310489"/>
            <a:ext cx="116131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buClr>
                <a:srgbClr val="000000"/>
              </a:buClr>
              <a:buFont typeface="Arial"/>
              <a:defRPr sz="3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800">
                <a:uFill>
                  <a:solidFill/>
                </a:uFill>
              </a:rPr>
              <a:t>(2,C)</a:t>
            </a:r>
          </a:p>
        </p:txBody>
      </p:sp>
      <p:graphicFrame>
        <p:nvGraphicFramePr>
          <p:cNvPr id="84" name="Table 84"/>
          <p:cNvGraphicFramePr/>
          <p:nvPr/>
        </p:nvGraphicFramePr>
        <p:xfrm>
          <a:off x="7480300" y="3856284"/>
          <a:ext cx="887307" cy="94149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95768"/>
                <a:gridCol w="295768"/>
                <a:gridCol w="295768"/>
              </a:tblGrid>
              <a:tr h="39059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  <a:tr h="275448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  <a:tr h="275448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sp>
        <p:nvSpPr>
          <p:cNvPr id="85" name="Shape 85"/>
          <p:cNvSpPr/>
          <p:nvPr/>
        </p:nvSpPr>
        <p:spPr>
          <a:xfrm>
            <a:off x="9753600" y="3951111"/>
            <a:ext cx="121481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buClr>
                <a:srgbClr val="000000"/>
              </a:buClr>
              <a:buFont typeface="Arial"/>
              <a:defRPr sz="3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800">
                <a:uFill>
                  <a:solidFill/>
                </a:uFill>
              </a:rPr>
              <a:t>(2,M)</a:t>
            </a:r>
          </a:p>
        </p:txBody>
      </p:sp>
      <p:graphicFrame>
        <p:nvGraphicFramePr>
          <p:cNvPr id="86" name="Table 86"/>
          <p:cNvGraphicFramePr/>
          <p:nvPr/>
        </p:nvGraphicFramePr>
        <p:xfrm>
          <a:off x="7480300" y="5048391"/>
          <a:ext cx="887307" cy="9121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95768"/>
                <a:gridCol w="295768"/>
                <a:gridCol w="295768"/>
              </a:tblGrid>
              <a:tr h="298026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  <a:tr h="307057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  <a:tr h="307057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sp>
        <p:nvSpPr>
          <p:cNvPr id="87" name="Shape 87"/>
          <p:cNvSpPr/>
          <p:nvPr/>
        </p:nvSpPr>
        <p:spPr>
          <a:xfrm>
            <a:off x="9803271" y="5156764"/>
            <a:ext cx="113469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buClr>
                <a:srgbClr val="000000"/>
              </a:buClr>
              <a:buFont typeface="Arial"/>
              <a:defRPr sz="3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800">
                <a:uFill>
                  <a:solidFill/>
                </a:uFill>
              </a:rPr>
              <a:t>(3,E)</a:t>
            </a:r>
          </a:p>
        </p:txBody>
      </p:sp>
      <p:graphicFrame>
        <p:nvGraphicFramePr>
          <p:cNvPr id="88" name="Table 88"/>
          <p:cNvGraphicFramePr/>
          <p:nvPr/>
        </p:nvGraphicFramePr>
        <p:xfrm>
          <a:off x="7480300" y="6240497"/>
          <a:ext cx="887307" cy="9098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95768"/>
                <a:gridCol w="295768"/>
                <a:gridCol w="295768"/>
              </a:tblGrid>
              <a:tr h="28899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  <a:tr h="295768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89" name="Shape 89"/>
          <p:cNvSpPr/>
          <p:nvPr/>
        </p:nvSpPr>
        <p:spPr>
          <a:xfrm>
            <a:off x="9867900" y="6348871"/>
            <a:ext cx="116131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buClr>
                <a:srgbClr val="000000"/>
              </a:buClr>
              <a:buFont typeface="Arial"/>
              <a:defRPr sz="3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800">
                <a:uFill>
                  <a:solidFill/>
                </a:uFill>
              </a:rPr>
              <a:t>(4,C)</a:t>
            </a:r>
          </a:p>
        </p:txBody>
      </p:sp>
      <p:graphicFrame>
        <p:nvGraphicFramePr>
          <p:cNvPr id="90" name="Table 90"/>
          <p:cNvGraphicFramePr/>
          <p:nvPr/>
        </p:nvGraphicFramePr>
        <p:xfrm>
          <a:off x="8674100" y="5048391"/>
          <a:ext cx="887307" cy="9121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95768"/>
                <a:gridCol w="295768"/>
                <a:gridCol w="295768"/>
              </a:tblGrid>
              <a:tr h="298026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  <a:tr h="307057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</a:tcPr>
                </a:tc>
              </a:tr>
              <a:tr h="307057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100">
                          <a:solidFill>
                            <a:srgbClr val="314864"/>
                          </a:solidFill>
                          <a:latin typeface="Palatino"/>
                          <a:ea typeface="Palatino"/>
                          <a:cs typeface="Palatino"/>
                          <a:sym typeface="Palatino"/>
                        </a:defRPr>
                      </a:pPr>
                    </a:p>
                  </a:txBody>
                  <a:tcPr marL="38100" marR="38100" marT="38100" marB="38100" anchor="ctr" anchorCtr="0" horzOverflow="overflow">
                    <a:lnL cap="sq">
                      <a:solidFill>
                        <a:srgbClr val="000000"/>
                      </a:solidFill>
                      <a:round/>
                    </a:lnL>
                    <a:lnR cap="sq">
                      <a:solidFill>
                        <a:srgbClr val="000000"/>
                      </a:solidFill>
                      <a:round/>
                    </a:lnR>
                    <a:lnT cap="sq">
                      <a:solidFill>
                        <a:srgbClr val="000000"/>
                      </a:solidFill>
                      <a:round/>
                    </a:lnT>
                    <a:lnB cap="sq">
                      <a:solidFill>
                        <a:srgbClr val="000000"/>
                      </a:solidFill>
                      <a:round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CDP</a:t>
            </a:r>
          </a:p>
        </p:txBody>
      </p:sp>
      <p:sp>
        <p:nvSpPr>
          <p:cNvPr id="93" name="Shape 93"/>
          <p:cNvSpPr/>
          <p:nvPr/>
        </p:nvSpPr>
        <p:spPr>
          <a:xfrm>
            <a:off x="1210733" y="3879426"/>
            <a:ext cx="2664179" cy="3788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25400">
            <a:solidFill>
              <a:srgbClr val="5C95C5"/>
            </a:solidFill>
            <a:round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94" name="Shape 94"/>
          <p:cNvSpPr/>
          <p:nvPr/>
        </p:nvSpPr>
        <p:spPr>
          <a:xfrm>
            <a:off x="238867" y="2877114"/>
            <a:ext cx="4607912" cy="5842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buClr>
                <a:srgbClr val="000000"/>
              </a:buClr>
              <a:buFont typeface="Arial"/>
              <a:defRPr sz="3500">
                <a:uFill>
                  <a:solidFill/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3500">
                <a:uFill>
                  <a:solidFill/>
                </a:uFill>
              </a:rPr>
              <a:t>Espaço de Busca Original</a:t>
            </a:r>
          </a:p>
        </p:txBody>
      </p:sp>
      <p:grpSp>
        <p:nvGrpSpPr>
          <p:cNvPr id="99" name="Group 99"/>
          <p:cNvGrpSpPr/>
          <p:nvPr/>
        </p:nvGrpSpPr>
        <p:grpSpPr>
          <a:xfrm>
            <a:off x="2557779" y="3873499"/>
            <a:ext cx="4276527" cy="2436992"/>
            <a:chOff x="0" y="0"/>
            <a:chExt cx="4276525" cy="2436990"/>
          </a:xfrm>
        </p:grpSpPr>
        <p:grpSp>
          <p:nvGrpSpPr>
            <p:cNvPr id="97" name="Group 97"/>
            <p:cNvGrpSpPr/>
            <p:nvPr/>
          </p:nvGrpSpPr>
          <p:grpSpPr>
            <a:xfrm>
              <a:off x="-1" y="-1"/>
              <a:ext cx="3779522" cy="2436992"/>
              <a:chOff x="0" y="0"/>
              <a:chExt cx="3779520" cy="2436990"/>
            </a:xfrm>
          </p:grpSpPr>
          <p:sp>
            <p:nvSpPr>
              <p:cNvPr id="95" name="Shape 95"/>
              <p:cNvSpPr/>
              <p:nvPr/>
            </p:nvSpPr>
            <p:spPr>
              <a:xfrm flipH="1" rot="10800000">
                <a:off x="0" y="366890"/>
                <a:ext cx="3022600" cy="2070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5400" y="0"/>
                      <a:pt x="10800" y="5400"/>
                      <a:pt x="10800" y="10800"/>
                    </a:cubicBezTo>
                    <a:cubicBezTo>
                      <a:pt x="10800" y="16200"/>
                      <a:pt x="16200" y="21600"/>
                      <a:pt x="21600" y="21600"/>
                    </a:cubicBezTo>
                  </a:path>
                </a:pathLst>
              </a:custGeom>
              <a:noFill/>
              <a:ln w="25400" cap="flat">
                <a:solidFill>
                  <a:srgbClr val="5B91C7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3042920" y="-1"/>
                <a:ext cx="736601" cy="7366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7"/>
                    </a:cubicBezTo>
                    <a:cubicBezTo>
                      <a:pt x="12954" y="20639"/>
                      <a:pt x="6724" y="20639"/>
                      <a:pt x="2882" y="16797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sp>
          <p:nvSpPr>
            <p:cNvPr id="98" name="Shape 98"/>
            <p:cNvSpPr/>
            <p:nvPr/>
          </p:nvSpPr>
          <p:spPr>
            <a:xfrm>
              <a:off x="3971725" y="95132"/>
              <a:ext cx="304801" cy="5209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3000"/>
                <a:t>s</a:t>
              </a:r>
            </a:p>
          </p:txBody>
        </p:sp>
      </p:grpSp>
      <p:grpSp>
        <p:nvGrpSpPr>
          <p:cNvPr id="108" name="Group 108"/>
          <p:cNvGrpSpPr/>
          <p:nvPr/>
        </p:nvGrpSpPr>
        <p:grpSpPr>
          <a:xfrm>
            <a:off x="4749800" y="4533899"/>
            <a:ext cx="2887123" cy="1485902"/>
            <a:chOff x="0" y="0"/>
            <a:chExt cx="2887122" cy="1485900"/>
          </a:xfrm>
        </p:grpSpPr>
        <p:grpSp>
          <p:nvGrpSpPr>
            <p:cNvPr id="106" name="Group 106"/>
            <p:cNvGrpSpPr/>
            <p:nvPr/>
          </p:nvGrpSpPr>
          <p:grpSpPr>
            <a:xfrm>
              <a:off x="-1" y="0"/>
              <a:ext cx="2438402" cy="1485901"/>
              <a:chOff x="0" y="0"/>
              <a:chExt cx="2438400" cy="1485900"/>
            </a:xfrm>
          </p:grpSpPr>
          <p:sp>
            <p:nvSpPr>
              <p:cNvPr id="100" name="Shape 100"/>
              <p:cNvSpPr/>
              <p:nvPr/>
            </p:nvSpPr>
            <p:spPr>
              <a:xfrm flipV="1">
                <a:off x="596900" y="12700"/>
                <a:ext cx="419101" cy="660400"/>
              </a:xfrm>
              <a:prstGeom prst="line">
                <a:avLst/>
              </a:prstGeom>
              <a:noFill/>
              <a:ln w="25400" cap="flat">
                <a:solidFill>
                  <a:srgbClr val="232323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1" name="Shape 101"/>
              <p:cNvSpPr/>
              <p:nvPr/>
            </p:nvSpPr>
            <p:spPr>
              <a:xfrm flipV="1">
                <a:off x="1219200" y="63500"/>
                <a:ext cx="0" cy="660400"/>
              </a:xfrm>
              <a:prstGeom prst="line">
                <a:avLst/>
              </a:prstGeom>
              <a:noFill/>
              <a:ln w="25400" cap="flat">
                <a:solidFill>
                  <a:srgbClr val="232323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2" name="Shape 102"/>
              <p:cNvSpPr/>
              <p:nvPr/>
            </p:nvSpPr>
            <p:spPr>
              <a:xfrm flipH="1" flipV="1">
                <a:off x="1473200" y="0"/>
                <a:ext cx="368301" cy="673101"/>
              </a:xfrm>
              <a:prstGeom prst="line">
                <a:avLst/>
              </a:prstGeom>
              <a:noFill/>
              <a:ln w="25400" cap="flat">
                <a:solidFill>
                  <a:srgbClr val="232323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-1" y="609599"/>
                <a:ext cx="736602" cy="7366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7"/>
                    </a:cubicBezTo>
                    <a:cubicBezTo>
                      <a:pt x="12954" y="20639"/>
                      <a:pt x="6724" y="20639"/>
                      <a:pt x="2882" y="16797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850899" y="749299"/>
                <a:ext cx="736602" cy="7366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7"/>
                    </a:cubicBezTo>
                    <a:cubicBezTo>
                      <a:pt x="12954" y="20639"/>
                      <a:pt x="6724" y="20639"/>
                      <a:pt x="2882" y="16797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1701799" y="609599"/>
                <a:ext cx="736602" cy="7366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7" y="2882"/>
                    </a:moveTo>
                    <a:cubicBezTo>
                      <a:pt x="20639" y="6724"/>
                      <a:pt x="20639" y="12954"/>
                      <a:pt x="16797" y="16797"/>
                    </a:cubicBezTo>
                    <a:cubicBezTo>
                      <a:pt x="12954" y="20639"/>
                      <a:pt x="6724" y="20639"/>
                      <a:pt x="2882" y="16797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7" y="2882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latin typeface="Palatino"/>
                    <a:ea typeface="Palatino"/>
                    <a:cs typeface="Palatino"/>
                    <a:sym typeface="Palatino"/>
                  </a:defRPr>
                </a:pPr>
              </a:p>
            </p:txBody>
          </p:sp>
        </p:grpSp>
        <p:sp>
          <p:nvSpPr>
            <p:cNvPr id="107" name="Shape 107"/>
            <p:cNvSpPr/>
            <p:nvPr/>
          </p:nvSpPr>
          <p:spPr>
            <a:xfrm>
              <a:off x="2497677" y="711082"/>
              <a:ext cx="389446" cy="5209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3000"/>
                <a:t>s’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3749485" y="6946900"/>
            <a:ext cx="482344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tipo(s) = u and tipo(s’) = t</a:t>
            </a:r>
          </a:p>
        </p:txBody>
      </p:sp>
      <p:sp>
        <p:nvSpPr>
          <p:cNvPr id="110" name="Shape 110"/>
          <p:cNvSpPr/>
          <p:nvPr/>
        </p:nvSpPr>
        <p:spPr>
          <a:xfrm>
            <a:off x="9474200" y="3987800"/>
            <a:ext cx="2857500" cy="2336800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grpSp>
        <p:nvGrpSpPr>
          <p:cNvPr id="118" name="Group 118"/>
          <p:cNvGrpSpPr/>
          <p:nvPr/>
        </p:nvGrpSpPr>
        <p:grpSpPr>
          <a:xfrm>
            <a:off x="6888480" y="3422650"/>
            <a:ext cx="5805295" cy="2139950"/>
            <a:chOff x="0" y="0"/>
            <a:chExt cx="5805293" cy="2139949"/>
          </a:xfrm>
        </p:grpSpPr>
        <p:sp>
          <p:nvSpPr>
            <p:cNvPr id="111" name="Shape 111"/>
            <p:cNvSpPr/>
            <p:nvPr/>
          </p:nvSpPr>
          <p:spPr>
            <a:xfrm flipH="1" rot="10800000">
              <a:off x="820419" y="1517649"/>
              <a:ext cx="2806701" cy="622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B91C7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112" name="Shape 112"/>
            <p:cNvSpPr/>
            <p:nvPr/>
          </p:nvSpPr>
          <p:spPr>
            <a:xfrm>
              <a:off x="0" y="789234"/>
              <a:ext cx="3619500" cy="622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B91C7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570738" y="1181100"/>
              <a:ext cx="1208374" cy="5209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3000"/>
                <a:t>b(t | u)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4062627" y="0"/>
              <a:ext cx="326196" cy="5209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3000"/>
                <a:t>u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5585139" y="1238250"/>
              <a:ext cx="220155" cy="5209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3000"/>
                <a:t>t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4211319" y="577850"/>
              <a:ext cx="12701" cy="6985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" name="Shape 117"/>
            <p:cNvSpPr/>
            <p:nvPr/>
          </p:nvSpPr>
          <p:spPr>
            <a:xfrm>
              <a:off x="4744719" y="1492250"/>
              <a:ext cx="673101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19" name="Shape 119"/>
          <p:cNvSpPr/>
          <p:nvPr/>
        </p:nvSpPr>
        <p:spPr>
          <a:xfrm>
            <a:off x="9263791" y="2877114"/>
            <a:ext cx="3278318" cy="5842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buClr>
                <a:srgbClr val="000000"/>
              </a:buClr>
              <a:buFont typeface="Arial"/>
              <a:defRPr sz="3500">
                <a:uFill>
                  <a:solidFill/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3500">
                <a:uFill>
                  <a:solidFill/>
                </a:uFill>
              </a:rPr>
              <a:t>Tabela Amostrada</a:t>
            </a:r>
          </a:p>
        </p:txBody>
      </p:sp>
      <p:sp>
        <p:nvSpPr>
          <p:cNvPr id="120" name="Shape 120"/>
          <p:cNvSpPr/>
          <p:nvPr/>
        </p:nvSpPr>
        <p:spPr>
          <a:xfrm>
            <a:off x="556232" y="8180210"/>
            <a:ext cx="12043136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4200"/>
              <a:t>b(t|u)</a:t>
            </a:r>
            <a:r>
              <a:rPr sz="4200"/>
              <a:t> é a média de nós do tipo </a:t>
            </a:r>
            <a:r>
              <a:rPr b="1" sz="4200"/>
              <a:t>t</a:t>
            </a:r>
            <a:r>
              <a:rPr sz="4200"/>
              <a:t> um nó do tipo </a:t>
            </a:r>
            <a:r>
              <a:rPr b="1" sz="4200"/>
              <a:t>u</a:t>
            </a:r>
            <a:r>
              <a:rPr sz="4200"/>
              <a:t> gera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" grpId="2"/>
      <p:bldP build="whole" bldLvl="1" animBg="1" rev="0" advAuto="0" spid="118" grpId="4"/>
      <p:bldP build="whole" bldLvl="1" animBg="1" rev="0" advAuto="0" spid="120" grpId="5"/>
      <p:bldP build="whole" bldLvl="1" animBg="1" rev="0" advAuto="0" spid="99" grpId="1"/>
      <p:bldP build="whole" bldLvl="1" animBg="1" rev="0" advAuto="0" spid="109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CDP</a:t>
            </a:r>
          </a:p>
        </p:txBody>
      </p:sp>
      <p:sp>
        <p:nvSpPr>
          <p:cNvPr id="123" name="Shape 123"/>
          <p:cNvSpPr/>
          <p:nvPr/>
        </p:nvSpPr>
        <p:spPr>
          <a:xfrm>
            <a:off x="8783569" y="4593564"/>
            <a:ext cx="2857501" cy="2336801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1696969" y="3856964"/>
            <a:ext cx="635001" cy="635001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1853077" y="3901296"/>
            <a:ext cx="326195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u</a:t>
            </a:r>
          </a:p>
        </p:txBody>
      </p:sp>
      <p:sp>
        <p:nvSpPr>
          <p:cNvPr id="126" name="Shape 126"/>
          <p:cNvSpPr/>
          <p:nvPr/>
        </p:nvSpPr>
        <p:spPr>
          <a:xfrm>
            <a:off x="2641277" y="3901296"/>
            <a:ext cx="1924795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N(0, u) = 1</a:t>
            </a:r>
          </a:p>
        </p:txBody>
      </p:sp>
      <p:grpSp>
        <p:nvGrpSpPr>
          <p:cNvPr id="145" name="Group 145"/>
          <p:cNvGrpSpPr/>
          <p:nvPr/>
        </p:nvGrpSpPr>
        <p:grpSpPr>
          <a:xfrm>
            <a:off x="1061969" y="4028060"/>
            <a:ext cx="10941175" cy="1759187"/>
            <a:chOff x="0" y="-235"/>
            <a:chExt cx="10941174" cy="1759185"/>
          </a:xfrm>
        </p:grpSpPr>
        <p:sp>
          <p:nvSpPr>
            <p:cNvPr id="127" name="Shape 127"/>
            <p:cNvSpPr/>
            <p:nvPr/>
          </p:nvSpPr>
          <p:spPr>
            <a:xfrm flipH="1" flipV="1">
              <a:off x="939800" y="476250"/>
              <a:ext cx="12701" cy="431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144" name="Group 144"/>
            <p:cNvGrpSpPr/>
            <p:nvPr/>
          </p:nvGrpSpPr>
          <p:grpSpPr>
            <a:xfrm>
              <a:off x="0" y="-236"/>
              <a:ext cx="10941175" cy="1759187"/>
              <a:chOff x="0" y="-117"/>
              <a:chExt cx="10941174" cy="1759185"/>
            </a:xfrm>
          </p:grpSpPr>
          <p:grpSp>
            <p:nvGrpSpPr>
              <p:cNvPr id="136" name="Group 136"/>
              <p:cNvGrpSpPr/>
              <p:nvPr/>
            </p:nvGrpSpPr>
            <p:grpSpPr>
              <a:xfrm>
                <a:off x="2101930" y="-118"/>
                <a:ext cx="8839245" cy="1759186"/>
                <a:chOff x="0" y="0"/>
                <a:chExt cx="8839243" cy="1759185"/>
              </a:xfrm>
            </p:grpSpPr>
            <p:sp>
              <p:nvSpPr>
                <p:cNvPr id="128" name="Shape 128"/>
                <p:cNvSpPr/>
                <p:nvPr/>
              </p:nvSpPr>
              <p:spPr>
                <a:xfrm>
                  <a:off x="6604688" y="1181100"/>
                  <a:ext cx="1208374" cy="52093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sz="3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/>
                  </a:pPr>
                  <a:r>
                    <a:rPr sz="3000"/>
                    <a:t>b(t | u)</a:t>
                  </a:r>
                </a:p>
              </p:txBody>
            </p:sp>
            <p:sp>
              <p:nvSpPr>
                <p:cNvPr id="129" name="Shape 129"/>
                <p:cNvSpPr/>
                <p:nvPr/>
              </p:nvSpPr>
              <p:spPr>
                <a:xfrm>
                  <a:off x="7096577" y="0"/>
                  <a:ext cx="326195" cy="52093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sz="3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/>
                  </a:pPr>
                  <a:r>
                    <a:rPr sz="3000"/>
                    <a:t>u</a:t>
                  </a:r>
                </a:p>
              </p:txBody>
            </p:sp>
            <p:sp>
              <p:nvSpPr>
                <p:cNvPr id="130" name="Shape 130"/>
                <p:cNvSpPr/>
                <p:nvPr/>
              </p:nvSpPr>
              <p:spPr>
                <a:xfrm>
                  <a:off x="8619089" y="1238250"/>
                  <a:ext cx="220155" cy="52093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sz="3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/>
                  </a:pPr>
                  <a:r>
                    <a:rPr sz="3000"/>
                    <a:t>t</a:t>
                  </a:r>
                </a:p>
              </p:txBody>
            </p:sp>
            <p:sp>
              <p:nvSpPr>
                <p:cNvPr id="131" name="Shape 131"/>
                <p:cNvSpPr/>
                <p:nvPr/>
              </p:nvSpPr>
              <p:spPr>
                <a:xfrm>
                  <a:off x="7245269" y="577850"/>
                  <a:ext cx="12701" cy="69850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custDash>
                    <a:ds d="200000" sp="200000"/>
                  </a:custDash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32" name="Shape 132"/>
                <p:cNvSpPr/>
                <p:nvPr/>
              </p:nvSpPr>
              <p:spPr>
                <a:xfrm>
                  <a:off x="7778669" y="1492250"/>
                  <a:ext cx="673101" cy="2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custDash>
                    <a:ds d="200000" sp="200000"/>
                  </a:custDash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l"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grpSp>
              <p:nvGrpSpPr>
                <p:cNvPr id="135" name="Group 135"/>
                <p:cNvGrpSpPr/>
                <p:nvPr/>
              </p:nvGrpSpPr>
              <p:grpSpPr>
                <a:xfrm>
                  <a:off x="0" y="971550"/>
                  <a:ext cx="6551850" cy="528885"/>
                  <a:chOff x="0" y="0"/>
                  <a:chExt cx="6551849" cy="528884"/>
                </a:xfrm>
              </p:grpSpPr>
              <p:sp>
                <p:nvSpPr>
                  <p:cNvPr id="133" name="Shape 133"/>
                  <p:cNvSpPr/>
                  <p:nvPr/>
                </p:nvSpPr>
                <p:spPr>
                  <a:xfrm>
                    <a:off x="4342049" y="274884"/>
                    <a:ext cx="2209801" cy="2540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cubicBezTo>
                          <a:pt x="5400" y="0"/>
                          <a:pt x="10800" y="5400"/>
                          <a:pt x="10800" y="10800"/>
                        </a:cubicBezTo>
                        <a:cubicBezTo>
                          <a:pt x="10800" y="16200"/>
                          <a:pt x="16200" y="21600"/>
                          <a:pt x="21600" y="21600"/>
                        </a:cubicBezTo>
                      </a:path>
                    </a:pathLst>
                  </a:custGeom>
                  <a:noFill/>
                  <a:ln w="25400" cap="flat">
                    <a:solidFill>
                      <a:srgbClr val="5A85CC"/>
                    </a:solidFill>
                    <a:prstDash val="solid"/>
                    <a:round/>
                    <a:headEnd type="triangle" w="med" len="med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000">
                        <a:solidFill>
                          <a:srgbClr val="FFFFFF"/>
                        </a:solidFill>
                        <a:latin typeface="Palatino"/>
                        <a:ea typeface="Palatino"/>
                        <a:cs typeface="Palatino"/>
                        <a:sym typeface="Palatino"/>
                      </a:defRPr>
                    </a:pPr>
                  </a:p>
                </p:txBody>
              </p:sp>
              <p:sp>
                <p:nvSpPr>
                  <p:cNvPr id="134" name="Shape 134"/>
                  <p:cNvSpPr/>
                  <p:nvPr/>
                </p:nvSpPr>
                <p:spPr>
                  <a:xfrm>
                    <a:off x="0" y="0"/>
                    <a:ext cx="4299533" cy="520936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/>
                  <a:p>
                    <a:pPr lvl="0">
                      <a:defRPr sz="1800"/>
                    </a:pPr>
                    <a:r>
                      <a:rPr sz="3000">
                        <a:latin typeface="Arial"/>
                        <a:ea typeface="Arial"/>
                        <a:cs typeface="Arial"/>
                        <a:sym typeface="Arial"/>
                      </a:rPr>
                      <a:t>N(1, t) = N(0, u) </a:t>
                    </a:r>
                    <a:r>
                      <a:rPr sz="3000">
                        <a:uFill>
                          <a:solidFill/>
                        </a:uFill>
                        <a:latin typeface="Arial"/>
                        <a:ea typeface="Arial"/>
                        <a:cs typeface="Arial"/>
                        <a:sym typeface="Arial"/>
                      </a:rPr>
                      <a:t>× b(t | u)</a:t>
                    </a:r>
                  </a:p>
                </p:txBody>
              </p:sp>
            </p:grpSp>
          </p:grpSp>
          <p:grpSp>
            <p:nvGrpSpPr>
              <p:cNvPr id="143" name="Group 143"/>
              <p:cNvGrpSpPr/>
              <p:nvPr/>
            </p:nvGrpSpPr>
            <p:grpSpPr>
              <a:xfrm>
                <a:off x="0" y="920750"/>
                <a:ext cx="1905000" cy="635000"/>
                <a:chOff x="0" y="0"/>
                <a:chExt cx="1905000" cy="635000"/>
              </a:xfrm>
            </p:grpSpPr>
            <p:sp>
              <p:nvSpPr>
                <p:cNvPr id="137" name="Shape 137"/>
                <p:cNvSpPr/>
                <p:nvPr/>
              </p:nvSpPr>
              <p:spPr>
                <a:xfrm>
                  <a:off x="840420" y="50682"/>
                  <a:ext cx="220155" cy="52093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sz="3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/>
                  </a:pPr>
                  <a:r>
                    <a:rPr sz="3000"/>
                    <a:t>t</a:t>
                  </a:r>
                </a:p>
              </p:txBody>
            </p:sp>
            <p:sp>
              <p:nvSpPr>
                <p:cNvPr id="138" name="Shape 138"/>
                <p:cNvSpPr/>
                <p:nvPr/>
              </p:nvSpPr>
              <p:spPr>
                <a:xfrm>
                  <a:off x="1270000" y="0"/>
                  <a:ext cx="635000" cy="635000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000">
                      <a:solidFill>
                        <a:srgbClr val="FFFFFF"/>
                      </a:solidFill>
                      <a:latin typeface="Palatino"/>
                      <a:ea typeface="Palatino"/>
                      <a:cs typeface="Palatino"/>
                      <a:sym typeface="Palatino"/>
                    </a:defRPr>
                  </a:pPr>
                </a:p>
              </p:txBody>
            </p:sp>
            <p:sp>
              <p:nvSpPr>
                <p:cNvPr id="139" name="Shape 139"/>
                <p:cNvSpPr/>
                <p:nvPr/>
              </p:nvSpPr>
              <p:spPr>
                <a:xfrm>
                  <a:off x="0" y="0"/>
                  <a:ext cx="635000" cy="635000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000">
                      <a:solidFill>
                        <a:srgbClr val="FFFFFF"/>
                      </a:solidFill>
                      <a:latin typeface="Palatino"/>
                      <a:ea typeface="Palatino"/>
                      <a:cs typeface="Palatino"/>
                      <a:sym typeface="Palatino"/>
                    </a:defRPr>
                  </a:pPr>
                </a:p>
              </p:txBody>
            </p:sp>
            <p:sp>
              <p:nvSpPr>
                <p:cNvPr id="140" name="Shape 140"/>
                <p:cNvSpPr/>
                <p:nvPr/>
              </p:nvSpPr>
              <p:spPr>
                <a:xfrm>
                  <a:off x="1430877" y="50682"/>
                  <a:ext cx="304801" cy="52093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sz="3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/>
                  </a:pPr>
                  <a:r>
                    <a:rPr sz="3000"/>
                    <a:t>x</a:t>
                  </a:r>
                </a:p>
              </p:txBody>
            </p:sp>
            <p:sp>
              <p:nvSpPr>
                <p:cNvPr id="141" name="Shape 141"/>
                <p:cNvSpPr/>
                <p:nvPr/>
              </p:nvSpPr>
              <p:spPr>
                <a:xfrm>
                  <a:off x="160877" y="50682"/>
                  <a:ext cx="304801" cy="52093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sz="30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/>
                  </a:pPr>
                  <a:r>
                    <a:rPr sz="3000"/>
                    <a:t>y</a:t>
                  </a:r>
                </a:p>
              </p:txBody>
            </p:sp>
            <p:sp>
              <p:nvSpPr>
                <p:cNvPr id="142" name="Shape 142"/>
                <p:cNvSpPr/>
                <p:nvPr/>
              </p:nvSpPr>
              <p:spPr>
                <a:xfrm>
                  <a:off x="635000" y="0"/>
                  <a:ext cx="635000" cy="635000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000">
                      <a:solidFill>
                        <a:srgbClr val="FFFFFF"/>
                      </a:solidFill>
                      <a:latin typeface="Palatino"/>
                      <a:ea typeface="Palatino"/>
                      <a:cs typeface="Palatino"/>
                      <a:sym typeface="Palatino"/>
                    </a:defRPr>
                  </a:pPr>
                </a:p>
              </p:txBody>
            </p:sp>
          </p:grpSp>
        </p:grpSp>
      </p:grpSp>
      <p:grpSp>
        <p:nvGrpSpPr>
          <p:cNvPr id="152" name="Group 152"/>
          <p:cNvGrpSpPr/>
          <p:nvPr/>
        </p:nvGrpSpPr>
        <p:grpSpPr>
          <a:xfrm>
            <a:off x="576829" y="4934943"/>
            <a:ext cx="2908549" cy="2453943"/>
            <a:chOff x="498930" y="-44450"/>
            <a:chExt cx="2908548" cy="2453941"/>
          </a:xfrm>
        </p:grpSpPr>
        <p:sp>
          <p:nvSpPr>
            <p:cNvPr id="146" name="Shape 146"/>
            <p:cNvSpPr/>
            <p:nvPr/>
          </p:nvSpPr>
          <p:spPr>
            <a:xfrm>
              <a:off x="498930" y="974390"/>
              <a:ext cx="2908549" cy="143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000"/>
                <a:t>h(y) + 1 &gt; d, </a:t>
              </a:r>
              <a:endParaRPr sz="3000"/>
            </a:p>
            <a:p>
              <a:pPr lvl="0">
                <a:defRPr sz="1800"/>
              </a:pPr>
              <a:r>
                <a:rPr sz="3000"/>
                <a:t>portanto, tipo y é</a:t>
              </a:r>
              <a:endParaRPr sz="3000"/>
            </a:p>
            <a:p>
              <a:pPr lvl="0">
                <a:defRPr sz="1800"/>
              </a:pPr>
              <a:r>
                <a:rPr sz="3000"/>
                <a:t>podado.</a:t>
              </a:r>
            </a:p>
          </p:txBody>
        </p:sp>
        <p:grpSp>
          <p:nvGrpSpPr>
            <p:cNvPr id="151" name="Group 151"/>
            <p:cNvGrpSpPr/>
            <p:nvPr/>
          </p:nvGrpSpPr>
          <p:grpSpPr>
            <a:xfrm>
              <a:off x="963313" y="-44451"/>
              <a:ext cx="647702" cy="736603"/>
              <a:chOff x="-44450" y="-44450"/>
              <a:chExt cx="647700" cy="736602"/>
            </a:xfrm>
          </p:grpSpPr>
          <p:pic>
            <p:nvPicPr>
              <p:cNvPr id="147" name="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31751" y="-31751"/>
                <a:ext cx="635002" cy="622302"/>
              </a:xfrm>
              <a:prstGeom prst="rect">
                <a:avLst/>
              </a:prstGeom>
              <a:effectLst/>
            </p:spPr>
          </p:pic>
          <p:pic>
            <p:nvPicPr>
              <p:cNvPr id="149" name="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44451" y="-44451"/>
                <a:ext cx="635002" cy="736603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153" name="Shape 153"/>
          <p:cNvSpPr/>
          <p:nvPr/>
        </p:nvSpPr>
        <p:spPr>
          <a:xfrm>
            <a:off x="123817" y="2988932"/>
            <a:ext cx="44008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/>
              <a:t>O tipo do estado inicial é </a:t>
            </a:r>
            <a:r>
              <a:rPr b="1" sz="3000"/>
              <a:t>u</a:t>
            </a:r>
          </a:p>
        </p:txBody>
      </p:sp>
      <p:sp>
        <p:nvSpPr>
          <p:cNvPr id="154" name="Shape 154"/>
          <p:cNvSpPr/>
          <p:nvPr/>
        </p:nvSpPr>
        <p:spPr>
          <a:xfrm>
            <a:off x="3959032" y="7351507"/>
            <a:ext cx="5147048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500"/>
              <a:t>CDP continua até todos os</a:t>
            </a:r>
            <a:endParaRPr sz="3500"/>
          </a:p>
          <a:p>
            <a:pPr lvl="0">
              <a:defRPr sz="1800"/>
            </a:pPr>
            <a:r>
              <a:rPr sz="3500"/>
              <a:t>tipos serem podados</a:t>
            </a:r>
            <a:endParaRPr sz="3500"/>
          </a:p>
          <a:p>
            <a:pPr lvl="0">
              <a:defRPr sz="1800"/>
            </a:pPr>
            <a:r>
              <a:rPr sz="3500"/>
              <a:t>a soma de todos os N é a </a:t>
            </a:r>
            <a:endParaRPr sz="3500"/>
          </a:p>
          <a:p>
            <a:pPr lvl="0">
              <a:defRPr sz="1800"/>
            </a:pPr>
            <a:r>
              <a:rPr sz="3500"/>
              <a:t>previsão de nós expandidos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1"/>
      <p:bldP build="whole" bldLvl="1" animBg="1" rev="0" advAuto="0" spid="152" grpId="2"/>
      <p:bldP build="whole" bldLvl="1" animBg="1" rev="0" advAuto="0" spid="154" grpId="3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