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Funções Heurísticas</a:t>
            </a:r>
          </a:p>
        </p:txBody>
      </p:sp>
      <p:sp>
        <p:nvSpPr>
          <p:cNvPr id="43" name="Shape 43"/>
          <p:cNvSpPr/>
          <p:nvPr/>
        </p:nvSpPr>
        <p:spPr>
          <a:xfrm>
            <a:off x="1270000" y="5359400"/>
            <a:ext cx="10464800" cy="3743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3600"/>
              <a:t>Departamento de Informática</a:t>
            </a:r>
            <a:endParaRPr sz="3600"/>
          </a:p>
          <a:p>
            <a:pPr lvl="0">
              <a:defRPr sz="1800"/>
            </a:pPr>
            <a:r>
              <a:rPr sz="3600"/>
              <a:t>Universidade Federal de Viçosa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Levi Lelis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Formas de Implementação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Base de dados de padrões (PDB)</a:t>
            </a:r>
            <a:endParaRPr sz="4200"/>
          </a:p>
          <a:p>
            <a:pPr lvl="2" marL="0" indent="457200">
              <a:buSzTx/>
              <a:buNone/>
              <a:defRPr sz="1800"/>
            </a:pPr>
            <a:r>
              <a:rPr sz="4200"/>
              <a:t>Os valores </a:t>
            </a:r>
            <a:r>
              <a:rPr b="1" sz="4200"/>
              <a:t>h(n)</a:t>
            </a:r>
            <a:r>
              <a:rPr sz="4200"/>
              <a:t> são calculados e guardados em uma tabela.</a:t>
            </a:r>
            <a:endParaRPr sz="4200"/>
          </a:p>
          <a:p>
            <a:pPr lvl="0">
              <a:defRPr sz="1800"/>
            </a:pPr>
            <a:r>
              <a:rPr sz="4200"/>
              <a:t>Busca heurística hierárquica</a:t>
            </a:r>
            <a:endParaRPr sz="4200"/>
          </a:p>
          <a:p>
            <a:pPr lvl="2" marL="0" indent="457200">
              <a:buSzTx/>
              <a:buNone/>
              <a:defRPr sz="1800"/>
            </a:pPr>
            <a:r>
              <a:rPr sz="4200"/>
              <a:t>Os valores </a:t>
            </a:r>
            <a:r>
              <a:rPr b="1" sz="4200"/>
              <a:t>h(n)</a:t>
            </a:r>
            <a:r>
              <a:rPr sz="4200"/>
              <a:t> são calculados por demanda.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Base de Dados de Padrões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Enumera-se o espaço de busca abstrato antes da busca.</a:t>
            </a:r>
            <a:endParaRPr sz="4200"/>
          </a:p>
          <a:p>
            <a:pPr lvl="1" marL="0" indent="228600">
              <a:buSzTx/>
              <a:buNone/>
              <a:defRPr sz="1800"/>
            </a:pPr>
            <a:r>
              <a:rPr sz="4200"/>
              <a:t>			Qual algoritmo utilizar?</a:t>
            </a:r>
            <a:endParaRPr sz="4200"/>
          </a:p>
          <a:p>
            <a:pPr lvl="0">
              <a:defRPr sz="1800"/>
            </a:pPr>
            <a:r>
              <a:rPr sz="4200"/>
              <a:t>Guardam-se as distâncias entre todos os estados </a:t>
            </a:r>
            <a:r>
              <a:rPr b="1" sz="4200"/>
              <a:t>A(n)</a:t>
            </a:r>
            <a:r>
              <a:rPr sz="4200"/>
              <a:t> para </a:t>
            </a:r>
            <a:r>
              <a:rPr b="1" sz="4200"/>
              <a:t>A(meta)</a:t>
            </a:r>
            <a:r>
              <a:rPr sz="4200"/>
              <a:t> em uma tabela.</a:t>
            </a:r>
            <a:endParaRPr sz="4200"/>
          </a:p>
          <a:p>
            <a:pPr lvl="0">
              <a:defRPr sz="1800"/>
            </a:pPr>
            <a:r>
              <a:rPr b="1" sz="4200"/>
              <a:t>h(n)</a:t>
            </a:r>
            <a:r>
              <a:rPr sz="4200"/>
              <a:t> é calculado olhando-se na tabela.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Exemplo de Tabela PDB</a:t>
            </a:r>
          </a:p>
        </p:txBody>
      </p:sp>
      <p:pic>
        <p:nvPicPr>
          <p:cNvPr id="10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6776" y="3109546"/>
            <a:ext cx="9311248" cy="5033108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/>
        </p:nvSpPr>
        <p:spPr>
          <a:xfrm>
            <a:off x="2737871" y="4863979"/>
            <a:ext cx="395846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4200"/>
              <a:t>0</a:t>
            </a:r>
          </a:p>
        </p:txBody>
      </p:sp>
      <p:sp>
        <p:nvSpPr>
          <p:cNvPr id="105" name="Shape 105"/>
          <p:cNvSpPr/>
          <p:nvPr/>
        </p:nvSpPr>
        <p:spPr>
          <a:xfrm>
            <a:off x="4508109" y="4863979"/>
            <a:ext cx="3958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4200"/>
              <a:t>1</a:t>
            </a:r>
          </a:p>
        </p:txBody>
      </p:sp>
      <p:sp>
        <p:nvSpPr>
          <p:cNvPr id="106" name="Shape 106"/>
          <p:cNvSpPr/>
          <p:nvPr/>
        </p:nvSpPr>
        <p:spPr>
          <a:xfrm>
            <a:off x="6237497" y="4863979"/>
            <a:ext cx="3958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4200"/>
              <a:t>1</a:t>
            </a:r>
          </a:p>
        </p:txBody>
      </p:sp>
      <p:sp>
        <p:nvSpPr>
          <p:cNvPr id="107" name="Shape 107"/>
          <p:cNvSpPr/>
          <p:nvPr/>
        </p:nvSpPr>
        <p:spPr>
          <a:xfrm>
            <a:off x="7966885" y="4863979"/>
            <a:ext cx="3958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4200"/>
              <a:t>2</a:t>
            </a:r>
          </a:p>
        </p:txBody>
      </p:sp>
      <p:sp>
        <p:nvSpPr>
          <p:cNvPr id="108" name="Shape 108"/>
          <p:cNvSpPr/>
          <p:nvPr/>
        </p:nvSpPr>
        <p:spPr>
          <a:xfrm>
            <a:off x="9696274" y="4863979"/>
            <a:ext cx="395846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4200"/>
              <a:t>2</a:t>
            </a:r>
          </a:p>
        </p:txBody>
      </p:sp>
      <p:sp>
        <p:nvSpPr>
          <p:cNvPr id="109" name="Shape 109"/>
          <p:cNvSpPr/>
          <p:nvPr/>
        </p:nvSpPr>
        <p:spPr>
          <a:xfrm>
            <a:off x="2737871" y="7784858"/>
            <a:ext cx="395846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4200"/>
              <a:t>2</a:t>
            </a:r>
          </a:p>
        </p:txBody>
      </p:sp>
      <p:sp>
        <p:nvSpPr>
          <p:cNvPr id="110" name="Shape 110"/>
          <p:cNvSpPr/>
          <p:nvPr/>
        </p:nvSpPr>
        <p:spPr>
          <a:xfrm>
            <a:off x="4430290" y="7784858"/>
            <a:ext cx="395846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4200"/>
              <a:t>3</a:t>
            </a:r>
          </a:p>
        </p:txBody>
      </p:sp>
      <p:sp>
        <p:nvSpPr>
          <p:cNvPr id="111" name="Shape 111"/>
          <p:cNvSpPr/>
          <p:nvPr/>
        </p:nvSpPr>
        <p:spPr>
          <a:xfrm>
            <a:off x="5980988" y="7784858"/>
            <a:ext cx="3958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4200"/>
              <a:t>3</a:t>
            </a:r>
          </a:p>
        </p:txBody>
      </p:sp>
      <p:sp>
        <p:nvSpPr>
          <p:cNvPr id="112" name="Shape 112"/>
          <p:cNvSpPr/>
          <p:nvPr/>
        </p:nvSpPr>
        <p:spPr>
          <a:xfrm>
            <a:off x="7652296" y="7784858"/>
            <a:ext cx="39584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4200"/>
              <a:t>4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" grpId="4"/>
      <p:bldP build="whole" bldLvl="1" animBg="1" rev="0" advAuto="0" spid="109" grpId="6"/>
      <p:bldP build="whole" bldLvl="1" animBg="1" rev="0" advAuto="0" spid="104" grpId="1"/>
      <p:bldP build="whole" bldLvl="1" animBg="1" rev="0" advAuto="0" spid="105" grpId="2"/>
      <p:bldP build="whole" bldLvl="1" animBg="1" rev="0" advAuto="0" spid="110" grpId="7"/>
      <p:bldP build="whole" bldLvl="1" animBg="1" rev="0" advAuto="0" spid="111" grpId="8"/>
      <p:bldP build="whole" bldLvl="1" animBg="1" rev="0" advAuto="0" spid="112" grpId="9"/>
      <p:bldP build="whole" bldLvl="1" animBg="1" rev="0" advAuto="0" spid="106" grpId="3"/>
      <p:bldP build="whole" bldLvl="1" animBg="1" rev="0" advAuto="0" spid="108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Busca Hierárquica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Não há pré-processamento.</a:t>
            </a:r>
            <a:endParaRPr sz="4200"/>
          </a:p>
          <a:p>
            <a:pPr lvl="0">
              <a:defRPr sz="1800"/>
            </a:pPr>
            <a:r>
              <a:rPr sz="4200"/>
              <a:t>Quando </a:t>
            </a:r>
            <a:r>
              <a:rPr b="1" sz="4200"/>
              <a:t>h(n)</a:t>
            </a:r>
            <a:r>
              <a:rPr sz="4200"/>
              <a:t> é requisitado, busca-se o caminho ótimo entre </a:t>
            </a:r>
            <a:r>
              <a:rPr b="1" sz="4200"/>
              <a:t>A(n)</a:t>
            </a:r>
            <a:r>
              <a:rPr sz="4200"/>
              <a:t> e </a:t>
            </a:r>
            <a:r>
              <a:rPr b="1" sz="4200"/>
              <a:t>A(meta)</a:t>
            </a:r>
            <a:r>
              <a:rPr sz="4200"/>
              <a:t>.</a:t>
            </a:r>
            <a:endParaRPr sz="4200"/>
          </a:p>
          <a:p>
            <a:pPr lvl="0">
              <a:defRPr sz="1800"/>
            </a:pPr>
            <a:r>
              <a:rPr sz="4200"/>
              <a:t>Armazena valores </a:t>
            </a:r>
            <a:r>
              <a:rPr b="1" sz="4200"/>
              <a:t>h(n)</a:t>
            </a:r>
            <a:r>
              <a:rPr sz="4200"/>
              <a:t> já calculados (cache).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PDB vs. Busca Hierárquica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PDB:</a:t>
            </a:r>
            <a:endParaRPr sz="4200"/>
          </a:p>
          <a:p>
            <a:pPr lvl="2" marL="0" indent="457200">
              <a:buSzTx/>
              <a:buNone/>
              <a:defRPr sz="1800"/>
            </a:pPr>
            <a:r>
              <a:rPr sz="4200"/>
              <a:t>		h(n) = PDB[A(n)]</a:t>
            </a:r>
            <a:endParaRPr sz="4200"/>
          </a:p>
          <a:p>
            <a:pPr lvl="0">
              <a:defRPr sz="1800"/>
            </a:pPr>
            <a:r>
              <a:rPr sz="4200"/>
              <a:t>Busca hierárquica:</a:t>
            </a:r>
            <a:endParaRPr sz="4200"/>
          </a:p>
          <a:p>
            <a:pPr lvl="1" marL="0" indent="228600">
              <a:buSzTx/>
              <a:buNone/>
              <a:defRPr sz="1800"/>
            </a:pPr>
            <a:r>
              <a:rPr sz="4200"/>
              <a:t>		h(n) = busca(A(n), A(meta))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Busca Hierárquica</a:t>
            </a:r>
          </a:p>
        </p:txBody>
      </p:sp>
      <p:grpSp>
        <p:nvGrpSpPr>
          <p:cNvPr id="123" name="Group 123"/>
          <p:cNvGrpSpPr/>
          <p:nvPr/>
        </p:nvGrpSpPr>
        <p:grpSpPr>
          <a:xfrm>
            <a:off x="3844586" y="7400238"/>
            <a:ext cx="5315628" cy="1270001"/>
            <a:chOff x="0" y="0"/>
            <a:chExt cx="5315627" cy="1270000"/>
          </a:xfrm>
        </p:grpSpPr>
        <p:sp>
          <p:nvSpPr>
            <p:cNvPr id="121" name="Shape 121"/>
            <p:cNvSpPr/>
            <p:nvPr/>
          </p:nvSpPr>
          <p:spPr>
            <a:xfrm>
              <a:off x="0" y="0"/>
              <a:ext cx="5315628" cy="1270000"/>
            </a:xfrm>
            <a:prstGeom prst="roundRect">
              <a:avLst>
                <a:gd name="adj" fmla="val 15000"/>
              </a:avLst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721652" y="260350"/>
              <a:ext cx="3912953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l">
                <a:defRPr sz="1800"/>
              </a:pPr>
              <a:r>
                <a:rPr sz="4200"/>
                <a:t>Espaço Original </a:t>
              </a:r>
              <a:r>
                <a:rPr b="1" sz="4200"/>
                <a:t>S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4208198" y="4876684"/>
            <a:ext cx="4588404" cy="2339100"/>
            <a:chOff x="0" y="0"/>
            <a:chExt cx="4588403" cy="2339098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4588404" cy="1270000"/>
            </a:xfrm>
            <a:prstGeom prst="roundRect">
              <a:avLst>
                <a:gd name="adj" fmla="val 15000"/>
              </a:avLst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25" name="Shape 125"/>
            <p:cNvSpPr/>
            <p:nvPr/>
          </p:nvSpPr>
          <p:spPr>
            <a:xfrm>
              <a:off x="240093" y="317500"/>
              <a:ext cx="4108218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l">
                <a:defRPr sz="1800"/>
              </a:pPr>
              <a:r>
                <a:rPr sz="3500"/>
                <a:t>Espaço Abstrato </a:t>
              </a:r>
              <a:r>
                <a:rPr b="1" sz="3500"/>
                <a:t>S</a:t>
              </a:r>
              <a:r>
                <a:rPr b="1" baseline="-5999" sz="3500"/>
                <a:t>1</a:t>
              </a:r>
              <a:r>
                <a:rPr b="1" sz="3500"/>
                <a:t>(S)</a:t>
              </a:r>
            </a:p>
          </p:txBody>
        </p:sp>
        <p:sp>
          <p:nvSpPr>
            <p:cNvPr id="126" name="Shape 126"/>
            <p:cNvSpPr/>
            <p:nvPr/>
          </p:nvSpPr>
          <p:spPr>
            <a:xfrm flipV="1">
              <a:off x="2293691" y="1397275"/>
              <a:ext cx="756" cy="94182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535332" y="1547527"/>
              <a:ext cx="536402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4200"/>
                <a:t>S</a:t>
              </a:r>
              <a:r>
                <a:rPr baseline="-5999" sz="4200"/>
                <a:t>1</a:t>
              </a: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4640964" y="2733668"/>
            <a:ext cx="3722872" cy="2015711"/>
            <a:chOff x="0" y="0"/>
            <a:chExt cx="3722870" cy="2015710"/>
          </a:xfrm>
        </p:grpSpPr>
        <p:sp>
          <p:nvSpPr>
            <p:cNvPr id="129" name="Shape 129"/>
            <p:cNvSpPr/>
            <p:nvPr/>
          </p:nvSpPr>
          <p:spPr>
            <a:xfrm>
              <a:off x="0" y="0"/>
              <a:ext cx="3722871" cy="889462"/>
            </a:xfrm>
            <a:prstGeom prst="roundRect">
              <a:avLst>
                <a:gd name="adj" fmla="val 15000"/>
              </a:avLst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43901" y="203430"/>
              <a:ext cx="3475698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l">
                <a:defRPr sz="1800"/>
              </a:pPr>
              <a:r>
                <a:rPr sz="2500"/>
                <a:t>Espaço Abstrato </a:t>
              </a:r>
              <a:r>
                <a:rPr b="1" sz="2500"/>
                <a:t>S</a:t>
              </a:r>
              <a:r>
                <a:rPr b="1" baseline="-5999" sz="2500"/>
                <a:t>2</a:t>
              </a:r>
              <a:r>
                <a:rPr b="1" sz="2500"/>
                <a:t>(S</a:t>
              </a:r>
              <a:r>
                <a:rPr b="1" baseline="-5999" sz="2500"/>
                <a:t>1</a:t>
              </a:r>
              <a:r>
                <a:rPr b="1" sz="2500"/>
                <a:t>(S))</a:t>
              </a:r>
            </a:p>
          </p:txBody>
        </p:sp>
        <p:sp>
          <p:nvSpPr>
            <p:cNvPr id="131" name="Shape 131"/>
            <p:cNvSpPr/>
            <p:nvPr/>
          </p:nvSpPr>
          <p:spPr>
            <a:xfrm flipV="1">
              <a:off x="1881239" y="1073886"/>
              <a:ext cx="756" cy="94182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102565" y="1211323"/>
              <a:ext cx="536402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4200"/>
                <a:t>S</a:t>
              </a:r>
              <a:r>
                <a:rPr baseline="-5999" sz="4200"/>
                <a:t>2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  <p:bldP build="whole" bldLvl="1" animBg="1" rev="0" advAuto="0" spid="133" grpId="3"/>
      <p:bldP build="whole" bldLvl="1" animBg="1" rev="0" advAuto="0" spid="128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Tempo de Execução</a:t>
            </a:r>
          </a:p>
        </p:txBody>
      </p:sp>
      <p:graphicFrame>
        <p:nvGraphicFramePr>
          <p:cNvPr id="136" name="Table 136"/>
          <p:cNvGraphicFramePr/>
          <p:nvPr/>
        </p:nvGraphicFramePr>
        <p:xfrm>
          <a:off x="1393028" y="3202620"/>
          <a:ext cx="6910588" cy="269362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5364"/>
                <a:gridCol w="1254125"/>
                <a:gridCol w="1391157"/>
                <a:gridCol w="1719940"/>
              </a:tblGrid>
              <a:tr h="897873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Problema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Média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Máximo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Mediana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7873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15-puzzle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53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2,383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7873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(17,4)-topspin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447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1,539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389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9058945" y="4092230"/>
            <a:ext cx="276558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b="1" sz="2700">
                <a:solidFill>
                  <a:srgbClr val="C82506"/>
                </a:solidFill>
              </a:rPr>
              <a:t>IDA* hierárquico</a:t>
            </a:r>
            <a:endParaRPr b="1" sz="2700">
              <a:solidFill>
                <a:srgbClr val="C82506"/>
              </a:solidFill>
            </a:endParaRPr>
          </a:p>
          <a:p>
            <a:pPr lvl="0">
              <a:defRPr sz="1800"/>
            </a:pPr>
            <a:r>
              <a:rPr b="1" sz="2700">
                <a:solidFill>
                  <a:srgbClr val="C82506"/>
                </a:solidFill>
              </a:rPr>
              <a:t>(em segundos)</a:t>
            </a:r>
          </a:p>
        </p:txBody>
      </p:sp>
      <p:graphicFrame>
        <p:nvGraphicFramePr>
          <p:cNvPr id="138" name="Table 138"/>
          <p:cNvGraphicFramePr/>
          <p:nvPr/>
        </p:nvGraphicFramePr>
        <p:xfrm>
          <a:off x="1309959" y="6577724"/>
          <a:ext cx="5179907" cy="135439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916380"/>
                <a:gridCol w="2263525"/>
              </a:tblGrid>
              <a:tr h="677196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15-puzzle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9,000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77196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(17,4)-topspin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2,400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9" name="Shape 139"/>
          <p:cNvSpPr/>
          <p:nvPr/>
        </p:nvSpPr>
        <p:spPr>
          <a:xfrm>
            <a:off x="8743253" y="6594520"/>
            <a:ext cx="33969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b="1" sz="2700">
                <a:solidFill>
                  <a:srgbClr val="C82506"/>
                </a:solidFill>
              </a:rPr>
              <a:t>tempo de construção</a:t>
            </a:r>
            <a:endParaRPr b="1" sz="2700">
              <a:solidFill>
                <a:srgbClr val="C82506"/>
              </a:solidFill>
            </a:endParaRPr>
          </a:p>
          <a:p>
            <a:pPr lvl="0">
              <a:defRPr sz="1800"/>
            </a:pPr>
            <a:r>
              <a:rPr b="1" sz="2700">
                <a:solidFill>
                  <a:srgbClr val="C82506"/>
                </a:solidFill>
              </a:rPr>
              <a:t> dos PDBs </a:t>
            </a:r>
            <a:endParaRPr b="1" sz="2700">
              <a:solidFill>
                <a:srgbClr val="C82506"/>
              </a:solidFill>
            </a:endParaRPr>
          </a:p>
          <a:p>
            <a:pPr lvl="0">
              <a:defRPr sz="1800"/>
            </a:pPr>
            <a:r>
              <a:rPr b="1" sz="2700">
                <a:solidFill>
                  <a:srgbClr val="C82506"/>
                </a:solidFill>
              </a:rPr>
              <a:t>(em segundos)</a:t>
            </a:r>
          </a:p>
        </p:txBody>
      </p:sp>
      <p:sp>
        <p:nvSpPr>
          <p:cNvPr id="140" name="Shape 140"/>
          <p:cNvSpPr/>
          <p:nvPr/>
        </p:nvSpPr>
        <p:spPr>
          <a:xfrm>
            <a:off x="5226422" y="8613601"/>
            <a:ext cx="255195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2400"/>
            </a:lvl1pPr>
          </a:lstStyle>
          <a:p>
            <a:pPr lvl="0">
              <a:defRPr b="0" sz="1800"/>
            </a:pPr>
            <a:r>
              <a:rPr b="1" sz="2400"/>
              <a:t>Holte et al. (2005)</a:t>
            </a:r>
          </a:p>
        </p:txBody>
      </p:sp>
      <p:grpSp>
        <p:nvGrpSpPr>
          <p:cNvPr id="143" name="Group 143"/>
          <p:cNvGrpSpPr/>
          <p:nvPr/>
        </p:nvGrpSpPr>
        <p:grpSpPr>
          <a:xfrm>
            <a:off x="3907383" y="4070159"/>
            <a:ext cx="4411356" cy="3885003"/>
            <a:chOff x="0" y="0"/>
            <a:chExt cx="4411354" cy="3885001"/>
          </a:xfrm>
        </p:grpSpPr>
        <p:sp>
          <p:nvSpPr>
            <p:cNvPr id="141" name="Shape 141"/>
            <p:cNvSpPr/>
            <p:nvPr/>
          </p:nvSpPr>
          <p:spPr>
            <a:xfrm>
              <a:off x="138297" y="0"/>
              <a:ext cx="4273058" cy="16132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2271721"/>
              <a:ext cx="2765581" cy="16132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Requerimento de Memória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u="sng"/>
              <a:t>PDB</a:t>
            </a:r>
            <a:r>
              <a:rPr sz="4200"/>
              <a:t>: armazena todo o espaço abstrato, mas apenas uma fração da tabela é utilizada.</a:t>
            </a:r>
            <a:endParaRPr sz="4200"/>
          </a:p>
          <a:p>
            <a:pPr lvl="0">
              <a:defRPr sz="1800"/>
            </a:pPr>
            <a:r>
              <a:rPr sz="4200" u="sng"/>
              <a:t>Busca hierárquica</a:t>
            </a:r>
            <a:r>
              <a:rPr sz="4200"/>
              <a:t>: apenas as entradas utilizadas durante a busca são armazenadas.</a:t>
            </a:r>
            <a:endParaRPr sz="4200"/>
          </a:p>
          <a:p>
            <a:pPr lvl="0" marL="0" indent="0">
              <a:buSzTx/>
              <a:buNone/>
              <a:defRPr sz="1800"/>
            </a:pPr>
            <a:r>
              <a:rPr sz="4200"/>
              <a:t>      Vários níveis de abstração.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Re	querimento de Memória</a:t>
            </a:r>
          </a:p>
        </p:txBody>
      </p:sp>
      <p:graphicFrame>
        <p:nvGraphicFramePr>
          <p:cNvPr id="149" name="Table 149"/>
          <p:cNvGraphicFramePr/>
          <p:nvPr/>
        </p:nvGraphicFramePr>
        <p:xfrm>
          <a:off x="2839796" y="3384845"/>
          <a:ext cx="7325209" cy="44825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121351"/>
                <a:gridCol w="2121351"/>
                <a:gridCol w="2121351"/>
                <a:gridCol w="961154"/>
              </a:tblGrid>
              <a:tr h="896501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Problema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Tamanho PDB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# necessário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6501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15-puzzle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/>
                      <a:r>
                        <a:rPr sz="2600">
                          <a:sym typeface="Helvetica Light"/>
                        </a:rPr>
                        <a:t>4,151,347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/>
                      <a:r>
                        <a:rPr sz="2600">
                          <a:sym typeface="Helvetica Light"/>
                        </a:rPr>
                        <a:t>2,657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/>
                      <a:r>
                        <a:rPr sz="2600">
                          <a:sym typeface="Helvetica Light"/>
                        </a:rPr>
                        <a:t>0.06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6501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Macro-15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2600">
                          <a:sym typeface="Helvetica Light"/>
                        </a:rPr>
                        <a:t>4,151,347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/>
                      <a:r>
                        <a:rPr sz="2600">
                          <a:sym typeface="Helvetica Light"/>
                        </a:rPr>
                        <a:t>787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/>
                      <a:r>
                        <a:rPr sz="2600">
                          <a:sym typeface="Helvetica Light"/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6501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(17,4)-Topspin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/>
                      <a:r>
                        <a:rPr sz="2600">
                          <a:sym typeface="Helvetica Light"/>
                        </a:rPr>
                        <a:t>57,657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/>
                      <a:r>
                        <a:rPr sz="2600">
                          <a:sym typeface="Helvetica Light"/>
                        </a:rPr>
                        <a:t>3,423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/>
                      <a:r>
                        <a:rPr sz="2600">
                          <a:sym typeface="Helvetica Light"/>
                        </a:rPr>
                        <a:t>5.90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6501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14-pancake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/>
                      <a:r>
                        <a:rPr sz="2600">
                          <a:sym typeface="Helvetica Light"/>
                        </a:rPr>
                        <a:t>17,297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/>
                      <a:r>
                        <a:rPr sz="2600">
                          <a:sym typeface="Helvetica Light"/>
                        </a:rPr>
                        <a:t>229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r" defTabSz="914400"/>
                      <a:r>
                        <a:rPr sz="2600">
                          <a:sym typeface="Helvetica Light"/>
                        </a:rPr>
                        <a:t>1.30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0" name="Shape 150"/>
          <p:cNvSpPr/>
          <p:nvPr/>
        </p:nvSpPr>
        <p:spPr>
          <a:xfrm>
            <a:off x="5355588" y="4235970"/>
            <a:ext cx="4912725" cy="34075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1270000" y="254000"/>
            <a:ext cx="10464800" cy="255154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Qual Estratégia Escolher?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Para muitos problemas utiliza-se PDBs.</a:t>
            </a:r>
            <a:endParaRPr sz="4200"/>
          </a:p>
          <a:p>
            <a:pPr lvl="1" marL="0" indent="228600">
              <a:buSzTx/>
              <a:buNone/>
              <a:defRPr sz="1800"/>
            </a:pPr>
            <a:r>
              <a:rPr sz="3000"/>
              <a:t>		</a:t>
            </a:r>
            <a:r>
              <a:rPr sz="3500"/>
              <a:t>Eficiência amortizada.</a:t>
            </a:r>
            <a:endParaRPr sz="3000"/>
          </a:p>
          <a:p>
            <a:pPr lvl="0">
              <a:defRPr sz="1800"/>
            </a:pPr>
            <a:r>
              <a:rPr sz="4200"/>
              <a:t>Para poucos problemas utiliza-se busca hierárquica.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Construção de Funções Heurísticas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1270000" y="2768600"/>
            <a:ext cx="10866542" cy="571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Muitas são construídas para problemas específicos.</a:t>
            </a:r>
            <a:endParaRPr sz="4200"/>
          </a:p>
          <a:p>
            <a:pPr lvl="1" marL="1375833" indent="-740833">
              <a:buSzPct val="100000"/>
              <a:buAutoNum type="arabicPeriod" startAt="1"/>
              <a:defRPr sz="1800"/>
            </a:pPr>
            <a:r>
              <a:rPr sz="4200"/>
              <a:t>Distância Manhattan para o quebra-cabeça.</a:t>
            </a:r>
            <a:endParaRPr sz="4200"/>
          </a:p>
          <a:p>
            <a:pPr lvl="1" marL="1375833" indent="-740833">
              <a:buSzPct val="100000"/>
              <a:buAutoNum type="arabicPeriod" startAt="1"/>
              <a:defRPr sz="1800"/>
            </a:pPr>
            <a:r>
              <a:rPr sz="4200"/>
              <a:t>Distância aérea para mapas. 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Múltiplos PDBs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1270000" y="804382"/>
            <a:ext cx="10464800" cy="5715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u="sng"/>
              <a:t>Quiz</a:t>
            </a:r>
            <a:r>
              <a:rPr sz="4200"/>
              <a:t>: Qual das duas abstrações resultará na função heurística mais informada?</a:t>
            </a:r>
          </a:p>
        </p:txBody>
      </p:sp>
      <p:pic>
        <p:nvPicPr>
          <p:cNvPr id="15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8700" y="5129227"/>
            <a:ext cx="8407400" cy="349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Múltiplos PDBs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Dado dois (ou mais) PDBs </a:t>
            </a:r>
            <a:r>
              <a:rPr b="1" sz="4200"/>
              <a:t>A1</a:t>
            </a:r>
            <a:r>
              <a:rPr sz="4200"/>
              <a:t> e </a:t>
            </a:r>
            <a:r>
              <a:rPr b="1" sz="4200"/>
              <a:t>A2,</a:t>
            </a:r>
            <a:r>
              <a:rPr sz="4200"/>
              <a:t> temos que </a:t>
            </a:r>
            <a:r>
              <a:rPr b="1" sz="4200"/>
              <a:t>h(n) =</a:t>
            </a:r>
            <a:r>
              <a:rPr sz="4200"/>
              <a:t> </a:t>
            </a:r>
            <a:r>
              <a:rPr b="1" sz="4200"/>
              <a:t>max(A1(n), A2(n))</a:t>
            </a:r>
            <a:r>
              <a:rPr sz="4200"/>
              <a:t> é:</a:t>
            </a:r>
            <a:endParaRPr sz="4200"/>
          </a:p>
          <a:p>
            <a:pPr lvl="1" marL="1375833" indent="-740833">
              <a:buSzPct val="100000"/>
              <a:buAutoNum type="arabicPeriod" startAt="1"/>
              <a:defRPr sz="1800"/>
            </a:pPr>
            <a:r>
              <a:rPr sz="4200"/>
              <a:t>Admissível</a:t>
            </a:r>
            <a:endParaRPr sz="4200"/>
          </a:p>
          <a:p>
            <a:pPr lvl="1" marL="1375833" indent="-740833">
              <a:buSzPct val="100000"/>
              <a:buAutoNum type="arabicPeriod" startAt="1"/>
              <a:defRPr sz="1800"/>
            </a:pPr>
            <a:r>
              <a:rPr sz="4200"/>
              <a:t>Consistente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Múltiplos PDBs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u="sng"/>
              <a:t>Quiz</a:t>
            </a:r>
            <a:r>
              <a:rPr sz="4200"/>
              <a:t>: Dado uma quantidade fixa de memória </a:t>
            </a:r>
            <a:r>
              <a:rPr b="1" sz="4200"/>
              <a:t>M</a:t>
            </a:r>
            <a:r>
              <a:rPr sz="4200"/>
              <a:t>, qual combinação de PDB irá resultar na melhor função heurística?</a:t>
            </a:r>
            <a:endParaRPr sz="4200"/>
          </a:p>
          <a:p>
            <a:pPr lvl="2" marL="2010833" indent="-740833">
              <a:buSzPct val="100000"/>
              <a:buAutoNum type="arabicPeriod" startAt="1"/>
              <a:defRPr sz="1800"/>
            </a:pPr>
            <a:r>
              <a:rPr sz="4200"/>
              <a:t>Um PDB de tamanho </a:t>
            </a:r>
            <a:r>
              <a:rPr b="1" sz="4200"/>
              <a:t>M</a:t>
            </a:r>
            <a:endParaRPr sz="4200"/>
          </a:p>
          <a:p>
            <a:pPr lvl="2" marL="2010833" indent="-740833">
              <a:buSzPct val="100000"/>
              <a:buAutoNum type="arabicPeriod" startAt="1"/>
              <a:defRPr sz="1800"/>
            </a:pPr>
            <a:r>
              <a:rPr sz="4200"/>
              <a:t>Dois PDBs de tamanho </a:t>
            </a:r>
            <a:r>
              <a:rPr b="1" sz="4200"/>
              <a:t>M/2</a:t>
            </a:r>
            <a:endParaRPr sz="4200"/>
          </a:p>
          <a:p>
            <a:pPr lvl="2" marL="2010833" indent="-740833">
              <a:buSzPct val="100000"/>
              <a:buAutoNum type="arabicPeriod" startAt="1"/>
              <a:defRPr sz="1800"/>
            </a:pPr>
            <a:r>
              <a:rPr sz="4200"/>
              <a:t>Três PDBs de tamanho </a:t>
            </a:r>
            <a:r>
              <a:rPr b="1" sz="4200"/>
              <a:t>M/3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Um PDB de Tamanho M</a:t>
            </a:r>
          </a:p>
        </p:txBody>
      </p:sp>
      <p:pic>
        <p:nvPicPr>
          <p:cNvPr id="16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1350" y="3340100"/>
            <a:ext cx="9182100" cy="457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Dois PDBs de Tamanho M/2</a:t>
            </a:r>
          </a:p>
        </p:txBody>
      </p:sp>
      <p:pic>
        <p:nvPicPr>
          <p:cNvPr id="16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250" y="2832100"/>
            <a:ext cx="8750300" cy="558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n PDBs de Tamanho </a:t>
            </a:r>
            <a:endParaRPr sz="8400"/>
          </a:p>
          <a:p>
            <a:pPr lvl="0">
              <a:defRPr sz="1800"/>
            </a:pPr>
            <a:r>
              <a:rPr sz="8400"/>
              <a:t>M/n</a:t>
            </a:r>
          </a:p>
        </p:txBody>
      </p:sp>
      <p:pic>
        <p:nvPicPr>
          <p:cNvPr id="17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5850" y="2781300"/>
            <a:ext cx="8293100" cy="568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Experimento Quebra-Cabeça (3x3)</a:t>
            </a:r>
          </a:p>
        </p:txBody>
      </p:sp>
      <p:graphicFrame>
        <p:nvGraphicFramePr>
          <p:cNvPr id="175" name="Table 175"/>
          <p:cNvGraphicFramePr/>
          <p:nvPr/>
        </p:nvGraphicFramePr>
        <p:xfrm>
          <a:off x="3115421" y="3828921"/>
          <a:ext cx="7049528" cy="35943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349842"/>
                <a:gridCol w="2349842"/>
                <a:gridCol w="2349842"/>
              </a:tblGrid>
              <a:tr h="718871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Tamanho PDB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Nós Gerados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8871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252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585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8871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504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460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8871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2520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1212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8871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5040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3842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Experimento Vários Problemas</a:t>
            </a:r>
          </a:p>
        </p:txBody>
      </p:sp>
      <p:graphicFrame>
        <p:nvGraphicFramePr>
          <p:cNvPr id="178" name="Table 178"/>
          <p:cNvGraphicFramePr/>
          <p:nvPr/>
        </p:nvGraphicFramePr>
        <p:xfrm>
          <a:off x="3115421" y="3828921"/>
          <a:ext cx="7049528" cy="35943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349842"/>
                <a:gridCol w="2349842"/>
                <a:gridCol w="2349842"/>
              </a:tblGrid>
              <a:tr h="599059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Problema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Melhor 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Fração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99059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(3x3)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3.85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99059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9-Panqueca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8.59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99059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(8,4)-Topspin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20.89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99059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(3x4)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185.5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99059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Cubo Mágico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23.28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9" name="Shape 179"/>
          <p:cNvSpPr/>
          <p:nvPr/>
        </p:nvSpPr>
        <p:spPr>
          <a:xfrm>
            <a:off x="1800988" y="7858315"/>
            <a:ext cx="967839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200"/>
              <a:t>Fração é o número de nós expandidos com </a:t>
            </a:r>
            <a:r>
              <a:rPr b="1" sz="3200"/>
              <a:t>1</a:t>
            </a:r>
            <a:r>
              <a:rPr sz="3200"/>
              <a:t> PDB divido</a:t>
            </a:r>
            <a:endParaRPr sz="3200"/>
          </a:p>
          <a:p>
            <a:pPr lvl="0">
              <a:defRPr sz="1800"/>
            </a:pPr>
            <a:r>
              <a:rPr sz="3200"/>
              <a:t>pelo número de nós expandidos com </a:t>
            </a:r>
            <a:r>
              <a:rPr b="1" sz="3200"/>
              <a:t>n</a:t>
            </a:r>
            <a:r>
              <a:rPr sz="3200"/>
              <a:t> PDBs 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1270000" y="254000"/>
            <a:ext cx="10464800" cy="25695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Tempo de Execução Cubo Mágico</a:t>
            </a:r>
          </a:p>
        </p:txBody>
      </p:sp>
      <p:graphicFrame>
        <p:nvGraphicFramePr>
          <p:cNvPr id="182" name="Table 182"/>
          <p:cNvGraphicFramePr/>
          <p:nvPr/>
        </p:nvGraphicFramePr>
        <p:xfrm>
          <a:off x="3115421" y="3828921"/>
          <a:ext cx="7049528" cy="35943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349842"/>
                <a:gridCol w="2349842"/>
                <a:gridCol w="2349842"/>
              </a:tblGrid>
              <a:tr h="599059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#PDBs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Fração Nós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Fração Tempo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99059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99059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11.53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9.87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99059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19.85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13.43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99059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23.28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14.31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99059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23.15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12.09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Por que Max Funciona?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4200"/>
              <a:t>Conjectura 1</a:t>
            </a:r>
            <a:r>
              <a:rPr sz="4200"/>
              <a:t>: o </a:t>
            </a:r>
            <a:r>
              <a:rPr b="1" sz="4200"/>
              <a:t>max</a:t>
            </a:r>
            <a:r>
              <a:rPr sz="4200"/>
              <a:t> de múltiplos PDBs diminuirá o número de estados com valores heurísticos baixos.</a:t>
            </a:r>
            <a:endParaRPr sz="4200"/>
          </a:p>
          <a:p>
            <a:pPr lvl="0">
              <a:defRPr sz="1800"/>
            </a:pPr>
            <a:r>
              <a:rPr b="1" sz="4200"/>
              <a:t>Conjectura 2</a:t>
            </a:r>
            <a:r>
              <a:rPr sz="4200"/>
              <a:t>: eliminar valores heurísticos baixos é mais importante que reter valores heurísticos maiores.</a:t>
            </a:r>
          </a:p>
        </p:txBody>
      </p:sp>
      <p:sp>
        <p:nvSpPr>
          <p:cNvPr id="186" name="Shape 186"/>
          <p:cNvSpPr/>
          <p:nvPr/>
        </p:nvSpPr>
        <p:spPr>
          <a:xfrm>
            <a:off x="4921715" y="8217369"/>
            <a:ext cx="316137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b="1" sz="3000"/>
            </a:lvl1pPr>
          </a:lstStyle>
          <a:p>
            <a:pPr lvl="0">
              <a:defRPr b="0" sz="1800"/>
            </a:pPr>
            <a:r>
              <a:rPr b="1" sz="3000"/>
              <a:t>Holte et al. (2006)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Abstração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1270000" y="2768600"/>
            <a:ext cx="10709857" cy="571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Forma genérica de criar funções heurísticas.</a:t>
            </a:r>
            <a:endParaRPr sz="4200"/>
          </a:p>
          <a:p>
            <a:pPr lvl="2" marL="2010833" indent="-740833">
              <a:buSzPct val="100000"/>
              <a:buAutoNum type="arabicPeriod" startAt="1"/>
              <a:defRPr sz="1800"/>
            </a:pPr>
            <a:r>
              <a:rPr sz="3600"/>
              <a:t>Cria-se uma versão simplificada do problema.</a:t>
            </a:r>
            <a:endParaRPr sz="3600"/>
          </a:p>
          <a:p>
            <a:pPr lvl="2" marL="2010833" indent="-740833">
              <a:buSzPct val="100000"/>
              <a:buAutoNum type="arabicPeriod" startAt="1"/>
              <a:defRPr sz="1800"/>
            </a:pPr>
            <a:r>
              <a:rPr sz="3600"/>
              <a:t>Usa-se a distância exata da solução na versão simplificada como heurística.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Por que Max Funciona?</a:t>
            </a:r>
          </a:p>
        </p:txBody>
      </p:sp>
      <p:pic>
        <p:nvPicPr>
          <p:cNvPr id="18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773" y="2035219"/>
            <a:ext cx="6957331" cy="718176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9014419" y="2451396"/>
            <a:ext cx="3631296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/>
              <a:t>100 milhões de</a:t>
            </a:r>
            <a:endParaRPr sz="3000"/>
          </a:p>
          <a:p>
            <a:pPr lvl="0">
              <a:defRPr sz="1800"/>
            </a:pPr>
            <a:r>
              <a:rPr sz="3000"/>
              <a:t>estados aleatórios do </a:t>
            </a:r>
            <a:endParaRPr sz="3000"/>
          </a:p>
          <a:p>
            <a:pPr lvl="0">
              <a:defRPr sz="1800"/>
            </a:pPr>
            <a:r>
              <a:rPr sz="3000"/>
              <a:t>quebra-cabeça (4x4)</a:t>
            </a:r>
          </a:p>
        </p:txBody>
      </p:sp>
      <p:sp>
        <p:nvSpPr>
          <p:cNvPr id="191" name="Shape 191"/>
          <p:cNvSpPr/>
          <p:nvPr/>
        </p:nvSpPr>
        <p:spPr>
          <a:xfrm>
            <a:off x="9068213" y="4902209"/>
            <a:ext cx="382216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82506"/>
                </a:solidFill>
              </a:rPr>
              <a:t>Confirma Conjectura 1!</a:t>
            </a:r>
          </a:p>
        </p:txBody>
      </p:sp>
      <p:sp>
        <p:nvSpPr>
          <p:cNvPr id="192" name="Shape 192"/>
          <p:cNvSpPr/>
          <p:nvPr/>
        </p:nvSpPr>
        <p:spPr>
          <a:xfrm>
            <a:off x="262426" y="8897194"/>
            <a:ext cx="31613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b="1" sz="3000"/>
            </a:lvl1pPr>
          </a:lstStyle>
          <a:p>
            <a:pPr lvl="0">
              <a:defRPr b="0" sz="1800"/>
            </a:pPr>
            <a:r>
              <a:rPr b="1" sz="3000"/>
              <a:t>Holte et al. (2006)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Por que Max Funciona?</a:t>
            </a:r>
          </a:p>
        </p:txBody>
      </p:sp>
      <p:pic>
        <p:nvPicPr>
          <p:cNvPr id="19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6022" y="2393950"/>
            <a:ext cx="6743701" cy="64643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8851872" y="2511025"/>
            <a:ext cx="4022714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/>
              <a:t>100 milhões de</a:t>
            </a:r>
            <a:endParaRPr sz="3000"/>
          </a:p>
          <a:p>
            <a:pPr lvl="0">
              <a:defRPr sz="1800"/>
            </a:pPr>
            <a:r>
              <a:rPr sz="3000"/>
              <a:t>estados encontrados </a:t>
            </a:r>
            <a:endParaRPr sz="3000"/>
          </a:p>
          <a:p>
            <a:pPr lvl="0">
              <a:defRPr sz="1800"/>
            </a:pPr>
            <a:r>
              <a:rPr sz="3000"/>
              <a:t>durante buscas do IDA* </a:t>
            </a:r>
            <a:endParaRPr sz="3000"/>
          </a:p>
          <a:p>
            <a:pPr lvl="0">
              <a:defRPr sz="1800"/>
            </a:pPr>
            <a:r>
              <a:rPr sz="3000"/>
              <a:t>no quebra-cabeça (4x4)</a:t>
            </a:r>
          </a:p>
        </p:txBody>
      </p:sp>
      <p:sp>
        <p:nvSpPr>
          <p:cNvPr id="197" name="Shape 197"/>
          <p:cNvSpPr/>
          <p:nvPr/>
        </p:nvSpPr>
        <p:spPr>
          <a:xfrm>
            <a:off x="9332587" y="4908550"/>
            <a:ext cx="3061284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C82506"/>
                </a:solidFill>
              </a:rPr>
              <a:t>Evidência empírica</a:t>
            </a:r>
            <a:endParaRPr sz="3000">
              <a:solidFill>
                <a:srgbClr val="C82506"/>
              </a:solidFill>
            </a:endParaRPr>
          </a:p>
          <a:p>
            <a:pPr lvl="0">
              <a:defRPr sz="1800"/>
            </a:pPr>
            <a:r>
              <a:rPr sz="3000">
                <a:solidFill>
                  <a:srgbClr val="C82506"/>
                </a:solidFill>
              </a:rPr>
              <a:t>das conjecturas</a:t>
            </a:r>
            <a:endParaRPr sz="3000">
              <a:solidFill>
                <a:srgbClr val="C82506"/>
              </a:solidFill>
            </a:endParaRPr>
          </a:p>
          <a:p>
            <a:pPr lvl="0">
              <a:defRPr sz="1800"/>
            </a:pPr>
            <a:r>
              <a:rPr sz="3000">
                <a:solidFill>
                  <a:srgbClr val="C82506"/>
                </a:solidFill>
              </a:rPr>
              <a:t>mostradas acima.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Por que Max Funciona?</a:t>
            </a:r>
          </a:p>
        </p:txBody>
      </p:sp>
      <p:pic>
        <p:nvPicPr>
          <p:cNvPr id="20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292" y="3941967"/>
            <a:ext cx="7010401" cy="509270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2440674" y="2484559"/>
            <a:ext cx="3513908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/>
              <a:t>100 milhões de</a:t>
            </a:r>
            <a:endParaRPr sz="3000"/>
          </a:p>
          <a:p>
            <a:pPr lvl="0">
              <a:defRPr sz="1800"/>
            </a:pPr>
            <a:r>
              <a:rPr sz="3000"/>
              <a:t>estados “aleatórios”  </a:t>
            </a:r>
            <a:endParaRPr sz="3000"/>
          </a:p>
          <a:p>
            <a:pPr lvl="0">
              <a:defRPr sz="1800"/>
            </a:pPr>
            <a:r>
              <a:rPr sz="3000"/>
              <a:t>do Cubo Mágico</a:t>
            </a:r>
          </a:p>
        </p:txBody>
      </p:sp>
      <p:pic>
        <p:nvPicPr>
          <p:cNvPr id="20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1050" y="4132467"/>
            <a:ext cx="5448301" cy="48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7823844" y="2262308"/>
            <a:ext cx="4022713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/>
              <a:t>100 milhões de</a:t>
            </a:r>
            <a:endParaRPr sz="3000"/>
          </a:p>
          <a:p>
            <a:pPr lvl="0">
              <a:defRPr sz="1800"/>
            </a:pPr>
            <a:r>
              <a:rPr sz="3000"/>
              <a:t>estados encontrados </a:t>
            </a:r>
            <a:endParaRPr sz="3000"/>
          </a:p>
          <a:p>
            <a:pPr lvl="0">
              <a:defRPr sz="1800"/>
            </a:pPr>
            <a:r>
              <a:rPr sz="3000"/>
              <a:t>durante buscas do IDA* </a:t>
            </a:r>
            <a:endParaRPr sz="3000"/>
          </a:p>
          <a:p>
            <a:pPr lvl="0">
              <a:defRPr sz="1800"/>
            </a:pPr>
            <a:r>
              <a:rPr sz="3000"/>
              <a:t>no quebra-cabeça (4x4)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Otimizações da Função Max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Consulta Preguiçosa de PDBs:</a:t>
            </a:r>
            <a:endParaRPr sz="4200"/>
          </a:p>
          <a:p>
            <a:pPr lvl="2" marL="0" indent="457200">
              <a:buSzTx/>
              <a:buNone/>
              <a:defRPr sz="1800"/>
            </a:pPr>
            <a:r>
              <a:rPr sz="4200"/>
              <a:t>Se o valor </a:t>
            </a:r>
            <a:r>
              <a:rPr b="1" sz="4200"/>
              <a:t>f(n)</a:t>
            </a:r>
            <a:r>
              <a:rPr sz="4200"/>
              <a:t> exceder o custo </a:t>
            </a:r>
            <a:r>
              <a:rPr b="1" sz="4200"/>
              <a:t>d</a:t>
            </a:r>
            <a:r>
              <a:rPr sz="4200"/>
              <a:t> do IDA* com apenas um PDB, os outros PDBs não precisam ser consultados.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Otimizações da Função Max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xfrm>
            <a:off x="1270000" y="2768600"/>
            <a:ext cx="10464800" cy="18062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Consulta Preguiçosa pode levar o IDA* a executar iterações desnecessárias. </a:t>
            </a:r>
          </a:p>
        </p:txBody>
      </p:sp>
      <p:sp>
        <p:nvSpPr>
          <p:cNvPr id="210" name="Shape 210"/>
          <p:cNvSpPr/>
          <p:nvPr/>
        </p:nvSpPr>
        <p:spPr>
          <a:xfrm>
            <a:off x="5900562" y="4651000"/>
            <a:ext cx="3170350" cy="317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8250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5850818" y="7901823"/>
            <a:ext cx="407137" cy="407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5D5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7762928" y="7901823"/>
            <a:ext cx="407136" cy="407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5D5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8718983" y="7901823"/>
            <a:ext cx="407136" cy="407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5D5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5430827" y="7286477"/>
            <a:ext cx="407136" cy="407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5D5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8718983" y="7071588"/>
            <a:ext cx="407136" cy="407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5D5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4238795" y="7248745"/>
            <a:ext cx="11782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(12, 12)</a:t>
            </a:r>
          </a:p>
        </p:txBody>
      </p:sp>
      <p:sp>
        <p:nvSpPr>
          <p:cNvPr id="217" name="Shape 217"/>
          <p:cNvSpPr/>
          <p:nvPr/>
        </p:nvSpPr>
        <p:spPr>
          <a:xfrm>
            <a:off x="5465253" y="8378809"/>
            <a:ext cx="11782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(12, 12)</a:t>
            </a:r>
          </a:p>
        </p:txBody>
      </p:sp>
      <p:sp>
        <p:nvSpPr>
          <p:cNvPr id="218" name="Shape 218"/>
          <p:cNvSpPr/>
          <p:nvPr/>
        </p:nvSpPr>
        <p:spPr>
          <a:xfrm>
            <a:off x="7377362" y="8378809"/>
            <a:ext cx="11782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(12, 12)</a:t>
            </a:r>
          </a:p>
        </p:txBody>
      </p:sp>
      <p:sp>
        <p:nvSpPr>
          <p:cNvPr id="219" name="Shape 219"/>
          <p:cNvSpPr/>
          <p:nvPr/>
        </p:nvSpPr>
        <p:spPr>
          <a:xfrm>
            <a:off x="9133328" y="7864092"/>
            <a:ext cx="11782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(11, 12)</a:t>
            </a:r>
          </a:p>
        </p:txBody>
      </p:sp>
      <p:sp>
        <p:nvSpPr>
          <p:cNvPr id="220" name="Shape 220"/>
          <p:cNvSpPr/>
          <p:nvPr/>
        </p:nvSpPr>
        <p:spPr>
          <a:xfrm>
            <a:off x="9133328" y="7033855"/>
            <a:ext cx="11782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(12, 12)</a:t>
            </a:r>
          </a:p>
        </p:txBody>
      </p:sp>
      <p:sp>
        <p:nvSpPr>
          <p:cNvPr id="221" name="Shape 221"/>
          <p:cNvSpPr/>
          <p:nvPr/>
        </p:nvSpPr>
        <p:spPr>
          <a:xfrm>
            <a:off x="8133798" y="4638300"/>
            <a:ext cx="1577505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4200"/>
              <a:t>d = 10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Otimizações da Função Max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xfrm>
            <a:off x="3057610" y="2514961"/>
            <a:ext cx="9096498" cy="5715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Otimização baseada na consistência.</a:t>
            </a:r>
            <a:endParaRPr sz="4200"/>
          </a:p>
          <a:p>
            <a:pPr lvl="1" marL="1375833" indent="-740833">
              <a:buSzPct val="100000"/>
              <a:buAutoNum type="alphaUcPeriod" startAt="1"/>
              <a:defRPr sz="1800"/>
            </a:pPr>
            <a:r>
              <a:rPr sz="3000"/>
              <a:t>h(b) ≤ h(a) + 1, h(a) ≤ h(b) + 1</a:t>
            </a:r>
            <a:endParaRPr sz="3000"/>
          </a:p>
          <a:p>
            <a:pPr lvl="1" marL="1375833" indent="-740833">
              <a:buSzPct val="100000"/>
              <a:buAutoNum type="alphaUcPeriod" startAt="1"/>
              <a:defRPr sz="1800"/>
            </a:pPr>
            <a:r>
              <a:rPr sz="3000"/>
              <a:t>PDB</a:t>
            </a:r>
            <a:r>
              <a:rPr baseline="-5999" sz="3000"/>
              <a:t>1</a:t>
            </a:r>
            <a:r>
              <a:rPr sz="3000"/>
              <a:t>(a) = 1 ,  PDB</a:t>
            </a:r>
            <a:r>
              <a:rPr baseline="-5999" sz="3000"/>
              <a:t>2</a:t>
            </a:r>
            <a:r>
              <a:rPr sz="3000"/>
              <a:t>(a) = 7</a:t>
            </a:r>
            <a:endParaRPr sz="3000"/>
          </a:p>
          <a:p>
            <a:pPr lvl="1" marL="1375833" indent="-740833">
              <a:buSzPct val="100000"/>
              <a:buAutoNum type="alphaUcPeriod" startAt="1"/>
              <a:defRPr sz="1800"/>
            </a:pPr>
            <a:r>
              <a:rPr sz="3000"/>
              <a:t>PDB</a:t>
            </a:r>
            <a:r>
              <a:rPr baseline="-5999" sz="3000"/>
              <a:t>1</a:t>
            </a:r>
            <a:r>
              <a:rPr sz="3000"/>
              <a:t>(b) ≤ 2 ,  PDB</a:t>
            </a:r>
            <a:r>
              <a:rPr baseline="-5999" sz="3000"/>
              <a:t>2</a:t>
            </a:r>
            <a:r>
              <a:rPr sz="3000"/>
              <a:t>(b) ≥ 6</a:t>
            </a:r>
            <a:endParaRPr sz="3000"/>
          </a:p>
          <a:p>
            <a:pPr lvl="0">
              <a:defRPr sz="1800"/>
            </a:pPr>
            <a:r>
              <a:rPr sz="4200"/>
              <a:t>PDB</a:t>
            </a:r>
            <a:r>
              <a:rPr baseline="-5999" sz="4200"/>
              <a:t>1</a:t>
            </a:r>
            <a:r>
              <a:rPr sz="4200"/>
              <a:t>(b) não precisa ser consultado.</a:t>
            </a:r>
          </a:p>
        </p:txBody>
      </p:sp>
      <p:sp>
        <p:nvSpPr>
          <p:cNvPr id="225" name="Shape 225"/>
          <p:cNvSpPr/>
          <p:nvPr/>
        </p:nvSpPr>
        <p:spPr>
          <a:xfrm>
            <a:off x="1325920" y="4201475"/>
            <a:ext cx="628925" cy="62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39019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1325920" y="5965323"/>
            <a:ext cx="628925" cy="62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39019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27" name="Shape 227"/>
          <p:cNvSpPr/>
          <p:nvPr/>
        </p:nvSpPr>
        <p:spPr>
          <a:xfrm flipH="1">
            <a:off x="1639700" y="4828695"/>
            <a:ext cx="1" cy="1128532"/>
          </a:xfrm>
          <a:prstGeom prst="line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1469415" y="4103187"/>
            <a:ext cx="34193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a</a:t>
            </a:r>
          </a:p>
        </p:txBody>
      </p:sp>
      <p:sp>
        <p:nvSpPr>
          <p:cNvPr id="229" name="Shape 229"/>
          <p:cNvSpPr/>
          <p:nvPr/>
        </p:nvSpPr>
        <p:spPr>
          <a:xfrm>
            <a:off x="1449882" y="5917835"/>
            <a:ext cx="3810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b</a:t>
            </a:r>
          </a:p>
        </p:txBody>
      </p:sp>
      <p:sp>
        <p:nvSpPr>
          <p:cNvPr id="230" name="Shape 230"/>
          <p:cNvSpPr/>
          <p:nvPr/>
        </p:nvSpPr>
        <p:spPr>
          <a:xfrm>
            <a:off x="960611" y="5024867"/>
            <a:ext cx="3810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1</a:t>
            </a:r>
          </a:p>
        </p:txBody>
      </p:sp>
      <p:sp>
        <p:nvSpPr>
          <p:cNvPr id="231" name="Shape 231"/>
          <p:cNvSpPr/>
          <p:nvPr/>
        </p:nvSpPr>
        <p:spPr>
          <a:xfrm>
            <a:off x="9768251" y="4173037"/>
            <a:ext cx="168350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2500">
                <a:solidFill>
                  <a:srgbClr val="C82506"/>
                </a:solidFill>
              </a:rPr>
              <a:t>heurística</a:t>
            </a:r>
            <a:endParaRPr b="1" sz="2500">
              <a:solidFill>
                <a:srgbClr val="C82506"/>
              </a:solidFill>
            </a:endParaRPr>
          </a:p>
          <a:p>
            <a:pPr lvl="0">
              <a:defRPr sz="1800"/>
            </a:pPr>
            <a:r>
              <a:rPr b="1" sz="2500">
                <a:solidFill>
                  <a:srgbClr val="C82506"/>
                </a:solidFill>
              </a:rPr>
              <a:t>consistente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2"/>
      <p:bldP build="p" bldLvl="5" animBg="1" rev="0" advAuto="0" spid="22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1270000" y="254000"/>
            <a:ext cx="10464800" cy="262429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Experimentos Cubo Mágico</a:t>
            </a:r>
          </a:p>
        </p:txBody>
      </p:sp>
      <p:graphicFrame>
        <p:nvGraphicFramePr>
          <p:cNvPr id="234" name="Table 234"/>
          <p:cNvGraphicFramePr/>
          <p:nvPr/>
        </p:nvGraphicFramePr>
        <p:xfrm>
          <a:off x="1791923" y="4454054"/>
          <a:ext cx="9420954" cy="23440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710477"/>
                <a:gridCol w="4710477"/>
              </a:tblGrid>
              <a:tr h="586022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Estratégia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Tempo em Segundos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86022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Ingênua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27.1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86022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Preguiçosa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8.9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86022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Consistente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8.8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Abstrações Disjuntas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xfrm>
            <a:off x="1270000" y="2768600"/>
            <a:ext cx="8490394" cy="571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PDBs em que somam-se os valores heurísticos.</a:t>
            </a:r>
            <a:endParaRPr sz="3800"/>
          </a:p>
          <a:p>
            <a:pPr lvl="0">
              <a:defRPr sz="1800"/>
            </a:pPr>
            <a:r>
              <a:rPr b="1" sz="3800"/>
              <a:t>Exemplo:</a:t>
            </a:r>
            <a:r>
              <a:rPr sz="3800"/>
              <a:t> Conjunto de placas do quebra-cabeça que não se sobrepõem. </a:t>
            </a:r>
          </a:p>
        </p:txBody>
      </p:sp>
      <p:pic>
        <p:nvPicPr>
          <p:cNvPr id="23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2774" y="4298950"/>
            <a:ext cx="2413001" cy="265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4319426" y="8250532"/>
            <a:ext cx="474211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b="1" sz="3000"/>
            </a:lvl1pPr>
          </a:lstStyle>
          <a:p>
            <a:pPr lvl="0">
              <a:defRPr b="0" sz="1800"/>
            </a:pPr>
            <a:r>
              <a:rPr b="1" sz="3000"/>
              <a:t>Felner, Korf e Hanan (2004)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Abstrações Disjuntas</a:t>
            </a:r>
          </a:p>
        </p:txBody>
      </p:sp>
      <p:pic>
        <p:nvPicPr>
          <p:cNvPr id="24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762" y="2537859"/>
            <a:ext cx="7593276" cy="6176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Partição 8-7</a:t>
            </a:r>
          </a:p>
        </p:txBody>
      </p:sp>
      <p:pic>
        <p:nvPicPr>
          <p:cNvPr id="24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7703" y="3282950"/>
            <a:ext cx="3251201" cy="318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5007" y="3308350"/>
            <a:ext cx="3200401" cy="313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hape 247"/>
          <p:cNvSpPr/>
          <p:nvPr/>
        </p:nvSpPr>
        <p:spPr>
          <a:xfrm>
            <a:off x="6011348" y="4337049"/>
            <a:ext cx="61121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/>
            </a:lvl1pPr>
          </a:lstStyle>
          <a:p>
            <a:pPr lvl="0">
              <a:defRPr sz="1800"/>
            </a:pPr>
            <a:r>
              <a:rPr sz="6700"/>
              <a:t>+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Abstração</a:t>
            </a:r>
          </a:p>
        </p:txBody>
      </p:sp>
      <p:pic>
        <p:nvPicPr>
          <p:cNvPr id="52" name="Screen Shot 2014-04-02 at 10.46.3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1550" y="3092450"/>
            <a:ext cx="85217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3170872" y="6754828"/>
            <a:ext cx="165746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4200"/>
              <a:t>estado</a:t>
            </a:r>
          </a:p>
        </p:txBody>
      </p:sp>
      <p:sp>
        <p:nvSpPr>
          <p:cNvPr id="54" name="Shape 54"/>
          <p:cNvSpPr/>
          <p:nvPr/>
        </p:nvSpPr>
        <p:spPr>
          <a:xfrm>
            <a:off x="7391790" y="6754828"/>
            <a:ext cx="3751474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4200"/>
              <a:t>estado abstrato</a:t>
            </a:r>
          </a:p>
        </p:txBody>
      </p:sp>
      <p:sp>
        <p:nvSpPr>
          <p:cNvPr id="55" name="Shape 55"/>
          <p:cNvSpPr/>
          <p:nvPr/>
        </p:nvSpPr>
        <p:spPr>
          <a:xfrm>
            <a:off x="2146091" y="7597805"/>
            <a:ext cx="370702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b="1" sz="2900"/>
              <a:t>espaço de busca com </a:t>
            </a:r>
            <a:endParaRPr b="1" sz="2900"/>
          </a:p>
          <a:p>
            <a:pPr lvl="0">
              <a:defRPr sz="1800"/>
            </a:pPr>
            <a:r>
              <a:rPr b="1" sz="2900"/>
              <a:t>181,440 estados</a:t>
            </a:r>
          </a:p>
        </p:txBody>
      </p:sp>
      <p:sp>
        <p:nvSpPr>
          <p:cNvPr id="56" name="Shape 56"/>
          <p:cNvSpPr/>
          <p:nvPr/>
        </p:nvSpPr>
        <p:spPr>
          <a:xfrm>
            <a:off x="7414015" y="7597805"/>
            <a:ext cx="370702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b="1" sz="2900"/>
              <a:t>espaço de busca com </a:t>
            </a:r>
            <a:endParaRPr b="1" sz="2900"/>
          </a:p>
          <a:p>
            <a:pPr lvl="0">
              <a:defRPr sz="1800"/>
            </a:pPr>
            <a:r>
              <a:rPr b="1" sz="2900"/>
              <a:t>9 estados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Experimentos (4x4)</a:t>
            </a:r>
          </a:p>
        </p:txBody>
      </p:sp>
      <p:graphicFrame>
        <p:nvGraphicFramePr>
          <p:cNvPr id="250" name="Table 250"/>
          <p:cNvGraphicFramePr/>
          <p:nvPr/>
        </p:nvGraphicFramePr>
        <p:xfrm>
          <a:off x="1270000" y="3599951"/>
          <a:ext cx="10464800" cy="40522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092960"/>
                <a:gridCol w="2092960"/>
                <a:gridCol w="2092960"/>
                <a:gridCol w="2092960"/>
                <a:gridCol w="2092960"/>
              </a:tblGrid>
              <a:tr h="1350765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Função Heurística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Valor Heurístico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Nós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Nós/Segundo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segundos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50765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Distância Manhattan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36.94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401,189,630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7,269,026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55.192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50765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8-7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44.75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136,289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2,174,362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0.063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Partição 7-7-1</a:t>
            </a:r>
          </a:p>
        </p:txBody>
      </p:sp>
      <p:pic>
        <p:nvPicPr>
          <p:cNvPr id="25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294" y="4076700"/>
            <a:ext cx="3149601" cy="309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3399" y="4064000"/>
            <a:ext cx="3060701" cy="3124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48604" y="4203659"/>
            <a:ext cx="3124201" cy="3086101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4285540" y="5206959"/>
            <a:ext cx="61121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/>
            </a:lvl1pPr>
          </a:lstStyle>
          <a:p>
            <a:pPr lvl="0">
              <a:defRPr sz="1800"/>
            </a:pPr>
            <a:r>
              <a:rPr sz="6700"/>
              <a:t>+</a:t>
            </a:r>
          </a:p>
        </p:txBody>
      </p:sp>
      <p:sp>
        <p:nvSpPr>
          <p:cNvPr id="257" name="Shape 257"/>
          <p:cNvSpPr/>
          <p:nvPr/>
        </p:nvSpPr>
        <p:spPr>
          <a:xfrm>
            <a:off x="8410746" y="5206959"/>
            <a:ext cx="611213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/>
            </a:lvl1pPr>
          </a:lstStyle>
          <a:p>
            <a:pPr lvl="0">
              <a:defRPr sz="1800"/>
            </a:pPr>
            <a:r>
              <a:rPr sz="6700"/>
              <a:t>+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Partição 7-7-1</a:t>
            </a:r>
          </a:p>
        </p:txBody>
      </p:sp>
      <p:sp>
        <p:nvSpPr>
          <p:cNvPr id="260" name="Shape 2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Somam-se os três valores heurísticos para 5 possíveis partições do tipo 7-7-1 e tira-se o máximo delas.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Experimentos (4x4)</a:t>
            </a:r>
          </a:p>
        </p:txBody>
      </p:sp>
      <p:graphicFrame>
        <p:nvGraphicFramePr>
          <p:cNvPr id="263" name="Table 263"/>
          <p:cNvGraphicFramePr/>
          <p:nvPr/>
        </p:nvGraphicFramePr>
        <p:xfrm>
          <a:off x="3067555" y="3414226"/>
          <a:ext cx="6869690" cy="29251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289896"/>
                <a:gridCol w="2289896"/>
                <a:gridCol w="2289896"/>
              </a:tblGrid>
              <a:tr h="975048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Partição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Nós Gerados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5048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8-7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136,228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5048">
                <a:tc>
                  <a:txBody>
                    <a:bodyPr/>
                    <a:lstStyle/>
                    <a:p>
                      <a:pPr lvl="0" defTabSz="914400"/>
                      <a:r>
                        <a:rPr b="1" sz="2600">
                          <a:sym typeface="Helvetica Light"/>
                        </a:rPr>
                        <a:t>7-7-1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sym typeface="Helvetica Light"/>
                        </a:rPr>
                        <a:t>57,159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4" name="Shape 264"/>
          <p:cNvSpPr/>
          <p:nvPr/>
        </p:nvSpPr>
        <p:spPr>
          <a:xfrm>
            <a:off x="1585658" y="6770967"/>
            <a:ext cx="9833484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Redução de 58% no número de nós gerados</a:t>
            </a:r>
            <a:endParaRPr sz="4200"/>
          </a:p>
          <a:p>
            <a:pPr lvl="0">
              <a:defRPr sz="1800"/>
            </a:pPr>
            <a:r>
              <a:rPr sz="4200"/>
              <a:t>Redução de 10% no tempo de execução</a:t>
            </a: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Solucionando um Subproblema</a:t>
            </a:r>
          </a:p>
        </p:txBody>
      </p:sp>
      <p:pic>
        <p:nvPicPr>
          <p:cNvPr id="26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9250" y="3147184"/>
            <a:ext cx="4686300" cy="2616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/>
          <p:nvPr/>
        </p:nvSpPr>
        <p:spPr>
          <a:xfrm>
            <a:off x="2792590" y="6007002"/>
            <a:ext cx="7938350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b="1" sz="4200"/>
              <a:t>Operador A</a:t>
            </a:r>
            <a:r>
              <a:rPr sz="4200"/>
              <a:t>: vira seta1, vira seta2 </a:t>
            </a:r>
            <a:endParaRPr sz="4200"/>
          </a:p>
          <a:p>
            <a:pPr lvl="0" algn="just">
              <a:defRPr sz="1800"/>
            </a:pPr>
            <a:r>
              <a:rPr b="1" sz="4200"/>
              <a:t>Operador B</a:t>
            </a:r>
            <a:r>
              <a:rPr sz="4200"/>
              <a:t>: vira seta2, vira seta3</a:t>
            </a:r>
            <a:endParaRPr sz="4200"/>
          </a:p>
          <a:p>
            <a:pPr lvl="0" algn="just">
              <a:defRPr sz="1800"/>
            </a:pPr>
            <a:r>
              <a:rPr b="1" sz="4200"/>
              <a:t>Operador C: </a:t>
            </a:r>
            <a:r>
              <a:rPr sz="4200"/>
              <a:t>vira seta3, vira seta4</a:t>
            </a:r>
            <a:endParaRPr sz="4200"/>
          </a:p>
          <a:p>
            <a:pPr lvl="0" algn="just">
              <a:defRPr sz="1800"/>
            </a:pPr>
            <a:r>
              <a:rPr b="1" sz="4200"/>
              <a:t>Operador D</a:t>
            </a:r>
            <a:r>
              <a:rPr sz="4200"/>
              <a:t>: vira seta4, vira seta5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Solucionando um Subproblema</a:t>
            </a:r>
          </a:p>
        </p:txBody>
      </p:sp>
      <p:pic>
        <p:nvPicPr>
          <p:cNvPr id="27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2800" y="4337050"/>
            <a:ext cx="3759200" cy="2578100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hape 272"/>
          <p:cNvSpPr/>
          <p:nvPr/>
        </p:nvSpPr>
        <p:spPr>
          <a:xfrm>
            <a:off x="1549595" y="2943225"/>
            <a:ext cx="1063258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Para um problema com 5 setas, solucione, por exemplo, </a:t>
            </a:r>
            <a:endParaRPr sz="3600"/>
          </a:p>
          <a:p>
            <a:pPr lvl="0" algn="l">
              <a:defRPr sz="1800"/>
            </a:pPr>
            <a:r>
              <a:rPr sz="3600"/>
              <a:t>um com 4 e utilize o custo da solução como heurística</a:t>
            </a:r>
          </a:p>
        </p:txBody>
      </p:sp>
      <p:sp>
        <p:nvSpPr>
          <p:cNvPr id="273" name="Shape 273"/>
          <p:cNvSpPr/>
          <p:nvPr/>
        </p:nvSpPr>
        <p:spPr>
          <a:xfrm>
            <a:off x="2333399" y="7165975"/>
            <a:ext cx="90649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Em muitos problemas reduz o espaço de busca </a:t>
            </a:r>
            <a:endParaRPr sz="3600"/>
          </a:p>
          <a:p>
            <a:pPr lvl="0">
              <a:defRPr sz="1800"/>
            </a:pPr>
            <a:r>
              <a:rPr sz="3600"/>
              <a:t>exponencialmente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Projeção</a:t>
            </a:r>
          </a:p>
        </p:txBody>
      </p:sp>
      <p:pic>
        <p:nvPicPr>
          <p:cNvPr id="27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3700" y="3297198"/>
            <a:ext cx="4597400" cy="2565401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2427690" y="2428894"/>
            <a:ext cx="814942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4200"/>
              <a:t>Remover todas as referências a seta4</a:t>
            </a:r>
          </a:p>
        </p:txBody>
      </p:sp>
      <p:sp>
        <p:nvSpPr>
          <p:cNvPr id="278" name="Shape 278"/>
          <p:cNvSpPr/>
          <p:nvPr/>
        </p:nvSpPr>
        <p:spPr>
          <a:xfrm>
            <a:off x="2792590" y="6007002"/>
            <a:ext cx="7938350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4200"/>
              <a:t>Operador A</a:t>
            </a:r>
            <a:r>
              <a:rPr sz="4200"/>
              <a:t>: vira seta1, vira seta2 </a:t>
            </a:r>
            <a:endParaRPr sz="4200"/>
          </a:p>
          <a:p>
            <a:pPr lvl="0" algn="l">
              <a:defRPr sz="1800"/>
            </a:pPr>
            <a:r>
              <a:rPr b="1" sz="4200"/>
              <a:t>Operador B</a:t>
            </a:r>
            <a:r>
              <a:rPr sz="4200"/>
              <a:t>: vira seta2, vira seta3</a:t>
            </a:r>
            <a:endParaRPr sz="4200"/>
          </a:p>
          <a:p>
            <a:pPr lvl="0" algn="l">
              <a:defRPr sz="1800"/>
            </a:pPr>
            <a:r>
              <a:rPr b="1" sz="4200"/>
              <a:t>Operador C: </a:t>
            </a:r>
            <a:r>
              <a:rPr sz="4200"/>
              <a:t>vira seta3</a:t>
            </a:r>
            <a:endParaRPr sz="4200"/>
          </a:p>
          <a:p>
            <a:pPr lvl="0" algn="l">
              <a:defRPr sz="1800"/>
            </a:pPr>
            <a:r>
              <a:rPr b="1" sz="4200"/>
              <a:t>Operador D</a:t>
            </a:r>
            <a:r>
              <a:rPr sz="4200"/>
              <a:t>: 				vira seta5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Espaço de Busca Abstrato</a:t>
            </a:r>
          </a:p>
        </p:txBody>
      </p:sp>
      <p:pic>
        <p:nvPicPr>
          <p:cNvPr id="59" name="Screen Shot 2014-04-02 at 10.49.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0" y="2768925"/>
            <a:ext cx="9194800" cy="654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Espaço de Busca Abstrato</a:t>
            </a:r>
          </a:p>
        </p:txBody>
      </p:sp>
      <p:sp>
        <p:nvSpPr>
          <p:cNvPr id="62" name="Shape 62"/>
          <p:cNvSpPr/>
          <p:nvPr/>
        </p:nvSpPr>
        <p:spPr>
          <a:xfrm>
            <a:off x="2899833" y="3495917"/>
            <a:ext cx="2664179" cy="378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635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9250962" y="4110033"/>
            <a:ext cx="1639148" cy="2354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635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4335779" y="3802975"/>
            <a:ext cx="5529299" cy="927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5" name="Shape 65"/>
          <p:cNvSpPr/>
          <p:nvPr/>
        </p:nvSpPr>
        <p:spPr>
          <a:xfrm flipH="1" rot="10800000">
            <a:off x="4130322" y="4724148"/>
            <a:ext cx="5734757" cy="103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6" name="Shape 66"/>
          <p:cNvSpPr/>
          <p:nvPr/>
        </p:nvSpPr>
        <p:spPr>
          <a:xfrm>
            <a:off x="4437379" y="4417090"/>
            <a:ext cx="5427699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7" name="Shape 67"/>
          <p:cNvSpPr/>
          <p:nvPr/>
        </p:nvSpPr>
        <p:spPr>
          <a:xfrm flipH="1" rot="10800000">
            <a:off x="4335779" y="5338264"/>
            <a:ext cx="5937957" cy="512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8" name="Shape 68"/>
          <p:cNvSpPr/>
          <p:nvPr/>
        </p:nvSpPr>
        <p:spPr>
          <a:xfrm flipH="1" rot="10800000">
            <a:off x="3412349" y="5329232"/>
            <a:ext cx="6861387" cy="103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9" name="Shape 69"/>
          <p:cNvSpPr/>
          <p:nvPr/>
        </p:nvSpPr>
        <p:spPr>
          <a:xfrm>
            <a:off x="3516206" y="4518690"/>
            <a:ext cx="6757531" cy="817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70" name="Shape 70"/>
          <p:cNvSpPr/>
          <p:nvPr/>
        </p:nvSpPr>
        <p:spPr>
          <a:xfrm flipH="1" rot="10800000">
            <a:off x="3823264" y="5954637"/>
            <a:ext cx="6143415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71" name="Shape 71"/>
          <p:cNvSpPr/>
          <p:nvPr/>
        </p:nvSpPr>
        <p:spPr>
          <a:xfrm flipH="1" rot="10800000">
            <a:off x="4335779" y="5954637"/>
            <a:ext cx="5630899" cy="927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2222835" y="7345085"/>
            <a:ext cx="4018174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b="1" sz="4200"/>
              <a:t>espaço de busca</a:t>
            </a:r>
            <a:endParaRPr b="1" sz="4200"/>
          </a:p>
          <a:p>
            <a:pPr lvl="0">
              <a:defRPr sz="1800"/>
            </a:pPr>
            <a:r>
              <a:rPr b="1" sz="4200"/>
              <a:t>original</a:t>
            </a:r>
          </a:p>
        </p:txBody>
      </p:sp>
      <p:sp>
        <p:nvSpPr>
          <p:cNvPr id="73" name="Shape 73"/>
          <p:cNvSpPr/>
          <p:nvPr/>
        </p:nvSpPr>
        <p:spPr>
          <a:xfrm>
            <a:off x="8061448" y="7345085"/>
            <a:ext cx="4018175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b="1" sz="4200"/>
              <a:t>espaço de busca</a:t>
            </a:r>
            <a:endParaRPr b="1" sz="4200"/>
          </a:p>
          <a:p>
            <a:pPr lvl="0">
              <a:defRPr sz="1800"/>
            </a:pPr>
            <a:r>
              <a:rPr b="1" sz="4200"/>
              <a:t>abstraído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Abstração — Definição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Uma abstração para um espaço de busca </a:t>
            </a:r>
            <a:r>
              <a:rPr b="1" sz="4200"/>
              <a:t>S</a:t>
            </a:r>
            <a:r>
              <a:rPr sz="4200"/>
              <a:t> é qualquer espaço de busca </a:t>
            </a:r>
            <a:r>
              <a:rPr b="1" sz="4200"/>
              <a:t>A(S)</a:t>
            </a:r>
            <a:r>
              <a:rPr sz="4200"/>
              <a:t>, tal que:</a:t>
            </a:r>
            <a:endParaRPr sz="4200"/>
          </a:p>
          <a:p>
            <a:pPr lvl="2" marL="2010833" indent="-740833">
              <a:buSzPct val="100000"/>
              <a:buAutoNum type="arabicPeriod" startAt="1"/>
              <a:defRPr sz="1800"/>
            </a:pPr>
            <a:r>
              <a:rPr sz="4200"/>
              <a:t>Para cada estado </a:t>
            </a:r>
            <a:r>
              <a:rPr b="1" sz="4200"/>
              <a:t>n</a:t>
            </a:r>
            <a:r>
              <a:rPr sz="4200"/>
              <a:t> em </a:t>
            </a:r>
            <a:r>
              <a:rPr b="1" sz="4200"/>
              <a:t>S</a:t>
            </a:r>
            <a:r>
              <a:rPr sz="4200"/>
              <a:t>, existe um estado </a:t>
            </a:r>
            <a:r>
              <a:rPr b="1" sz="4200"/>
              <a:t>A(n)</a:t>
            </a:r>
            <a:r>
              <a:rPr sz="4200"/>
              <a:t> em </a:t>
            </a:r>
            <a:r>
              <a:rPr b="1" sz="4200"/>
              <a:t>A(S)</a:t>
            </a:r>
            <a:r>
              <a:rPr sz="4200"/>
              <a:t>.</a:t>
            </a:r>
            <a:endParaRPr sz="4200"/>
          </a:p>
          <a:p>
            <a:pPr lvl="2" marL="2010833" indent="-740833">
              <a:buSzPct val="100000"/>
              <a:buAutoNum type="arabicPeriod" startAt="1"/>
              <a:defRPr sz="1800"/>
            </a:pPr>
            <a:r>
              <a:rPr b="1" sz="4200"/>
              <a:t>dist(A(n1), A(n2)) ≤ dist(n1, n2)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Abstração</a:t>
            </a:r>
          </a:p>
        </p:txBody>
      </p:sp>
      <p:sp>
        <p:nvSpPr>
          <p:cNvPr id="79" name="Shape 79"/>
          <p:cNvSpPr/>
          <p:nvPr/>
        </p:nvSpPr>
        <p:spPr>
          <a:xfrm>
            <a:off x="3299613" y="4872775"/>
            <a:ext cx="1306181" cy="5251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grpSp>
        <p:nvGrpSpPr>
          <p:cNvPr id="82" name="Group 82"/>
          <p:cNvGrpSpPr/>
          <p:nvPr/>
        </p:nvGrpSpPr>
        <p:grpSpPr>
          <a:xfrm>
            <a:off x="1002804" y="3778250"/>
            <a:ext cx="1981201" cy="3218521"/>
            <a:chOff x="0" y="0"/>
            <a:chExt cx="1981200" cy="3218520"/>
          </a:xfrm>
        </p:grpSpPr>
        <p:pic>
          <p:nvPicPr>
            <p:cNvPr id="80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981200" cy="2197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1" name="Shape 81"/>
            <p:cNvSpPr/>
            <p:nvPr/>
          </p:nvSpPr>
          <p:spPr>
            <a:xfrm>
              <a:off x="789161" y="2469220"/>
              <a:ext cx="402878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pPr lvl="0">
                <a:defRPr b="0" sz="1800"/>
              </a:pPr>
              <a:r>
                <a:rPr b="1" sz="4200"/>
                <a:t>n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4921250" y="3759200"/>
            <a:ext cx="2070100" cy="3227695"/>
            <a:chOff x="0" y="0"/>
            <a:chExt cx="2070100" cy="3227694"/>
          </a:xfrm>
        </p:grpSpPr>
        <p:pic>
          <p:nvPicPr>
            <p:cNvPr id="83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070100" cy="2235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" name="Shape 84"/>
            <p:cNvSpPr/>
            <p:nvPr/>
          </p:nvSpPr>
          <p:spPr>
            <a:xfrm>
              <a:off x="448797" y="2478394"/>
              <a:ext cx="1172506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pPr lvl="0">
                <a:defRPr b="0" sz="1800"/>
              </a:pPr>
              <a:r>
                <a:rPr b="1" sz="4200"/>
                <a:t>A(n)</a:t>
              </a:r>
            </a:p>
          </p:txBody>
        </p:sp>
      </p:grpSp>
      <p:sp>
        <p:nvSpPr>
          <p:cNvPr id="86" name="Shape 86"/>
          <p:cNvSpPr/>
          <p:nvPr/>
        </p:nvSpPr>
        <p:spPr>
          <a:xfrm>
            <a:off x="7301843" y="5402893"/>
            <a:ext cx="528226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/>
            </a:lvl1pPr>
          </a:lstStyle>
          <a:p>
            <a:pPr lvl="0">
              <a:defRPr b="0" sz="1800"/>
            </a:pPr>
            <a:r>
              <a:rPr b="1" sz="3500"/>
              <a:t>h(n) = dist(A(n), A(m)) = 2</a:t>
            </a:r>
          </a:p>
        </p:txBody>
      </p:sp>
      <p:sp>
        <p:nvSpPr>
          <p:cNvPr id="87" name="Shape 87"/>
          <p:cNvSpPr/>
          <p:nvPr/>
        </p:nvSpPr>
        <p:spPr>
          <a:xfrm>
            <a:off x="7269615" y="4899085"/>
            <a:ext cx="1168487" cy="573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05"/>
                </a:moveTo>
                <a:lnTo>
                  <a:pt x="21332" y="0"/>
                </a:lnTo>
                <a:lnTo>
                  <a:pt x="21600" y="21600"/>
                </a:lnTo>
              </a:path>
            </a:pathLst>
          </a:custGeom>
          <a:ln w="762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" grpId="5"/>
      <p:bldP build="whole" bldLvl="1" animBg="1" rev="0" advAuto="0" spid="85" grpId="3"/>
      <p:bldP build="whole" bldLvl="1" animBg="1" rev="0" advAuto="0" spid="87" grpId="4"/>
      <p:bldP build="whole" bldLvl="1" animBg="1" rev="0" advAuto="0" spid="82" grpId="1"/>
      <p:bldP build="whole" bldLvl="1" animBg="1" rev="0" advAuto="0" spid="79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Refinamento de Abstrações</a:t>
            </a:r>
          </a:p>
        </p:txBody>
      </p:sp>
      <p:pic>
        <p:nvPicPr>
          <p:cNvPr id="9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1550" y="3360752"/>
            <a:ext cx="8521700" cy="35687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3170872" y="6754828"/>
            <a:ext cx="1657462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4200"/>
              <a:t>estado</a:t>
            </a:r>
          </a:p>
        </p:txBody>
      </p:sp>
      <p:sp>
        <p:nvSpPr>
          <p:cNvPr id="92" name="Shape 92"/>
          <p:cNvSpPr/>
          <p:nvPr/>
        </p:nvSpPr>
        <p:spPr>
          <a:xfrm>
            <a:off x="7391790" y="6754828"/>
            <a:ext cx="3751474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4200"/>
              <a:t>estado abstrato</a:t>
            </a:r>
          </a:p>
        </p:txBody>
      </p:sp>
      <p:sp>
        <p:nvSpPr>
          <p:cNvPr id="93" name="Shape 93"/>
          <p:cNvSpPr/>
          <p:nvPr/>
        </p:nvSpPr>
        <p:spPr>
          <a:xfrm>
            <a:off x="2146091" y="7597805"/>
            <a:ext cx="370702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b="1" sz="2900"/>
              <a:t>espaço de busca com </a:t>
            </a:r>
            <a:endParaRPr b="1" sz="2900"/>
          </a:p>
          <a:p>
            <a:pPr lvl="0">
              <a:defRPr sz="1800"/>
            </a:pPr>
            <a:r>
              <a:rPr b="1" sz="2900"/>
              <a:t>181,440 estados</a:t>
            </a:r>
          </a:p>
        </p:txBody>
      </p:sp>
      <p:sp>
        <p:nvSpPr>
          <p:cNvPr id="94" name="Shape 94"/>
          <p:cNvSpPr/>
          <p:nvPr/>
        </p:nvSpPr>
        <p:spPr>
          <a:xfrm>
            <a:off x="7414015" y="7597805"/>
            <a:ext cx="370702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b="1" sz="2900"/>
              <a:t>espaço de busca com </a:t>
            </a:r>
            <a:endParaRPr b="1" sz="2900"/>
          </a:p>
          <a:p>
            <a:pPr lvl="0">
              <a:defRPr sz="1800"/>
            </a:pPr>
            <a:r>
              <a:rPr b="1" sz="2900"/>
              <a:t>30,240 estados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