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9" r:id="rId4"/>
    <p:sldId id="260" r:id="rId5"/>
    <p:sldId id="262" r:id="rId6"/>
    <p:sldId id="267" r:id="rId7"/>
    <p:sldId id="263" r:id="rId8"/>
    <p:sldId id="264" r:id="rId9"/>
    <p:sldId id="265" r:id="rId10"/>
    <p:sldId id="266" r:id="rId11"/>
    <p:sldId id="268" r:id="rId12"/>
    <p:sldId id="269" r:id="rId13"/>
    <p:sldId id="270"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06"/>
    <p:restoredTop sz="94607"/>
  </p:normalViewPr>
  <p:slideViewPr>
    <p:cSldViewPr snapToGrid="0" snapToObjects="1">
      <p:cViewPr varScale="1">
        <p:scale>
          <a:sx n="112" d="100"/>
          <a:sy n="112" d="100"/>
        </p:scale>
        <p:origin x="2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BBC08-10A5-1040-B28C-E1D576778888}" type="datetimeFigureOut">
              <a:rPr kumimoji="1" lang="zh-CN" altLang="en-US" smtClean="0"/>
              <a:t>2023/2/9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442D-67A9-3841-94C1-B4792309AD54}" type="slidenum">
              <a:rPr kumimoji="1" lang="zh-CN" altLang="en-US" smtClean="0"/>
              <a:t>‹#›</a:t>
            </a:fld>
            <a:endParaRPr kumimoji="1" lang="zh-CN" altLang="en-US"/>
          </a:p>
        </p:txBody>
      </p:sp>
    </p:spTree>
    <p:extLst>
      <p:ext uri="{BB962C8B-B14F-4D97-AF65-F5344CB8AC3E}">
        <p14:creationId xmlns:p14="http://schemas.microsoft.com/office/powerpoint/2010/main" val="167584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a:t>
            </a:fld>
            <a:endParaRPr kumimoji="1" lang="zh-CN" altLang="en-US"/>
          </a:p>
        </p:txBody>
      </p:sp>
    </p:spTree>
    <p:extLst>
      <p:ext uri="{BB962C8B-B14F-4D97-AF65-F5344CB8AC3E}">
        <p14:creationId xmlns:p14="http://schemas.microsoft.com/office/powerpoint/2010/main" val="274727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11</a:t>
            </a:fld>
            <a:endParaRPr kumimoji="1" lang="zh-CN" altLang="en-US"/>
          </a:p>
        </p:txBody>
      </p:sp>
    </p:spTree>
    <p:extLst>
      <p:ext uri="{BB962C8B-B14F-4D97-AF65-F5344CB8AC3E}">
        <p14:creationId xmlns:p14="http://schemas.microsoft.com/office/powerpoint/2010/main" val="3910732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12</a:t>
            </a:fld>
            <a:endParaRPr kumimoji="1" lang="zh-CN" altLang="en-US"/>
          </a:p>
        </p:txBody>
      </p:sp>
    </p:spTree>
    <p:extLst>
      <p:ext uri="{BB962C8B-B14F-4D97-AF65-F5344CB8AC3E}">
        <p14:creationId xmlns:p14="http://schemas.microsoft.com/office/powerpoint/2010/main" val="35698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13</a:t>
            </a:fld>
            <a:endParaRPr kumimoji="1" lang="zh-CN" altLang="en-US"/>
          </a:p>
        </p:txBody>
      </p:sp>
    </p:spTree>
    <p:extLst>
      <p:ext uri="{BB962C8B-B14F-4D97-AF65-F5344CB8AC3E}">
        <p14:creationId xmlns:p14="http://schemas.microsoft.com/office/powerpoint/2010/main" val="41408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3</a:t>
            </a:fld>
            <a:endParaRPr kumimoji="1" lang="zh-CN" altLang="en-US"/>
          </a:p>
        </p:txBody>
      </p:sp>
    </p:spTree>
    <p:extLst>
      <p:ext uri="{BB962C8B-B14F-4D97-AF65-F5344CB8AC3E}">
        <p14:creationId xmlns:p14="http://schemas.microsoft.com/office/powerpoint/2010/main" val="426767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4</a:t>
            </a:fld>
            <a:endParaRPr kumimoji="1" lang="zh-CN" altLang="en-US"/>
          </a:p>
        </p:txBody>
      </p:sp>
    </p:spTree>
    <p:extLst>
      <p:ext uri="{BB962C8B-B14F-4D97-AF65-F5344CB8AC3E}">
        <p14:creationId xmlns:p14="http://schemas.microsoft.com/office/powerpoint/2010/main" val="251412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5</a:t>
            </a:fld>
            <a:endParaRPr kumimoji="1" lang="zh-CN" altLang="en-US"/>
          </a:p>
        </p:txBody>
      </p:sp>
    </p:spTree>
    <p:extLst>
      <p:ext uri="{BB962C8B-B14F-4D97-AF65-F5344CB8AC3E}">
        <p14:creationId xmlns:p14="http://schemas.microsoft.com/office/powerpoint/2010/main" val="244181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6</a:t>
            </a:fld>
            <a:endParaRPr kumimoji="1" lang="zh-CN" altLang="en-US"/>
          </a:p>
        </p:txBody>
      </p:sp>
    </p:spTree>
    <p:extLst>
      <p:ext uri="{BB962C8B-B14F-4D97-AF65-F5344CB8AC3E}">
        <p14:creationId xmlns:p14="http://schemas.microsoft.com/office/powerpoint/2010/main" val="70816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7</a:t>
            </a:fld>
            <a:endParaRPr kumimoji="1" lang="zh-CN" altLang="en-US"/>
          </a:p>
        </p:txBody>
      </p:sp>
    </p:spTree>
    <p:extLst>
      <p:ext uri="{BB962C8B-B14F-4D97-AF65-F5344CB8AC3E}">
        <p14:creationId xmlns:p14="http://schemas.microsoft.com/office/powerpoint/2010/main" val="282547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8</a:t>
            </a:fld>
            <a:endParaRPr kumimoji="1" lang="zh-CN" altLang="en-US"/>
          </a:p>
        </p:txBody>
      </p:sp>
    </p:spTree>
    <p:extLst>
      <p:ext uri="{BB962C8B-B14F-4D97-AF65-F5344CB8AC3E}">
        <p14:creationId xmlns:p14="http://schemas.microsoft.com/office/powerpoint/2010/main" val="6382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9</a:t>
            </a:fld>
            <a:endParaRPr kumimoji="1" lang="zh-CN" altLang="en-US"/>
          </a:p>
        </p:txBody>
      </p:sp>
    </p:spTree>
    <p:extLst>
      <p:ext uri="{BB962C8B-B14F-4D97-AF65-F5344CB8AC3E}">
        <p14:creationId xmlns:p14="http://schemas.microsoft.com/office/powerpoint/2010/main" val="28056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10</a:t>
            </a:fld>
            <a:endParaRPr kumimoji="1" lang="zh-CN" altLang="en-US"/>
          </a:p>
        </p:txBody>
      </p:sp>
    </p:spTree>
    <p:extLst>
      <p:ext uri="{BB962C8B-B14F-4D97-AF65-F5344CB8AC3E}">
        <p14:creationId xmlns:p14="http://schemas.microsoft.com/office/powerpoint/2010/main" val="280178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7A661-CF3A-604A-AC76-006549120C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6CBB336-93D0-8D47-B503-1F9870BB5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A4C7843-5ED5-3B41-8BA8-D41B97DAC25E}"/>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FFA23827-EA9F-BB41-B038-64C315A53C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17F42AE-7477-C14E-8361-69A6169466C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53811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12707-63B6-1F47-9D35-6CE3C7524D5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A38361-D23F-BE44-B411-128B9D4AF6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273C14D-F1CA-D642-8011-9ED520766E29}"/>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024D63BD-FBE7-2040-9A9D-7BCE6EB8688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B25693-DC27-A646-BEB6-6E9B31985DE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9849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A51B48-4F20-E648-A13F-F9A688E6BB2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C1E766-F561-4745-896A-2572CE18FF7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A31B3D-8010-5740-A961-C7734F4AC6FA}"/>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026E0507-3E54-F24A-AE3B-C0FCF1BD36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881D55-D959-8541-A6C5-59A89B899D3A}"/>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59470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C62E-F547-6140-9CCE-2BF18B3298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21A5D4-FFF1-334A-9D9F-5DB8877B1CB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539CFA-A0D0-C544-BE16-4DD7E0FD61E4}"/>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297BAEB9-6186-6F44-928F-B347C2DAE9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630D8F-902B-4A43-8040-2E8126E43E4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5268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E8BE-9798-6C4E-83C0-8D0615A6D0D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9EC29E2-3493-5144-A0CE-055CF36CC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46E23DD-38B6-FC4A-B094-E9EB0D52B238}"/>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F0DC0EEF-9B0D-2947-A5C5-7BADB9E57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E21CB8-3404-1B4D-9EB4-D5F78AC33267}"/>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66233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C6A6C-8378-FB41-984E-BDB6FC8D90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694273-1D98-0A4A-B93B-B4698B626EA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D38B57-EABD-774A-ADD5-3FBBD23B9BA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2E6F67E-FF2C-424E-BFD8-C22D4A2B5570}"/>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CD507BFE-D2D3-884E-A282-D14EC64A747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A64476-AF5A-8F44-A5DF-017D3835ABB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29463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0AB94-FDFC-F94A-9A3E-2D810FA3E68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5EFD1F-2C3B-7A43-8B39-8AB12FA2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C26EA59-8E2F-6B4D-89A9-8176A0FBE35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0887672-2254-344D-AE5C-9A5F45434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28383EA-B139-0F46-B16D-861E5832499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C01678-1F71-1649-883B-488D3AD4C4B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8" name="页脚占位符 7">
            <a:extLst>
              <a:ext uri="{FF2B5EF4-FFF2-40B4-BE49-F238E27FC236}">
                <a16:creationId xmlns:a16="http://schemas.microsoft.com/office/drawing/2014/main" id="{8202C5E8-AF26-464D-9EC0-43123ECB0E8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AB4DAB7-10E4-A943-B170-FE2CE72877C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91514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4770D-EEB5-FD49-B9F8-87EBEAF2695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6FB3BDA-A2EC-2B47-80D2-67317AE9475B}"/>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4" name="页脚占位符 3">
            <a:extLst>
              <a:ext uri="{FF2B5EF4-FFF2-40B4-BE49-F238E27FC236}">
                <a16:creationId xmlns:a16="http://schemas.microsoft.com/office/drawing/2014/main" id="{717B5373-3691-974D-8817-69EDDA96C26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ECCAE43-8224-324E-9504-AFC9E8F4BAA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52189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54CD05-F733-0C44-881B-790C583D0CF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3" name="页脚占位符 2">
            <a:extLst>
              <a:ext uri="{FF2B5EF4-FFF2-40B4-BE49-F238E27FC236}">
                <a16:creationId xmlns:a16="http://schemas.microsoft.com/office/drawing/2014/main" id="{AE08DB4D-BE31-5244-81A5-A664B97154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A74AFE-D177-9C41-BC71-1E48DA34E29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96876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C0540-C5E8-EB45-8D55-80CE6275F1E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4B1107-3F0B-D143-9FB4-1E14C4717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DBC148-048A-B34B-AE4D-3E5808C87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F95F66-5B1E-6540-8ABA-537EC9B60953}"/>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3CDFD3C6-D8E4-C746-98E2-711FD57AC2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14764C-49D8-AA4F-800F-8BC7E789DE5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07069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533AB-47C9-9449-99BD-DB6CFCDB57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F276C5F-4F8A-B14B-A5B6-E7C1677C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A3323B3-CBA4-D24F-8B29-B50AF0B5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82E4AEF-E253-E448-B8AC-D6AB3F9D5221}"/>
              </a:ext>
            </a:extLst>
          </p:cNvPr>
          <p:cNvSpPr>
            <a:spLocks noGrp="1"/>
          </p:cNvSpPr>
          <p:nvPr>
            <p:ph type="dt" sz="half" idx="10"/>
          </p:nvPr>
        </p:nvSpPr>
        <p:spPr/>
        <p:txBody>
          <a:bodyPr/>
          <a:lstStyle/>
          <a:p>
            <a:fld id="{B784AAA6-81B0-C247-B86C-915E5F164E56}"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C5D92D7B-4408-6841-BF15-466E5E61FF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AAAFDE-9170-E84A-9936-05471159E42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6245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DE6DB9-9E64-9A4E-9C71-DC9037D43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45B33C-C118-6F47-9916-8AB002124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36E956-A33E-504A-B360-39EB9062C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4AAA6-81B0-C247-B86C-915E5F164E56}"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D23414A7-5375-4846-9AE4-5722F9FDC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50D6EC0-F771-814D-BBD0-6EDA21FB3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226275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platform-independ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eeksforgeeks.org/jvm-works-jvm-architecture/" TargetMode="External"/><Relationship Id="rId5" Type="http://schemas.openxmlformats.org/officeDocument/2006/relationships/hyperlink" Target="https://www.geeksforgeeks.org/differences-jdk-jre-jvm/" TargetMode="External"/><Relationship Id="rId4" Type="http://schemas.openxmlformats.org/officeDocument/2006/relationships/hyperlink" Target="https://www.geeksforgeeks.org/why-is-java-write-once-and-run-anywhe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java-class-fi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ifferences-jdk-jre-jv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geeksforgeeks.org/classes-objects-java/" TargetMode="External"/><Relationship Id="rId4" Type="http://schemas.openxmlformats.org/officeDocument/2006/relationships/hyperlink" Target="https://www.geeksforgeeks.org/jvm-works-jvm-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98896-EB06-7247-9B69-0A05F6788629}"/>
              </a:ext>
            </a:extLst>
          </p:cNvPr>
          <p:cNvSpPr>
            <a:spLocks noGrp="1"/>
          </p:cNvSpPr>
          <p:nvPr>
            <p:ph type="ctrTitle"/>
          </p:nvPr>
        </p:nvSpPr>
        <p:spPr/>
        <p:txBody>
          <a:bodyPr/>
          <a:lstStyle/>
          <a:p>
            <a:r>
              <a:rPr kumimoji="1" lang="en-US" altLang="zh-CN" dirty="0"/>
              <a:t>Java Basics</a:t>
            </a:r>
            <a:endParaRPr kumimoji="1" lang="zh-CN" altLang="en-US" dirty="0"/>
          </a:p>
        </p:txBody>
      </p:sp>
      <p:sp>
        <p:nvSpPr>
          <p:cNvPr id="3" name="副标题 2">
            <a:extLst>
              <a:ext uri="{FF2B5EF4-FFF2-40B4-BE49-F238E27FC236}">
                <a16:creationId xmlns:a16="http://schemas.microsoft.com/office/drawing/2014/main" id="{5CB34FE5-1343-BA40-A467-5427AAF6CA09}"/>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96310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9. Do you think ‘main’ used for main method is a key word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It is the name of the Java main method. It is the identifier that the JVM looks for as the starting point of the java program. It’s not a keyword.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05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10. In Java, if we do not specify any value for local variable, then what will be the default value for local variables?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b="0" i="0" dirty="0">
                <a:solidFill>
                  <a:srgbClr val="000000"/>
                </a:solidFill>
                <a:effectLst/>
                <a:latin typeface="Nunito" panose="020F0502020204030204" pitchFamily="34" charset="0"/>
              </a:rPr>
              <a:t>There is no default value for local variables, so local variables should be declared and an initial value should be assigned before the first use.</a:t>
            </a:r>
            <a:r>
              <a:rPr lang="en" altLang="zh-CN" b="0" i="0" dirty="0">
                <a:solidFill>
                  <a:srgbClr val="000000"/>
                </a:solidFill>
                <a:effectLst/>
                <a:latin typeface="Nunito" pitchFamily="2" charset="0"/>
              </a:rPr>
              <a:t> otherwise, the </a:t>
            </a:r>
            <a:r>
              <a:rPr lang="en" altLang="zh-CN" b="1" i="0" dirty="0">
                <a:solidFill>
                  <a:srgbClr val="000000"/>
                </a:solidFill>
                <a:effectLst/>
                <a:latin typeface="Nunito" pitchFamily="2" charset="0"/>
              </a:rPr>
              <a:t>compiler throws an error</a:t>
            </a:r>
            <a:r>
              <a:rPr lang="en" altLang="zh-CN" b="0" i="0" dirty="0">
                <a:solidFill>
                  <a:srgbClr val="000000"/>
                </a:solidFill>
                <a:effectLst/>
                <a:latin typeface="Nunito" pitchFamily="2" charset="0"/>
              </a:rPr>
              <a:t>.</a:t>
            </a:r>
          </a:p>
        </p:txBody>
      </p:sp>
    </p:spTree>
    <p:extLst>
      <p:ext uri="{BB962C8B-B14F-4D97-AF65-F5344CB8AC3E}">
        <p14:creationId xmlns:p14="http://schemas.microsoft.com/office/powerpoint/2010/main" val="85961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11. Let say we run a java class without passing any arguments. What will be the value of String array of arguments in Main method?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b="0" i="0" dirty="0">
                <a:solidFill>
                  <a:srgbClr val="000000"/>
                </a:solidFill>
                <a:effectLst/>
                <a:latin typeface="Nunito" panose="020F0502020204030204" pitchFamily="34" charset="0"/>
              </a:rPr>
              <a:t>There is no default value for local variables, so local variables should be declared and an initial value should be assigned before the first use.</a:t>
            </a:r>
            <a:r>
              <a:rPr lang="en" altLang="zh-CN" b="0" i="0" dirty="0">
                <a:solidFill>
                  <a:srgbClr val="000000"/>
                </a:solidFill>
                <a:effectLst/>
                <a:latin typeface="Nunito" pitchFamily="2" charset="0"/>
              </a:rPr>
              <a:t> otherwise, the </a:t>
            </a:r>
            <a:r>
              <a:rPr lang="en" altLang="zh-CN" b="1" i="0" dirty="0">
                <a:solidFill>
                  <a:srgbClr val="000000"/>
                </a:solidFill>
                <a:effectLst/>
                <a:latin typeface="Nunito" pitchFamily="2" charset="0"/>
              </a:rPr>
              <a:t>compiler throws an error</a:t>
            </a:r>
            <a:r>
              <a:rPr lang="en" altLang="zh-CN" b="0" i="0" dirty="0">
                <a:solidFill>
                  <a:srgbClr val="000000"/>
                </a:solidFill>
                <a:effectLst/>
                <a:latin typeface="Nunito" pitchFamily="2" charset="0"/>
              </a:rPr>
              <a:t>.</a:t>
            </a:r>
          </a:p>
        </p:txBody>
      </p:sp>
    </p:spTree>
    <p:extLst>
      <p:ext uri="{BB962C8B-B14F-4D97-AF65-F5344CB8AC3E}">
        <p14:creationId xmlns:p14="http://schemas.microsoft.com/office/powerpoint/2010/main" val="50638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10. In Java, if we do not specify any value for local variable, then what will be the default value for local variables?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b="0" i="0" dirty="0">
                <a:solidFill>
                  <a:srgbClr val="000000"/>
                </a:solidFill>
                <a:effectLst/>
                <a:latin typeface="Nunito" panose="020F0502020204030204" pitchFamily="34" charset="0"/>
              </a:rPr>
              <a:t>There is no default value for local variables, so local variables should be declared and an initial value should be assigned before the first use.</a:t>
            </a:r>
            <a:r>
              <a:rPr lang="en" altLang="zh-CN" b="0" i="0" dirty="0">
                <a:solidFill>
                  <a:srgbClr val="000000"/>
                </a:solidFill>
                <a:effectLst/>
                <a:latin typeface="Nunito" pitchFamily="2" charset="0"/>
              </a:rPr>
              <a:t> otherwise, the </a:t>
            </a:r>
            <a:r>
              <a:rPr lang="en" altLang="zh-CN" b="1" i="0" dirty="0">
                <a:solidFill>
                  <a:srgbClr val="000000"/>
                </a:solidFill>
                <a:effectLst/>
                <a:latin typeface="Nunito" pitchFamily="2" charset="0"/>
              </a:rPr>
              <a:t>compiler throws an error</a:t>
            </a:r>
            <a:r>
              <a:rPr lang="en" altLang="zh-CN" b="0" i="0" dirty="0">
                <a:solidFill>
                  <a:srgbClr val="000000"/>
                </a:solidFill>
                <a:effectLst/>
                <a:latin typeface="Nunito" pitchFamily="2" charset="0"/>
              </a:rPr>
              <a:t>.</a:t>
            </a:r>
          </a:p>
        </p:txBody>
      </p:sp>
    </p:spTree>
    <p:extLst>
      <p:ext uri="{BB962C8B-B14F-4D97-AF65-F5344CB8AC3E}">
        <p14:creationId xmlns:p14="http://schemas.microsoft.com/office/powerpoint/2010/main" val="67390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B98A7-2714-9445-80C5-F57D32A9542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5F355FE7-FE7C-1C44-B31E-53BD6991EAB3}"/>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8175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1. What’s the difference between JDK and JRE?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lvl="1" algn="just" fontAlgn="base"/>
            <a:r>
              <a:rPr lang="en" altLang="zh-CN" b="0" i="0" dirty="0">
                <a:effectLst/>
                <a:latin typeface="urw-din"/>
              </a:rPr>
              <a:t>JDK stands for Java Development Kit. It is a software development environment used to </a:t>
            </a:r>
            <a:r>
              <a:rPr lang="en" altLang="zh-CN" b="1" i="0" dirty="0">
                <a:solidFill>
                  <a:srgbClr val="FF0000"/>
                </a:solidFill>
                <a:effectLst/>
                <a:latin typeface="urw-din"/>
              </a:rPr>
              <a:t>develop Java applications </a:t>
            </a:r>
            <a:r>
              <a:rPr lang="en" altLang="zh-CN" b="0" i="0" dirty="0">
                <a:effectLst/>
                <a:latin typeface="urw-din"/>
              </a:rPr>
              <a:t>and applets. It is a </a:t>
            </a:r>
            <a:r>
              <a:rPr lang="en" altLang="zh-CN" b="1" i="0" dirty="0">
                <a:solidFill>
                  <a:srgbClr val="FFC000"/>
                </a:solidFill>
                <a:effectLst/>
                <a:latin typeface="urw-din"/>
              </a:rPr>
              <a:t>platform-specific</a:t>
            </a:r>
            <a:r>
              <a:rPr lang="en" altLang="zh-CN" b="0" i="0" dirty="0">
                <a:effectLst/>
                <a:latin typeface="urw-din"/>
              </a:rPr>
              <a:t> software </a:t>
            </a:r>
            <a:r>
              <a:rPr lang="en" altLang="zh-CN" b="0" i="0" dirty="0" err="1">
                <a:effectLst/>
                <a:latin typeface="urw-din"/>
              </a:rPr>
              <a:t>i.e</a:t>
            </a:r>
            <a:r>
              <a:rPr lang="en" altLang="zh-CN" b="0" i="0" dirty="0">
                <a:effectLst/>
                <a:latin typeface="urw-din"/>
              </a:rPr>
              <a:t> there are separate installers for Windows, Mac, and Unix systems. Java developers can use it on their Windows, macOS, Solaris, and Linux to code and run Java programs. </a:t>
            </a:r>
            <a:r>
              <a:rPr lang="en" altLang="zh-CN" b="1" i="0" dirty="0">
                <a:solidFill>
                  <a:srgbClr val="00B0F0"/>
                </a:solidFill>
                <a:effectLst/>
                <a:latin typeface="urw-din"/>
              </a:rPr>
              <a:t>It contains Java Runtime Environment(JRE) and other development tools</a:t>
            </a:r>
            <a:r>
              <a:rPr lang="en" altLang="zh-CN" b="0" i="0" dirty="0">
                <a:effectLst/>
                <a:latin typeface="urw-din"/>
              </a:rPr>
              <a:t> like an interpreter, compiler, archiver, and a document generator. We can possibly install more than one JDK version on the same computer. </a:t>
            </a:r>
          </a:p>
          <a:p>
            <a:pPr lvl="1" algn="just" fontAlgn="base"/>
            <a:r>
              <a:rPr lang="en" altLang="zh-CN" b="0" i="0" dirty="0">
                <a:effectLst/>
                <a:latin typeface="urw-din"/>
              </a:rPr>
              <a:t>JRE stands for Java Runtime Environment.</a:t>
            </a:r>
            <a:r>
              <a:rPr lang="en" altLang="zh-CN" b="1" i="0" dirty="0">
                <a:effectLst/>
                <a:latin typeface="urw-din"/>
              </a:rPr>
              <a:t> </a:t>
            </a:r>
            <a:r>
              <a:rPr lang="en" altLang="zh-CN" b="0" i="0" dirty="0">
                <a:effectLst/>
                <a:latin typeface="urw-din"/>
              </a:rPr>
              <a:t>It is the implementation of JVM (Java Virtual Machine)</a:t>
            </a:r>
            <a:r>
              <a:rPr lang="en" altLang="zh-CN" b="1" i="0" dirty="0">
                <a:effectLst/>
                <a:latin typeface="urw-din"/>
              </a:rPr>
              <a:t> </a:t>
            </a:r>
            <a:r>
              <a:rPr lang="en" altLang="zh-CN" b="0" i="0" dirty="0">
                <a:effectLst/>
                <a:latin typeface="urw-din"/>
              </a:rPr>
              <a:t>and it is specially designed to </a:t>
            </a:r>
            <a:r>
              <a:rPr lang="en" altLang="zh-CN" b="1" i="0" dirty="0">
                <a:solidFill>
                  <a:srgbClr val="FF0000"/>
                </a:solidFill>
                <a:effectLst/>
                <a:latin typeface="urw-din"/>
              </a:rPr>
              <a:t>provide an environment to execute Java programs</a:t>
            </a:r>
            <a:r>
              <a:rPr lang="en" altLang="zh-CN" b="0" i="0" dirty="0">
                <a:effectLst/>
                <a:latin typeface="urw-din"/>
              </a:rPr>
              <a:t>. It is also </a:t>
            </a:r>
            <a:r>
              <a:rPr lang="en" altLang="zh-CN" b="1" i="0" dirty="0">
                <a:solidFill>
                  <a:srgbClr val="FFC000"/>
                </a:solidFill>
                <a:effectLst/>
                <a:latin typeface="urw-din"/>
              </a:rPr>
              <a:t>platform dependent </a:t>
            </a:r>
            <a:r>
              <a:rPr lang="en" altLang="zh-CN" b="0" i="0" dirty="0">
                <a:effectLst/>
                <a:latin typeface="urw-din"/>
              </a:rPr>
              <a:t>like JDK. </a:t>
            </a:r>
            <a:r>
              <a:rPr lang="en" altLang="zh-CN" b="1" i="0" dirty="0">
                <a:solidFill>
                  <a:srgbClr val="00B0F0"/>
                </a:solidFill>
                <a:effectLst/>
                <a:latin typeface="urw-din"/>
              </a:rPr>
              <a:t>It consists of JVM, Java binaries, and other classes for the smooth execution of the program. It doesn’t contain any development tools like a compiler, debugger, etc. </a:t>
            </a:r>
            <a:r>
              <a:rPr lang="en" altLang="zh-CN" b="0" i="0" u="sng" dirty="0">
                <a:effectLst/>
                <a:latin typeface="urw-din"/>
              </a:rPr>
              <a:t>If we only want to execute a program, we just need to install JRE and not JDK, since there is no development or compilation of the code required.</a:t>
            </a:r>
          </a:p>
          <a:p>
            <a:endParaRPr kumimoji="1" lang="zh-CN" altLang="en-US" dirty="0"/>
          </a:p>
        </p:txBody>
      </p:sp>
    </p:spTree>
    <p:extLst>
      <p:ext uri="{BB962C8B-B14F-4D97-AF65-F5344CB8AC3E}">
        <p14:creationId xmlns:p14="http://schemas.microsoft.com/office/powerpoint/2010/main" val="211110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2. What is Java Virtual Machine?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JVM(Java Virtual Machine) acts as a run-time engine to run Java applications. JVM is the one that actually </a:t>
            </a:r>
            <a:r>
              <a:rPr lang="en" altLang="zh-CN" b="1" i="0" dirty="0">
                <a:solidFill>
                  <a:srgbClr val="FF0000"/>
                </a:solidFill>
                <a:effectLst/>
                <a:latin typeface="urw-din"/>
              </a:rPr>
              <a:t>calls the main method </a:t>
            </a:r>
            <a:r>
              <a:rPr lang="en" altLang="zh-CN" b="0" i="0" dirty="0">
                <a:effectLst/>
                <a:latin typeface="urw-din"/>
              </a:rPr>
              <a:t>present in a java code. JVM is a part of JRE(Java Runtime Environment).</a:t>
            </a:r>
          </a:p>
          <a:p>
            <a:pPr algn="just" fontAlgn="base"/>
            <a:r>
              <a:rPr lang="en" altLang="zh-CN" b="0" i="0" dirty="0">
                <a:effectLst/>
                <a:latin typeface="urw-din"/>
              </a:rPr>
              <a:t>Java applications are called WORA (Write Once Run Anywhere). This means a programmer can develop Java code on one system and can expect it to run on any other Java-enabled system without any adjustment. This is all possible because of JVM.</a:t>
            </a:r>
          </a:p>
          <a:p>
            <a:pPr algn="just" fontAlgn="base"/>
            <a:r>
              <a:rPr lang="en" altLang="zh-CN" b="0" i="0" dirty="0">
                <a:effectLst/>
                <a:latin typeface="urw-din"/>
              </a:rPr>
              <a:t>When we compile a </a:t>
            </a:r>
            <a:r>
              <a:rPr lang="en" altLang="zh-CN" b="0" i="1" dirty="0">
                <a:effectLst/>
                <a:latin typeface="urw-din"/>
              </a:rPr>
              <a:t>.java</a:t>
            </a:r>
            <a:r>
              <a:rPr lang="en" altLang="zh-CN" b="0" i="0" dirty="0">
                <a:effectLst/>
                <a:latin typeface="urw-din"/>
              </a:rPr>
              <a:t> file, </a:t>
            </a:r>
            <a:r>
              <a:rPr lang="en" altLang="zh-CN" b="0" i="1" dirty="0">
                <a:effectLst/>
                <a:latin typeface="urw-din"/>
              </a:rPr>
              <a:t>.class</a:t>
            </a:r>
            <a:r>
              <a:rPr lang="en" altLang="zh-CN" b="0" i="0" dirty="0">
                <a:effectLst/>
                <a:latin typeface="urw-din"/>
              </a:rPr>
              <a:t> files(contains byte-code) with the same class names present in </a:t>
            </a:r>
            <a:r>
              <a:rPr lang="en" altLang="zh-CN" b="0" i="1" dirty="0">
                <a:effectLst/>
                <a:latin typeface="urw-din"/>
              </a:rPr>
              <a:t>.java</a:t>
            </a:r>
            <a:r>
              <a:rPr lang="en" altLang="zh-CN" b="0" i="0" dirty="0">
                <a:effectLst/>
                <a:latin typeface="urw-din"/>
              </a:rPr>
              <a:t> file are generated by the Java compiler. This </a:t>
            </a:r>
            <a:r>
              <a:rPr lang="en" altLang="zh-CN" b="0" i="1" dirty="0">
                <a:effectLst/>
                <a:latin typeface="urw-din"/>
              </a:rPr>
              <a:t>.class</a:t>
            </a:r>
            <a:r>
              <a:rPr lang="en" altLang="zh-CN" b="0" i="0" dirty="0">
                <a:effectLst/>
                <a:latin typeface="urw-din"/>
              </a:rPr>
              <a:t> file goes into various steps when we run it. These steps together describe the whole JVM. </a:t>
            </a:r>
          </a:p>
          <a:p>
            <a:pPr lvl="1" algn="just" fontAlgn="base"/>
            <a:endParaRPr lang="en" altLang="zh-CN" b="0" i="0" dirty="0">
              <a:effectLst/>
              <a:latin typeface="urw-din"/>
            </a:endParaRPr>
          </a:p>
        </p:txBody>
      </p:sp>
      <p:pic>
        <p:nvPicPr>
          <p:cNvPr id="1026" name="Picture 2" descr="JDK Vs JRE vs JVM">
            <a:extLst>
              <a:ext uri="{FF2B5EF4-FFF2-40B4-BE49-F238E27FC236}">
                <a16:creationId xmlns:a16="http://schemas.microsoft.com/office/drawing/2014/main" id="{BB2DB2C2-3AE1-4D45-90AA-7B0C40D94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029" y="5407366"/>
            <a:ext cx="2493503" cy="14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9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3. What are the different types of memory areas allocated by JVM?</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Arial" panose="020B0604020202020204" pitchFamily="34" charset="0"/>
                <a:cs typeface="Arial" panose="020B0604020202020204" pitchFamily="34" charset="0"/>
              </a:rPr>
              <a:t>The </a:t>
            </a:r>
            <a:r>
              <a:rPr lang="en" altLang="zh-CN" b="1" i="0" dirty="0">
                <a:effectLst/>
                <a:latin typeface="Arial" panose="020B0604020202020204" pitchFamily="34" charset="0"/>
                <a:cs typeface="Arial" panose="020B0604020202020204" pitchFamily="34" charset="0"/>
              </a:rPr>
              <a:t>memory in the JVM is</a:t>
            </a:r>
            <a:r>
              <a:rPr lang="en" altLang="zh-CN" b="0" i="0" dirty="0">
                <a:effectLst/>
                <a:latin typeface="Arial" panose="020B0604020202020204" pitchFamily="34" charset="0"/>
                <a:cs typeface="Arial" panose="020B0604020202020204" pitchFamily="34" charset="0"/>
              </a:rPr>
              <a:t> </a:t>
            </a:r>
            <a:r>
              <a:rPr lang="en" altLang="zh-CN" b="1" i="0" dirty="0">
                <a:effectLst/>
                <a:latin typeface="Arial" panose="020B0604020202020204" pitchFamily="34" charset="0"/>
                <a:cs typeface="Arial" panose="020B0604020202020204" pitchFamily="34" charset="0"/>
              </a:rPr>
              <a:t>divided into 5 different parts</a:t>
            </a:r>
            <a:r>
              <a:rPr lang="en" altLang="zh-CN" b="0" i="0" dirty="0">
                <a:effectLst/>
                <a:latin typeface="Arial" panose="020B0604020202020204" pitchFamily="34" charset="0"/>
                <a:cs typeface="Arial" panose="020B0604020202020204" pitchFamily="34" charset="0"/>
              </a:rPr>
              <a:t>: </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Class(Method) Area :</a:t>
            </a:r>
          </a:p>
          <a:p>
            <a:pPr marL="457200" lvl="1" indent="0" fontAlgn="base">
              <a:buNone/>
            </a:pPr>
            <a:r>
              <a:rPr lang="en" altLang="zh-CN" b="0" i="0" dirty="0">
                <a:effectLst/>
                <a:latin typeface="Arial" panose="020B0604020202020204" pitchFamily="34" charset="0"/>
                <a:cs typeface="Arial" panose="020B0604020202020204" pitchFamily="34" charset="0"/>
              </a:rPr>
              <a:t>	class code, variable code, class-level data</a:t>
            </a:r>
            <a:r>
              <a:rPr lang="en-US" altLang="zh-CN" dirty="0">
                <a:latin typeface="Arial" panose="020B0604020202020204" pitchFamily="34" charset="0"/>
                <a:cs typeface="Arial" panose="020B0604020202020204" pitchFamily="34" charset="0"/>
              </a:rPr>
              <a:t>(constant pool, field and method data)</a:t>
            </a:r>
            <a:endParaRPr lang="en" altLang="zh-CN" b="0" i="0" dirty="0">
              <a:effectLst/>
              <a:latin typeface="Arial" panose="020B0604020202020204" pitchFamily="34" charset="0"/>
              <a:cs typeface="Arial" panose="020B0604020202020204" pitchFamily="34" charset="0"/>
            </a:endParaRP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Heap</a:t>
            </a:r>
          </a:p>
          <a:p>
            <a:pPr marL="0" indent="0" algn="l" fontAlgn="base">
              <a:buNone/>
            </a:pPr>
            <a:r>
              <a:rPr lang="en" altLang="zh-CN" dirty="0">
                <a:latin typeface="Arial" panose="020B0604020202020204" pitchFamily="34" charset="0"/>
                <a:cs typeface="Arial" panose="020B0604020202020204" pitchFamily="34" charset="0"/>
              </a:rPr>
              <a:t>	</a:t>
            </a:r>
            <a:r>
              <a:rPr lang="en" altLang="zh-CN" sz="2400" dirty="0">
                <a:latin typeface="Arial" panose="020B0604020202020204" pitchFamily="34" charset="0"/>
                <a:cs typeface="Arial" panose="020B0604020202020204" pitchFamily="34" charset="0"/>
              </a:rPr>
              <a:t>objects (at run time)</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 altLang="zh-CN" b="0" i="0" dirty="0">
                <a:effectLst/>
                <a:latin typeface="Arial" panose="020B0604020202020204" pitchFamily="34" charset="0"/>
                <a:cs typeface="Arial" panose="020B0604020202020204" pitchFamily="34" charset="0"/>
              </a:rPr>
              <a:t>3.Stack</a:t>
            </a:r>
            <a:r>
              <a:rPr lang="en" altLang="zh-CN" sz="2400" b="0" i="0" dirty="0">
                <a:solidFill>
                  <a:srgbClr val="FFFFFF"/>
                </a:solidFill>
                <a:effectLst/>
                <a:latin typeface="Arial" panose="020B0604020202020204" pitchFamily="34" charset="0"/>
                <a:cs typeface="Arial" panose="020B0604020202020204" pitchFamily="34" charset="0"/>
              </a:rPr>
              <a:t>ore data and partial results</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US" altLang="zh-CN" b="0" i="0" dirty="0">
                <a:effectLst/>
                <a:latin typeface="Arial" panose="020B0604020202020204" pitchFamily="34" charset="0"/>
                <a:cs typeface="Arial" panose="020B0604020202020204" pitchFamily="34" charset="0"/>
              </a:rPr>
              <a:t>4.</a:t>
            </a:r>
            <a:r>
              <a:rPr lang="en" altLang="zh-CN" b="0" i="0" dirty="0">
                <a:effectLst/>
                <a:latin typeface="Arial" panose="020B0604020202020204" pitchFamily="34" charset="0"/>
                <a:cs typeface="Arial" panose="020B0604020202020204" pitchFamily="34" charset="0"/>
              </a:rPr>
              <a:t>Program Counter Register</a:t>
            </a:r>
          </a:p>
          <a:p>
            <a:pPr marL="0" indent="0" algn="l" fontAlgn="base">
              <a:buNone/>
            </a:pPr>
            <a:r>
              <a:rPr lang="en-US" altLang="zh-CN" b="0" i="0" dirty="0">
                <a:effectLst/>
                <a:latin typeface="Arial" panose="020B0604020202020204" pitchFamily="34" charset="0"/>
                <a:cs typeface="Arial" panose="020B0604020202020204" pitchFamily="34" charset="0"/>
              </a:rPr>
              <a:t>5.</a:t>
            </a:r>
            <a:r>
              <a:rPr lang="en" altLang="zh-CN" b="0" i="0" dirty="0">
                <a:effectLst/>
                <a:latin typeface="Arial" panose="020B0604020202020204" pitchFamily="34" charset="0"/>
                <a:cs typeface="Arial" panose="020B0604020202020204" pitchFamily="34" charset="0"/>
              </a:rPr>
              <a:t>Native Method Stack</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7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Just-In-Time (JIT) compiler is an essential part of the JRE i.e. Java Runtime Environment, that is responsible for performance optimization of java based applications at run time. The compiler is one of the key aspects in deciding the performance of an application for both parties i.e. the end-user and the application developer.</a:t>
            </a:r>
          </a:p>
          <a:p>
            <a:pPr algn="l" fontAlgn="base"/>
            <a:r>
              <a:rPr lang="en" altLang="zh-CN" b="0" i="0" dirty="0">
                <a:effectLst/>
                <a:latin typeface="urw-din"/>
              </a:rPr>
              <a:t>Bytecode is one of the most important features of java that aids in cross-platform execution. The way of converting bytecode to native machine language for execution has a huge impact on its speed of it. These Bytecode have to be interpreted or compiled to proper machine instructions depending on the instruction set architecture. Moreover, these can be directly executed if the instruction architecture is bytecode based.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3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  </a:t>
            </a:r>
            <a:r>
              <a:rPr kumimoji="1" lang="en-US" altLang="zh-CN" sz="3200" dirty="0" err="1">
                <a:latin typeface="Arial" panose="020B0604020202020204" pitchFamily="34" charset="0"/>
                <a:cs typeface="Arial" panose="020B0604020202020204" pitchFamily="34" charset="0"/>
              </a:rPr>
              <a:t>Con’d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20000"/>
          </a:bodyPr>
          <a:lstStyle/>
          <a:p>
            <a:pPr algn="l" fontAlgn="base"/>
            <a:r>
              <a:rPr lang="en" altLang="zh-CN" b="0" i="0" dirty="0">
                <a:effectLst/>
                <a:latin typeface="urw-din"/>
              </a:rPr>
              <a:t>Interpreting the bytecode affects the speed of execution. In order to improve performance, JIT compilers interact with the Java Virtual Machine (JVM) at run time and compile suitable bytecode sequences into native machine code. While using a JIT compiler, the hardware is able to execute the native code, as compared to having the JVM interpret the same sequence of bytecode repeatedly and incurring overhead for the translation process. This subsequently leads to performance gains in the execution speed, unless the compiled methods are executed less frequently. The JIT compiler is able to perform certain simple optimizations while compiling a series of bytecode to native machine language. Some of these optimizations performed by JIT compilers are data analysis, reduction of memory accesses by register allocation, translation from stack operations to register operations, elimination of common sub-expressions, etc. The greater is the degree of optimization done, the more time a JIT compiler spends in the execution stage. Therefore it cannot afford to do all the optimizations that a static compiler is capable of, because of the extra overhead added to the execution time and moreover it’s view of the program is also restricted.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5. What are the main differences between Java platforms and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a:bodyPr>
          <a:lstStyle/>
          <a:p>
            <a:pPr algn="l" fontAlgn="base"/>
            <a:r>
              <a:rPr lang="en" altLang="zh-CN" b="0" i="0" dirty="0">
                <a:effectLst/>
                <a:latin typeface="Arial" panose="020B0604020202020204" pitchFamily="34" charset="0"/>
                <a:cs typeface="Arial" panose="020B0604020202020204" pitchFamily="34" charset="0"/>
              </a:rPr>
              <a:t>The main differences between the Java platform and other platforms are:</a:t>
            </a:r>
          </a:p>
          <a:p>
            <a:pPr algn="l" fontAlgn="base">
              <a:buFont typeface="+mj-lt"/>
              <a:buAutoNum type="arabicPeriod"/>
            </a:pPr>
            <a:r>
              <a:rPr lang="en" altLang="zh-CN"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Java is </a:t>
            </a:r>
            <a:r>
              <a:rPr lang="en" altLang="zh-CN"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platform independent</a:t>
            </a:r>
            <a:r>
              <a:rPr lang="en" altLang="zh-CN" b="0" i="0" dirty="0">
                <a:effectLst/>
                <a:latin typeface="Arial" panose="020B0604020202020204" pitchFamily="34" charset="0"/>
                <a:cs typeface="Arial" panose="020B0604020202020204" pitchFamily="34" charset="0"/>
              </a:rPr>
              <a:t> because of this characteristic we can write Java code in one platform and can be read/run in/on any other platform </a:t>
            </a:r>
            <a:r>
              <a:rPr lang="en" altLang="zh-CN" b="0" i="0" dirty="0" err="1">
                <a:effectLst/>
                <a:latin typeface="Arial" panose="020B0604020202020204" pitchFamily="34" charset="0"/>
                <a:cs typeface="Arial" panose="020B0604020202020204" pitchFamily="34" charset="0"/>
              </a:rPr>
              <a:t>i.e</a:t>
            </a:r>
            <a:r>
              <a:rPr lang="en" altLang="zh-CN" b="0" i="0" dirty="0">
                <a:effectLst/>
                <a:latin typeface="Arial" panose="020B0604020202020204" pitchFamily="34" charset="0"/>
                <a:cs typeface="Arial" panose="020B0604020202020204" pitchFamily="34" charset="0"/>
              </a:rPr>
              <a:t> </a:t>
            </a:r>
            <a:r>
              <a:rPr lang="en" altLang="zh-CN"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WORA(Write Once Read Anywhere)</a:t>
            </a:r>
            <a:r>
              <a:rPr lang="en" altLang="zh-CN" b="0" i="0" dirty="0">
                <a:effectLst/>
                <a:latin typeface="Arial" panose="020B0604020202020204" pitchFamily="34" charset="0"/>
                <a:cs typeface="Arial" panose="020B0604020202020204" pitchFamily="34" charset="0"/>
              </a:rPr>
              <a:t>. Other languages lack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platform is a </a:t>
            </a:r>
            <a:r>
              <a:rPr lang="en" altLang="zh-CN" b="1" i="0" dirty="0">
                <a:effectLst/>
                <a:latin typeface="Arial" panose="020B0604020202020204" pitchFamily="34" charset="0"/>
                <a:cs typeface="Arial" panose="020B0604020202020204" pitchFamily="34" charset="0"/>
              </a:rPr>
              <a:t>software-only platform</a:t>
            </a:r>
            <a:r>
              <a:rPr lang="en" altLang="zh-CN" b="0" i="0" dirty="0">
                <a:effectLst/>
                <a:latin typeface="Arial" panose="020B0604020202020204" pitchFamily="34" charset="0"/>
                <a:cs typeface="Arial" panose="020B0604020202020204" pitchFamily="34" charset="0"/>
              </a:rPr>
              <a:t> that runs on the top of other hardware-based platforms, other platforms are mostly hardware software or hardware only and can be run only on hardware based.</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Programmer can develop Java code on </a:t>
            </a:r>
            <a:r>
              <a:rPr lang="en" altLang="zh-CN" b="1" i="0" dirty="0">
                <a:effectLst/>
                <a:latin typeface="Arial" panose="020B0604020202020204" pitchFamily="34" charset="0"/>
                <a:cs typeface="Arial" panose="020B0604020202020204" pitchFamily="34" charset="0"/>
              </a:rPr>
              <a:t>any OS</a:t>
            </a:r>
            <a:r>
              <a:rPr lang="en" altLang="zh-CN" b="0" i="0" dirty="0">
                <a:effectLst/>
                <a:latin typeface="Arial" panose="020B0604020202020204" pitchFamily="34" charset="0"/>
                <a:cs typeface="Arial" panose="020B0604020202020204" pitchFamily="34" charset="0"/>
              </a:rPr>
              <a:t>. Most of the other platforms do not have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has its own run time environment known as </a:t>
            </a:r>
            <a:r>
              <a:rPr lang="en" altLang="zh-CN"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JRE(Java Run-time Environment)</a:t>
            </a:r>
            <a:r>
              <a:rPr lang="en" altLang="zh-CN" b="0" i="0" dirty="0">
                <a:effectLst/>
                <a:latin typeface="Arial" panose="020B0604020202020204" pitchFamily="34" charset="0"/>
                <a:cs typeface="Arial" panose="020B0604020202020204" pitchFamily="34" charset="0"/>
              </a:rPr>
              <a:t> and </a:t>
            </a:r>
            <a:r>
              <a:rPr lang="en" altLang="zh-CN"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Java Virtual Machine(JVM)</a:t>
            </a:r>
            <a:r>
              <a:rPr lang="en" altLang="zh-CN" b="0" i="0" dirty="0">
                <a:effectLst/>
                <a:latin typeface="Arial" panose="020B0604020202020204" pitchFamily="34" charset="0"/>
                <a:cs typeface="Arial" panose="020B0604020202020204" pitchFamily="34" charset="0"/>
              </a:rPr>
              <a:t> which converts Java code to machine code, whereas this functionality is missing in other platforms.</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18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6. Why people say that java is ‘write once and run anywhere’ language?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10000"/>
          </a:bodyPr>
          <a:lstStyle/>
          <a:p>
            <a:pPr algn="l" fontAlgn="base"/>
            <a:r>
              <a:rPr lang="en" altLang="zh-CN" b="0" i="0" dirty="0">
                <a:effectLst/>
                <a:latin typeface="urw-din"/>
              </a:rPr>
              <a:t>Java applications are called </a:t>
            </a:r>
            <a:r>
              <a:rPr lang="en" altLang="zh-CN" b="1" i="0" dirty="0">
                <a:effectLst/>
                <a:latin typeface="urw-din"/>
              </a:rPr>
              <a:t>WORA (Write Once Run Anywhere)</a:t>
            </a:r>
            <a:r>
              <a:rPr lang="en" altLang="zh-CN" b="0" i="0" dirty="0">
                <a:effectLst/>
                <a:latin typeface="urw-din"/>
              </a:rPr>
              <a:t>. This means a programmer can develop Java code on one system and can expect it to run on any other Java-enabled system without any adjustment. This is all possible because of JVM</a:t>
            </a:r>
          </a:p>
          <a:p>
            <a:pPr algn="l" fontAlgn="base"/>
            <a:r>
              <a:rPr lang="en" altLang="zh-CN" b="0" i="0" dirty="0">
                <a:effectLst/>
                <a:latin typeface="urw-din"/>
              </a:rPr>
              <a:t>In traditional programming languages like C, C++ when programs were compiled, they used to be converted into the code understood by the particular underlying hardware, so If we try to run the same code at another machine with different hardware, which understands different code will cause an error, so you have to re-compile the code to be understood by the new hardware.</a:t>
            </a:r>
            <a:endParaRPr lang="en" altLang="zh-CN" dirty="0">
              <a:latin typeface="urw-din"/>
            </a:endParaRPr>
          </a:p>
          <a:p>
            <a:pPr algn="l" fontAlgn="base"/>
            <a:r>
              <a:rPr lang="en" altLang="zh-CN" b="0" i="0" dirty="0">
                <a:effectLst/>
                <a:latin typeface="urw-din"/>
              </a:rPr>
              <a:t>In Java, the program is not converted to code directly understood by Hardware, rather it is converted to </a:t>
            </a:r>
            <a:r>
              <a:rPr lang="en" altLang="zh-CN" b="0" i="0" u="sng" dirty="0">
                <a:effectLst/>
                <a:latin typeface="urw-din"/>
                <a:hlinkClick r:id="rId3">
                  <a:extLst>
                    <a:ext uri="{A12FA001-AC4F-418D-AE19-62706E023703}">
                      <ahyp:hlinkClr xmlns:ahyp="http://schemas.microsoft.com/office/drawing/2018/hyperlinkcolor" val="tx"/>
                    </a:ext>
                  </a:extLst>
                </a:hlinkClick>
              </a:rPr>
              <a:t>bytecode(.class file)</a:t>
            </a:r>
            <a:r>
              <a:rPr lang="en" altLang="zh-CN" b="0" i="0" dirty="0">
                <a:effectLst/>
                <a:latin typeface="urw-din"/>
              </a:rPr>
              <a:t>, which is interpreted by JVM, so once compiled it generates bytecode file, which can be run anywhere (any machine) which has JVM( Java Virtual Machine) and hence it gets the nature of Write Once and Run Anywhere.</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4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7. How does </a:t>
            </a:r>
            <a:r>
              <a:rPr kumimoji="1" lang="en-US" altLang="zh-CN" sz="3200" dirty="0" err="1">
                <a:latin typeface="Arial" panose="020B0604020202020204" pitchFamily="34" charset="0"/>
                <a:cs typeface="Arial" panose="020B0604020202020204" pitchFamily="34" charset="0"/>
              </a:rPr>
              <a:t>ClassLoader</a:t>
            </a:r>
            <a:r>
              <a:rPr kumimoji="1" lang="en-US" altLang="zh-CN" sz="3200" dirty="0">
                <a:latin typeface="Arial" panose="020B0604020202020204" pitchFamily="34" charset="0"/>
                <a:cs typeface="Arial" panose="020B0604020202020204" pitchFamily="34" charset="0"/>
              </a:rPr>
              <a:t> work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a part of the </a:t>
            </a:r>
            <a:r>
              <a:rPr lang="en" altLang="zh-CN" b="1" i="0" u="sng" dirty="0">
                <a:effectLst/>
                <a:latin typeface="urw-din"/>
                <a:hlinkClick r:id="rId3">
                  <a:extLst>
                    <a:ext uri="{A12FA001-AC4F-418D-AE19-62706E023703}">
                      <ahyp:hlinkClr xmlns:ahyp="http://schemas.microsoft.com/office/drawing/2018/hyperlinkcolor" val="tx"/>
                    </a:ext>
                  </a:extLst>
                </a:hlinkClick>
              </a:rPr>
              <a:t>Java Runtime Environment</a:t>
            </a:r>
            <a:r>
              <a:rPr lang="en" altLang="zh-CN" b="0" i="0" dirty="0">
                <a:effectLst/>
                <a:latin typeface="urw-din"/>
              </a:rPr>
              <a:t> that dynamically loads Java classes into the </a:t>
            </a:r>
            <a:r>
              <a:rPr lang="en" altLang="zh-CN" b="1" i="0" u="sng" dirty="0">
                <a:effectLst/>
                <a:latin typeface="urw-din"/>
                <a:hlinkClick r:id="rId4">
                  <a:extLst>
                    <a:ext uri="{A12FA001-AC4F-418D-AE19-62706E023703}">
                      <ahyp:hlinkClr xmlns:ahyp="http://schemas.microsoft.com/office/drawing/2018/hyperlinkcolor" val="tx"/>
                    </a:ext>
                  </a:extLst>
                </a:hlinkClick>
              </a:rPr>
              <a:t>Java Virtual Machine</a:t>
            </a:r>
            <a:r>
              <a:rPr lang="en" altLang="zh-CN" b="0" i="0" dirty="0">
                <a:effectLst/>
                <a:latin typeface="urw-din"/>
              </a:rPr>
              <a:t>. The Java run time system does not need to know about files and file systems because of </a:t>
            </a:r>
            <a:r>
              <a:rPr lang="en" altLang="zh-CN" b="0" i="0" dirty="0" err="1">
                <a:effectLst/>
                <a:latin typeface="urw-din"/>
              </a:rPr>
              <a:t>classloaders</a:t>
            </a:r>
            <a:r>
              <a:rPr lang="en" altLang="zh-CN" b="0" i="0" dirty="0">
                <a:effectLst/>
                <a:latin typeface="urw-din"/>
              </a:rPr>
              <a:t>. </a:t>
            </a:r>
            <a:r>
              <a:rPr lang="en" altLang="zh-CN" b="0" i="0" u="sng" dirty="0">
                <a:effectLst/>
                <a:latin typeface="urw-din"/>
                <a:hlinkClick r:id="rId5">
                  <a:extLst>
                    <a:ext uri="{A12FA001-AC4F-418D-AE19-62706E023703}">
                      <ahyp:hlinkClr xmlns:ahyp="http://schemas.microsoft.com/office/drawing/2018/hyperlinkcolor" val="tx"/>
                    </a:ext>
                  </a:extLst>
                </a:hlinkClick>
              </a:rPr>
              <a:t>Java classes</a:t>
            </a:r>
            <a:r>
              <a:rPr lang="en" altLang="zh-CN" b="0" i="0" dirty="0">
                <a:effectLst/>
                <a:latin typeface="urw-din"/>
              </a:rPr>
              <a:t> aren’t loaded into memory all at once, but when required by an application. At this point, 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called by the </a:t>
            </a:r>
            <a:r>
              <a:rPr lang="en" altLang="zh-CN" b="1" i="0" dirty="0">
                <a:effectLst/>
                <a:latin typeface="urw-din"/>
              </a:rPr>
              <a:t>JRE</a:t>
            </a:r>
            <a:r>
              <a:rPr lang="en" altLang="zh-CN" b="0" i="0" dirty="0">
                <a:effectLst/>
                <a:latin typeface="urw-din"/>
              </a:rPr>
              <a:t> and these </a:t>
            </a:r>
            <a:r>
              <a:rPr lang="en" altLang="zh-CN" b="0" i="0" dirty="0" err="1">
                <a:effectLst/>
                <a:latin typeface="urw-din"/>
              </a:rPr>
              <a:t>ClassLoaders</a:t>
            </a:r>
            <a:r>
              <a:rPr lang="en" altLang="zh-CN" b="0" i="0" dirty="0">
                <a:effectLst/>
                <a:latin typeface="urw-din"/>
              </a:rPr>
              <a:t> load classes into memory dynamically.</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541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1504</Words>
  <Application>Microsoft Macintosh PowerPoint</Application>
  <PresentationFormat>宽屏</PresentationFormat>
  <Paragraphs>55</Paragraphs>
  <Slides>14</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urw-din</vt:lpstr>
      <vt:lpstr>Arial</vt:lpstr>
      <vt:lpstr>Nunito</vt:lpstr>
      <vt:lpstr>Office 主题​​</vt:lpstr>
      <vt:lpstr>Java Basics</vt:lpstr>
      <vt:lpstr>1. What’s the difference between JDK and JRE? </vt:lpstr>
      <vt:lpstr>2. What is Java Virtual Machine?</vt:lpstr>
      <vt:lpstr>3. What are the different types of memory areas allocated by JVM?</vt:lpstr>
      <vt:lpstr>4. What is JIT compiler?</vt:lpstr>
      <vt:lpstr>4. What is JIT compiler?  Con’d</vt:lpstr>
      <vt:lpstr>5. What are the main differences between Java platforms and </vt:lpstr>
      <vt:lpstr>6. Why people say that java is ‘write once and run anywhere’ language?</vt:lpstr>
      <vt:lpstr>7. How does ClassLoader work in Java?</vt:lpstr>
      <vt:lpstr>9. Do you think ‘main’ used for main method is a key word in Java?</vt:lpstr>
      <vt:lpstr>10. In Java, if we do not specify any value for local variable, then what will be the default value for local variables?</vt:lpstr>
      <vt:lpstr>11. Let say we run a java class without passing any arguments. What will be the value of String array of arguments in Main method?</vt:lpstr>
      <vt:lpstr>10. In Java, if we do not specify any value for local variable, then what will be the default value for local variables?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周 广鉴</dc:creator>
  <cp:lastModifiedBy>周 广鉴</cp:lastModifiedBy>
  <cp:revision>2</cp:revision>
  <dcterms:created xsi:type="dcterms:W3CDTF">2023-02-08T21:15:36Z</dcterms:created>
  <dcterms:modified xsi:type="dcterms:W3CDTF">2023-02-09T13:58:14Z</dcterms:modified>
</cp:coreProperties>
</file>