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42F3D-7FC3-AD4C-B462-93B0369E6070}" type="datetimeFigureOut">
              <a:rPr kumimoji="1" lang="zh-CN" altLang="en-US" smtClean="0"/>
              <a:t>2023/3/16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38856B-0715-934F-A379-848941FBBC2F}" type="slidenum">
              <a:rPr kumimoji="1" lang="zh-CN" altLang="en-US" smtClean="0"/>
              <a:t>‹#›</a:t>
            </a:fld>
            <a:endParaRPr kumimoji="1" lang="zh-CN" altLang="en-US"/>
          </a:p>
        </p:txBody>
      </p:sp>
    </p:spTree>
    <p:extLst>
      <p:ext uri="{BB962C8B-B14F-4D97-AF65-F5344CB8AC3E}">
        <p14:creationId xmlns:p14="http://schemas.microsoft.com/office/powerpoint/2010/main" val="74800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1A38856B-0715-934F-A379-848941FBBC2F}" type="slidenum">
              <a:rPr kumimoji="1" lang="zh-CN" altLang="en-US" smtClean="0"/>
              <a:t>5</a:t>
            </a:fld>
            <a:endParaRPr kumimoji="1" lang="zh-CN" altLang="en-US"/>
          </a:p>
        </p:txBody>
      </p:sp>
    </p:spTree>
    <p:extLst>
      <p:ext uri="{BB962C8B-B14F-4D97-AF65-F5344CB8AC3E}">
        <p14:creationId xmlns:p14="http://schemas.microsoft.com/office/powerpoint/2010/main" val="56693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A818B-F54E-3346-A171-3AF4DE529FF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58400C2-35E0-8442-A915-91C23CFD0E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0909CAC-C899-5145-8F19-E7E007299048}"/>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5" name="页脚占位符 4">
            <a:extLst>
              <a:ext uri="{FF2B5EF4-FFF2-40B4-BE49-F238E27FC236}">
                <a16:creationId xmlns:a16="http://schemas.microsoft.com/office/drawing/2014/main" id="{0C82AD15-72A0-9749-92D2-0ECECEF5BA4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14DE173-9C9A-6941-B6AC-5CAF37FAE250}"/>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384497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35A2A-FE14-B64D-B82C-E69DA178DE1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D6EC642-2F5A-0745-89FA-42E3EB25001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33407A1-2879-B247-BA1D-B69D8654B448}"/>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5" name="页脚占位符 4">
            <a:extLst>
              <a:ext uri="{FF2B5EF4-FFF2-40B4-BE49-F238E27FC236}">
                <a16:creationId xmlns:a16="http://schemas.microsoft.com/office/drawing/2014/main" id="{9BD2FA4D-3957-924E-9396-DBF248EB00C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F57481A-90B4-A141-A040-F16C10E24A23}"/>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3941380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72C57A-9C48-B04B-8E42-BFD299CD930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59A1FAB-8198-EF4D-99A7-D90F9B0767C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794482F-2181-6942-969F-99C2CAA13108}"/>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5" name="页脚占位符 4">
            <a:extLst>
              <a:ext uri="{FF2B5EF4-FFF2-40B4-BE49-F238E27FC236}">
                <a16:creationId xmlns:a16="http://schemas.microsoft.com/office/drawing/2014/main" id="{F8D0320C-439D-7141-BC65-5F09279BD40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3200D67-9217-384A-A7D8-BCB1938C3DA7}"/>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57119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2FDE7-B02B-A843-A631-DAC3A31C9BD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A0A9811-78F4-594A-8559-B09A7FAAA0B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EF31DB5-AE22-E74C-931A-60072C3DD1C9}"/>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5" name="页脚占位符 4">
            <a:extLst>
              <a:ext uri="{FF2B5EF4-FFF2-40B4-BE49-F238E27FC236}">
                <a16:creationId xmlns:a16="http://schemas.microsoft.com/office/drawing/2014/main" id="{D3730C70-92D9-8E41-BBDF-5EE7A61E545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0FF3AE-5B4F-9B43-94E9-7A7E63A6CA7F}"/>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459193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AE3FB-43C1-4642-A3AD-B24A1868785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2772E26-BA84-B244-8AC8-E7AE73C8E0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9C50451-1D70-2846-A0D6-9E382AE188A0}"/>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5" name="页脚占位符 4">
            <a:extLst>
              <a:ext uri="{FF2B5EF4-FFF2-40B4-BE49-F238E27FC236}">
                <a16:creationId xmlns:a16="http://schemas.microsoft.com/office/drawing/2014/main" id="{950AA68D-5AC6-A941-BFFE-8FA80DCBD99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F4B829F-0A82-8F45-A8C4-E832525E9A7E}"/>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290472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93134-F479-2F46-AD1B-8CD88912693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830CA43-F23B-0740-A2CA-B77520FEFE0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74A1481-0562-0140-921A-3E16A8DDD9E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0F88B6D9-7FBE-7241-A1AD-6D5FB7F2F0C4}"/>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6" name="页脚占位符 5">
            <a:extLst>
              <a:ext uri="{FF2B5EF4-FFF2-40B4-BE49-F238E27FC236}">
                <a16:creationId xmlns:a16="http://schemas.microsoft.com/office/drawing/2014/main" id="{AFF5CFB7-335C-AB43-AB1C-46BBF56648A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C787401-450D-924A-901F-520A9B0BE1B6}"/>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141217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1397F-2B3D-BB4F-9847-F76BA6D0943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6BE0D0F-EE47-9845-807B-B7F068204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65C40E9-848C-3643-B525-6BB04FE9A83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DCBF024-FE7A-0043-A12A-CBBB1AA0F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333220B-CADE-8441-BA48-DCEE4462687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F82A909-6647-EB43-A105-D5DF0D7BBD84}"/>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8" name="页脚占位符 7">
            <a:extLst>
              <a:ext uri="{FF2B5EF4-FFF2-40B4-BE49-F238E27FC236}">
                <a16:creationId xmlns:a16="http://schemas.microsoft.com/office/drawing/2014/main" id="{DEF9D315-02F3-3E49-8CE8-9F4BB9A9A57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EA746FF-8780-B443-9337-FD3AC0E87C98}"/>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124552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84891-C2D8-A347-AE21-68F5B67C534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04A5AFA-1CFA-C649-B5AB-299B6C11AA02}"/>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4" name="页脚占位符 3">
            <a:extLst>
              <a:ext uri="{FF2B5EF4-FFF2-40B4-BE49-F238E27FC236}">
                <a16:creationId xmlns:a16="http://schemas.microsoft.com/office/drawing/2014/main" id="{CBE5A2BB-19B5-AE44-9D8D-9D112372176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D959225-054F-2643-B85F-A7377A7171CF}"/>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4113080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841CECD-2A7F-FB40-A71E-DE1AD3EB9FF0}"/>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3" name="页脚占位符 2">
            <a:extLst>
              <a:ext uri="{FF2B5EF4-FFF2-40B4-BE49-F238E27FC236}">
                <a16:creationId xmlns:a16="http://schemas.microsoft.com/office/drawing/2014/main" id="{2F005B46-75EC-5A4D-90A0-8B88A5A2F223}"/>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B134EF0-18EB-AC44-A790-43FF6E65320E}"/>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1746653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9F4A9-433A-7449-BB02-BC5BAEAE521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F67B73E-C39A-5D47-A0F8-C542D5AF7C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D4791D7-5E1B-294E-BFB5-A13F13298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A3B7681-CB72-6448-8ACB-DE45D6A9EDDE}"/>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6" name="页脚占位符 5">
            <a:extLst>
              <a:ext uri="{FF2B5EF4-FFF2-40B4-BE49-F238E27FC236}">
                <a16:creationId xmlns:a16="http://schemas.microsoft.com/office/drawing/2014/main" id="{3394F861-A2EC-934C-94B8-C4E4FDAB14E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C3A09DC-349A-0C46-8504-44D4EB4DF580}"/>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2652355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A0EFE-2ED6-4A4E-AC4C-7367E6296B2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F1275A0-7FA0-4A42-972B-68FE867AE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5A937F3-A4F4-3342-89CD-8C66A4564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90EB453-90AF-8D4A-91CA-78C7F87D1963}"/>
              </a:ext>
            </a:extLst>
          </p:cNvPr>
          <p:cNvSpPr>
            <a:spLocks noGrp="1"/>
          </p:cNvSpPr>
          <p:nvPr>
            <p:ph type="dt" sz="half" idx="10"/>
          </p:nvPr>
        </p:nvSpPr>
        <p:spPr/>
        <p:txBody>
          <a:bodyPr/>
          <a:lstStyle/>
          <a:p>
            <a:fld id="{2D0165A4-F1D4-A241-B0F3-F7B4057D9E0C}" type="datetimeFigureOut">
              <a:rPr kumimoji="1" lang="zh-CN" altLang="en-US" smtClean="0"/>
              <a:t>2023/3/16</a:t>
            </a:fld>
            <a:endParaRPr kumimoji="1" lang="zh-CN" altLang="en-US"/>
          </a:p>
        </p:txBody>
      </p:sp>
      <p:sp>
        <p:nvSpPr>
          <p:cNvPr id="6" name="页脚占位符 5">
            <a:extLst>
              <a:ext uri="{FF2B5EF4-FFF2-40B4-BE49-F238E27FC236}">
                <a16:creationId xmlns:a16="http://schemas.microsoft.com/office/drawing/2014/main" id="{4565B2BA-23C2-D445-9D43-BAF408285C8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67027F4-09C2-3549-8131-428B3292F074}"/>
              </a:ext>
            </a:extLst>
          </p:cNvPr>
          <p:cNvSpPr>
            <a:spLocks noGrp="1"/>
          </p:cNvSpPr>
          <p:nvPr>
            <p:ph type="sldNum" sz="quarter" idx="12"/>
          </p:nvPr>
        </p:nvSpPr>
        <p:spPr/>
        <p:txBody>
          <a:body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200151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C9FF21-3531-EC45-B6B2-75E2D561E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12CF1EE-FB59-5E4B-84BF-D17F773BD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A33F01E-F3FE-264D-A7EF-22CD4CE0D7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0165A4-F1D4-A241-B0F3-F7B4057D9E0C}" type="datetimeFigureOut">
              <a:rPr kumimoji="1" lang="zh-CN" altLang="en-US" smtClean="0"/>
              <a:t>2023/3/16</a:t>
            </a:fld>
            <a:endParaRPr kumimoji="1" lang="zh-CN" altLang="en-US"/>
          </a:p>
        </p:txBody>
      </p:sp>
      <p:sp>
        <p:nvSpPr>
          <p:cNvPr id="5" name="页脚占位符 4">
            <a:extLst>
              <a:ext uri="{FF2B5EF4-FFF2-40B4-BE49-F238E27FC236}">
                <a16:creationId xmlns:a16="http://schemas.microsoft.com/office/drawing/2014/main" id="{54575E83-1D17-EF44-8FE2-6F679D93B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0287728-284D-9C48-BD06-B57158C04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B70C5-B283-5A4E-A33F-939947A366BA}" type="slidenum">
              <a:rPr kumimoji="1" lang="zh-CN" altLang="en-US" smtClean="0"/>
              <a:t>‹#›</a:t>
            </a:fld>
            <a:endParaRPr kumimoji="1" lang="zh-CN" altLang="en-US"/>
          </a:p>
        </p:txBody>
      </p:sp>
    </p:spTree>
    <p:extLst>
      <p:ext uri="{BB962C8B-B14F-4D97-AF65-F5344CB8AC3E}">
        <p14:creationId xmlns:p14="http://schemas.microsoft.com/office/powerpoint/2010/main" val="1415611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116F4-59E9-D54A-9B9D-995EE6A1FF1F}"/>
              </a:ext>
            </a:extLst>
          </p:cNvPr>
          <p:cNvSpPr>
            <a:spLocks noGrp="1"/>
          </p:cNvSpPr>
          <p:nvPr>
            <p:ph type="ctrTitle"/>
          </p:nvPr>
        </p:nvSpPr>
        <p:spPr/>
        <p:txBody>
          <a:bodyPr/>
          <a:lstStyle/>
          <a:p>
            <a:r>
              <a:rPr kumimoji="1" lang="en-US" altLang="zh-CN" dirty="0"/>
              <a:t>UI Basics 5</a:t>
            </a:r>
            <a:endParaRPr kumimoji="1" lang="zh-CN" altLang="en-US" dirty="0"/>
          </a:p>
        </p:txBody>
      </p:sp>
      <p:sp>
        <p:nvSpPr>
          <p:cNvPr id="3" name="副标题 2">
            <a:extLst>
              <a:ext uri="{FF2B5EF4-FFF2-40B4-BE49-F238E27FC236}">
                <a16:creationId xmlns:a16="http://schemas.microsoft.com/office/drawing/2014/main" id="{7FD74173-5EAD-9949-ACD9-9A05DD153BD3}"/>
              </a:ext>
            </a:extLst>
          </p:cNvPr>
          <p:cNvSpPr>
            <a:spLocks noGrp="1"/>
          </p:cNvSpPr>
          <p:nvPr>
            <p:ph type="subTitle" idx="1"/>
          </p:nvPr>
        </p:nvSpPr>
        <p:spPr/>
        <p:txBody>
          <a:bodyPr/>
          <a:lstStyle/>
          <a:p>
            <a:r>
              <a:rPr kumimoji="1" lang="en-US" altLang="zh-CN" dirty="0"/>
              <a:t>Guangjian Zhou</a:t>
            </a:r>
            <a:endParaRPr kumimoji="1" lang="zh-CN" altLang="en-US" dirty="0"/>
          </a:p>
        </p:txBody>
      </p:sp>
    </p:spTree>
    <p:extLst>
      <p:ext uri="{BB962C8B-B14F-4D97-AF65-F5344CB8AC3E}">
        <p14:creationId xmlns:p14="http://schemas.microsoft.com/office/powerpoint/2010/main" val="3419937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6A2EA-CD0F-E344-BD80-744828F75F82}"/>
              </a:ext>
            </a:extLst>
          </p:cNvPr>
          <p:cNvSpPr>
            <a:spLocks noGrp="1"/>
          </p:cNvSpPr>
          <p:nvPr>
            <p:ph type="title"/>
          </p:nvPr>
        </p:nvSpPr>
        <p:spPr/>
        <p:txBody>
          <a:bodyPr>
            <a:normAutofit/>
          </a:bodyPr>
          <a:lstStyle/>
          <a:p>
            <a:r>
              <a:rPr kumimoji="1" lang="en" altLang="zh-CN" dirty="0"/>
              <a:t>How to specify optional properties in TypeScript?</a:t>
            </a:r>
            <a:endParaRPr kumimoji="1" lang="zh-CN" altLang="en-US" dirty="0"/>
          </a:p>
        </p:txBody>
      </p:sp>
      <p:pic>
        <p:nvPicPr>
          <p:cNvPr id="4" name="内容占位符 3">
            <a:extLst>
              <a:ext uri="{FF2B5EF4-FFF2-40B4-BE49-F238E27FC236}">
                <a16:creationId xmlns:a16="http://schemas.microsoft.com/office/drawing/2014/main" id="{44A3EB8A-6F91-4A41-B36B-9C2214D74A50}"/>
              </a:ext>
            </a:extLst>
          </p:cNvPr>
          <p:cNvPicPr>
            <a:picLocks noGrp="1" noChangeAspect="1"/>
          </p:cNvPicPr>
          <p:nvPr>
            <p:ph idx="1"/>
          </p:nvPr>
        </p:nvPicPr>
        <p:blipFill>
          <a:blip r:embed="rId2"/>
          <a:stretch>
            <a:fillRect/>
          </a:stretch>
        </p:blipFill>
        <p:spPr>
          <a:xfrm>
            <a:off x="838200" y="2364014"/>
            <a:ext cx="10515600" cy="3274559"/>
          </a:xfrm>
          <a:prstGeom prst="rect">
            <a:avLst/>
          </a:prstGeom>
        </p:spPr>
      </p:pic>
    </p:spTree>
    <p:extLst>
      <p:ext uri="{BB962C8B-B14F-4D97-AF65-F5344CB8AC3E}">
        <p14:creationId xmlns:p14="http://schemas.microsoft.com/office/powerpoint/2010/main" val="3255242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DFA7C-F737-E042-B184-B898FFF242A3}"/>
              </a:ext>
            </a:extLst>
          </p:cNvPr>
          <p:cNvSpPr>
            <a:spLocks noGrp="1"/>
          </p:cNvSpPr>
          <p:nvPr>
            <p:ph type="title"/>
          </p:nvPr>
        </p:nvSpPr>
        <p:spPr/>
        <p:txBody>
          <a:bodyPr>
            <a:normAutofit/>
          </a:bodyPr>
          <a:lstStyle/>
          <a:p>
            <a:r>
              <a:rPr kumimoji="1" lang="en" altLang="zh-CN" dirty="0"/>
              <a:t>Explain the concept of null and its use in TypeScript.</a:t>
            </a:r>
            <a:endParaRPr kumimoji="1" lang="zh-CN" altLang="en-US" dirty="0"/>
          </a:p>
        </p:txBody>
      </p:sp>
      <p:sp>
        <p:nvSpPr>
          <p:cNvPr id="3" name="内容占位符 2">
            <a:extLst>
              <a:ext uri="{FF2B5EF4-FFF2-40B4-BE49-F238E27FC236}">
                <a16:creationId xmlns:a16="http://schemas.microsoft.com/office/drawing/2014/main" id="{FF0D90AF-4731-C746-BB71-A84B18F3AA5C}"/>
              </a:ext>
            </a:extLst>
          </p:cNvPr>
          <p:cNvSpPr>
            <a:spLocks noGrp="1"/>
          </p:cNvSpPr>
          <p:nvPr>
            <p:ph idx="1"/>
          </p:nvPr>
        </p:nvSpPr>
        <p:spPr/>
        <p:txBody>
          <a:bodyPr/>
          <a:lstStyle/>
          <a:p>
            <a:r>
              <a:rPr lang="en" altLang="zh-CN" b="0" i="0" dirty="0">
                <a:solidFill>
                  <a:srgbClr val="000000"/>
                </a:solidFill>
                <a:effectLst/>
                <a:latin typeface="Nunito" pitchFamily="2" charset="0"/>
              </a:rPr>
              <a:t>In TypeScript, ‘</a:t>
            </a:r>
            <a:r>
              <a:rPr lang="en" altLang="zh-CN" b="0" i="1" dirty="0">
                <a:solidFill>
                  <a:srgbClr val="000000"/>
                </a:solidFill>
                <a:effectLst/>
                <a:latin typeface="Nunito" pitchFamily="2" charset="0"/>
              </a:rPr>
              <a:t>null</a:t>
            </a:r>
            <a:r>
              <a:rPr lang="en" altLang="zh-CN" b="0" i="0" dirty="0">
                <a:solidFill>
                  <a:srgbClr val="000000"/>
                </a:solidFill>
                <a:effectLst/>
                <a:latin typeface="Nunito" pitchFamily="2" charset="0"/>
              </a:rPr>
              <a:t>’ refers to the data type or value. The </a:t>
            </a:r>
            <a:r>
              <a:rPr lang="en" altLang="zh-CN" b="0" i="1" dirty="0">
                <a:solidFill>
                  <a:srgbClr val="000000"/>
                </a:solidFill>
                <a:effectLst/>
                <a:latin typeface="Nunito" pitchFamily="2" charset="0"/>
              </a:rPr>
              <a:t>null</a:t>
            </a:r>
            <a:r>
              <a:rPr lang="en" altLang="zh-CN" b="0" i="0" dirty="0">
                <a:solidFill>
                  <a:srgbClr val="000000"/>
                </a:solidFill>
                <a:effectLst/>
                <a:latin typeface="Nunito" pitchFamily="2" charset="0"/>
              </a:rPr>
              <a:t> is a keyword in TypeScript, which we can use to represent the absent or empty value. So, we can use ‘</a:t>
            </a:r>
            <a:r>
              <a:rPr lang="en" altLang="zh-CN" b="0" i="1" dirty="0">
                <a:solidFill>
                  <a:srgbClr val="000000"/>
                </a:solidFill>
                <a:effectLst/>
                <a:latin typeface="Nunito" pitchFamily="2" charset="0"/>
              </a:rPr>
              <a:t>null</a:t>
            </a:r>
            <a:r>
              <a:rPr lang="en" altLang="zh-CN" b="0" i="0" dirty="0">
                <a:solidFill>
                  <a:srgbClr val="000000"/>
                </a:solidFill>
                <a:effectLst/>
                <a:latin typeface="Nunito" pitchFamily="2" charset="0"/>
              </a:rPr>
              <a:t>’ to define the variable's data-type or initialize the variable.</a:t>
            </a:r>
            <a:endParaRPr kumimoji="1" lang="zh-CN" altLang="en-US" dirty="0"/>
          </a:p>
        </p:txBody>
      </p:sp>
    </p:spTree>
    <p:extLst>
      <p:ext uri="{BB962C8B-B14F-4D97-AF65-F5344CB8AC3E}">
        <p14:creationId xmlns:p14="http://schemas.microsoft.com/office/powerpoint/2010/main" val="35394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9806A-89B1-0F4B-B100-4FF2D338B5A8}"/>
              </a:ext>
            </a:extLst>
          </p:cNvPr>
          <p:cNvSpPr>
            <a:spLocks noGrp="1"/>
          </p:cNvSpPr>
          <p:nvPr>
            <p:ph type="title"/>
          </p:nvPr>
        </p:nvSpPr>
        <p:spPr/>
        <p:txBody>
          <a:bodyPr/>
          <a:lstStyle/>
          <a:p>
            <a:r>
              <a:rPr kumimoji="1" lang="en" altLang="zh-CN" dirty="0"/>
              <a:t>What is undefined in TypeScript?</a:t>
            </a:r>
            <a:endParaRPr kumimoji="1" lang="zh-CN" altLang="en-US" dirty="0"/>
          </a:p>
        </p:txBody>
      </p:sp>
      <p:sp>
        <p:nvSpPr>
          <p:cNvPr id="3" name="内容占位符 2">
            <a:extLst>
              <a:ext uri="{FF2B5EF4-FFF2-40B4-BE49-F238E27FC236}">
                <a16:creationId xmlns:a16="http://schemas.microsoft.com/office/drawing/2014/main" id="{A6AE24CA-0B52-0840-8DA4-C592744E7B95}"/>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689459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74CBB-6BFC-C246-A9F3-D153CBFD6F1D}"/>
              </a:ext>
            </a:extLst>
          </p:cNvPr>
          <p:cNvSpPr>
            <a:spLocks noGrp="1"/>
          </p:cNvSpPr>
          <p:nvPr>
            <p:ph type="title"/>
          </p:nvPr>
        </p:nvSpPr>
        <p:spPr/>
        <p:txBody>
          <a:bodyPr>
            <a:normAutofit/>
          </a:bodyPr>
          <a:lstStyle/>
          <a:p>
            <a:r>
              <a:rPr kumimoji="1" lang="en" altLang="zh-CN" dirty="0"/>
              <a:t>Explain the purpose of the never type in TypeScript.</a:t>
            </a:r>
            <a:endParaRPr kumimoji="1" lang="zh-CN" altLang="en-US" dirty="0"/>
          </a:p>
        </p:txBody>
      </p:sp>
      <p:sp>
        <p:nvSpPr>
          <p:cNvPr id="3" name="内容占位符 2">
            <a:extLst>
              <a:ext uri="{FF2B5EF4-FFF2-40B4-BE49-F238E27FC236}">
                <a16:creationId xmlns:a16="http://schemas.microsoft.com/office/drawing/2014/main" id="{67BCC677-087A-F246-8625-2161CA7F457C}"/>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834332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AD438-EABD-634A-8F98-84611D047615}"/>
              </a:ext>
            </a:extLst>
          </p:cNvPr>
          <p:cNvSpPr>
            <a:spLocks noGrp="1"/>
          </p:cNvSpPr>
          <p:nvPr>
            <p:ph type="title"/>
          </p:nvPr>
        </p:nvSpPr>
        <p:spPr/>
        <p:txBody>
          <a:bodyPr/>
          <a:lstStyle/>
          <a:p>
            <a:r>
              <a:rPr kumimoji="1" lang="en" altLang="zh-CN" dirty="0"/>
              <a:t>Explain how </a:t>
            </a:r>
            <a:r>
              <a:rPr kumimoji="1" lang="en" altLang="zh-CN" dirty="0" err="1"/>
              <a:t>enums</a:t>
            </a:r>
            <a:r>
              <a:rPr kumimoji="1" lang="en" altLang="zh-CN" dirty="0"/>
              <a:t> work in TypeScript?</a:t>
            </a:r>
            <a:endParaRPr kumimoji="1" lang="zh-CN" altLang="en-US" dirty="0"/>
          </a:p>
        </p:txBody>
      </p:sp>
      <p:sp>
        <p:nvSpPr>
          <p:cNvPr id="3" name="内容占位符 2">
            <a:extLst>
              <a:ext uri="{FF2B5EF4-FFF2-40B4-BE49-F238E27FC236}">
                <a16:creationId xmlns:a16="http://schemas.microsoft.com/office/drawing/2014/main" id="{86CC19A0-50DC-D242-87B4-7A0BE307AD3D}"/>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79422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8ED32-B270-CE46-8BF9-C007489F3F0E}"/>
              </a:ext>
            </a:extLst>
          </p:cNvPr>
          <p:cNvSpPr>
            <a:spLocks noGrp="1"/>
          </p:cNvSpPr>
          <p:nvPr>
            <p:ph type="title"/>
          </p:nvPr>
        </p:nvSpPr>
        <p:spPr/>
        <p:txBody>
          <a:bodyPr/>
          <a:lstStyle/>
          <a:p>
            <a:r>
              <a:rPr kumimoji="1" lang="en" altLang="zh-CN" dirty="0"/>
              <a:t>Explain the TypeScript class syntax.</a:t>
            </a:r>
            <a:endParaRPr kumimoji="1" lang="zh-CN" altLang="en-US" dirty="0"/>
          </a:p>
        </p:txBody>
      </p:sp>
      <p:sp>
        <p:nvSpPr>
          <p:cNvPr id="3" name="内容占位符 2">
            <a:extLst>
              <a:ext uri="{FF2B5EF4-FFF2-40B4-BE49-F238E27FC236}">
                <a16:creationId xmlns:a16="http://schemas.microsoft.com/office/drawing/2014/main" id="{73323B93-5DE4-464B-9020-3229CE24A00D}"/>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4264085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7B5CE-F9DB-5944-814D-5DE5C78EAF39}"/>
              </a:ext>
            </a:extLst>
          </p:cNvPr>
          <p:cNvSpPr>
            <a:spLocks noGrp="1"/>
          </p:cNvSpPr>
          <p:nvPr>
            <p:ph type="title"/>
          </p:nvPr>
        </p:nvSpPr>
        <p:spPr/>
        <p:txBody>
          <a:bodyPr>
            <a:normAutofit/>
          </a:bodyPr>
          <a:lstStyle/>
          <a:p>
            <a:r>
              <a:rPr kumimoji="1" lang="en" altLang="zh-CN" dirty="0"/>
              <a:t>Explain the arrow function syntax in TypeScript.</a:t>
            </a:r>
            <a:endParaRPr kumimoji="1" lang="zh-CN" altLang="en-US" dirty="0"/>
          </a:p>
        </p:txBody>
      </p:sp>
      <p:sp>
        <p:nvSpPr>
          <p:cNvPr id="3" name="内容占位符 2">
            <a:extLst>
              <a:ext uri="{FF2B5EF4-FFF2-40B4-BE49-F238E27FC236}">
                <a16:creationId xmlns:a16="http://schemas.microsoft.com/office/drawing/2014/main" id="{9C2C4DF1-2235-3A48-B793-C39CD8567B75}"/>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9144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2E7D5-BEC2-5D49-A7DE-2C49FE367008}"/>
              </a:ext>
            </a:extLst>
          </p:cNvPr>
          <p:cNvSpPr>
            <a:spLocks noGrp="1"/>
          </p:cNvSpPr>
          <p:nvPr>
            <p:ph type="title"/>
          </p:nvPr>
        </p:nvSpPr>
        <p:spPr/>
        <p:txBody>
          <a:bodyPr/>
          <a:lstStyle/>
          <a:p>
            <a:r>
              <a:rPr kumimoji="1" lang="en" altLang="zh-CN" dirty="0"/>
              <a:t>What are the primitive types in TypeScript?</a:t>
            </a:r>
            <a:endParaRPr kumimoji="1" lang="zh-CN" altLang="en-US" dirty="0"/>
          </a:p>
        </p:txBody>
      </p:sp>
      <p:pic>
        <p:nvPicPr>
          <p:cNvPr id="4" name="内容占位符 3">
            <a:extLst>
              <a:ext uri="{FF2B5EF4-FFF2-40B4-BE49-F238E27FC236}">
                <a16:creationId xmlns:a16="http://schemas.microsoft.com/office/drawing/2014/main" id="{5706B778-E142-564A-BA26-023A41520C6C}"/>
              </a:ext>
            </a:extLst>
          </p:cNvPr>
          <p:cNvPicPr>
            <a:picLocks noGrp="1" noChangeAspect="1"/>
          </p:cNvPicPr>
          <p:nvPr>
            <p:ph idx="1"/>
          </p:nvPr>
        </p:nvPicPr>
        <p:blipFill>
          <a:blip r:embed="rId2"/>
          <a:stretch>
            <a:fillRect/>
          </a:stretch>
        </p:blipFill>
        <p:spPr>
          <a:xfrm>
            <a:off x="2527300" y="2858294"/>
            <a:ext cx="7137400" cy="2286000"/>
          </a:xfrm>
          <a:prstGeom prst="rect">
            <a:avLst/>
          </a:prstGeom>
        </p:spPr>
      </p:pic>
    </p:spTree>
    <p:extLst>
      <p:ext uri="{BB962C8B-B14F-4D97-AF65-F5344CB8AC3E}">
        <p14:creationId xmlns:p14="http://schemas.microsoft.com/office/powerpoint/2010/main" val="236073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B20C9-0045-D846-AEAC-03F45B75EC0C}"/>
              </a:ext>
            </a:extLst>
          </p:cNvPr>
          <p:cNvSpPr>
            <a:spLocks noGrp="1"/>
          </p:cNvSpPr>
          <p:nvPr>
            <p:ph type="title"/>
          </p:nvPr>
        </p:nvSpPr>
        <p:spPr/>
        <p:txBody>
          <a:bodyPr/>
          <a:lstStyle/>
          <a:p>
            <a:r>
              <a:rPr kumimoji="1" lang="en" altLang="zh-CN" dirty="0"/>
              <a:t>Explain how the arrays work in TypeScript.</a:t>
            </a:r>
            <a:endParaRPr kumimoji="1" lang="zh-CN" altLang="en-US" dirty="0"/>
          </a:p>
        </p:txBody>
      </p:sp>
      <p:pic>
        <p:nvPicPr>
          <p:cNvPr id="4" name="内容占位符 3">
            <a:extLst>
              <a:ext uri="{FF2B5EF4-FFF2-40B4-BE49-F238E27FC236}">
                <a16:creationId xmlns:a16="http://schemas.microsoft.com/office/drawing/2014/main" id="{3CD76585-A49F-FD42-9F5F-4B6142EA0E77}"/>
              </a:ext>
            </a:extLst>
          </p:cNvPr>
          <p:cNvPicPr>
            <a:picLocks noGrp="1" noChangeAspect="1"/>
          </p:cNvPicPr>
          <p:nvPr>
            <p:ph idx="1"/>
          </p:nvPr>
        </p:nvPicPr>
        <p:blipFill>
          <a:blip r:embed="rId2"/>
          <a:stretch>
            <a:fillRect/>
          </a:stretch>
        </p:blipFill>
        <p:spPr>
          <a:xfrm>
            <a:off x="262847" y="1395294"/>
            <a:ext cx="7689351" cy="2353702"/>
          </a:xfrm>
          <a:prstGeom prst="rect">
            <a:avLst/>
          </a:prstGeom>
        </p:spPr>
      </p:pic>
      <p:pic>
        <p:nvPicPr>
          <p:cNvPr id="5" name="图片 4">
            <a:extLst>
              <a:ext uri="{FF2B5EF4-FFF2-40B4-BE49-F238E27FC236}">
                <a16:creationId xmlns:a16="http://schemas.microsoft.com/office/drawing/2014/main" id="{33B498D1-B275-214D-8096-D6F2AC4E772E}"/>
              </a:ext>
            </a:extLst>
          </p:cNvPr>
          <p:cNvPicPr>
            <a:picLocks noChangeAspect="1"/>
          </p:cNvPicPr>
          <p:nvPr/>
        </p:nvPicPr>
        <p:blipFill>
          <a:blip r:embed="rId3"/>
          <a:stretch>
            <a:fillRect/>
          </a:stretch>
        </p:blipFill>
        <p:spPr>
          <a:xfrm>
            <a:off x="262847" y="3748996"/>
            <a:ext cx="8494284" cy="2066177"/>
          </a:xfrm>
          <a:prstGeom prst="rect">
            <a:avLst/>
          </a:prstGeom>
        </p:spPr>
      </p:pic>
    </p:spTree>
    <p:extLst>
      <p:ext uri="{BB962C8B-B14F-4D97-AF65-F5344CB8AC3E}">
        <p14:creationId xmlns:p14="http://schemas.microsoft.com/office/powerpoint/2010/main" val="353731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E1DAD-A5C2-F64E-B196-B5790B3DFB34}"/>
              </a:ext>
            </a:extLst>
          </p:cNvPr>
          <p:cNvSpPr>
            <a:spLocks noGrp="1"/>
          </p:cNvSpPr>
          <p:nvPr>
            <p:ph type="title"/>
          </p:nvPr>
        </p:nvSpPr>
        <p:spPr/>
        <p:txBody>
          <a:bodyPr/>
          <a:lstStyle/>
          <a:p>
            <a:r>
              <a:rPr kumimoji="1" lang="en" altLang="zh-CN" dirty="0"/>
              <a:t>What is any type, and when to use it?</a:t>
            </a:r>
            <a:endParaRPr kumimoji="1" lang="zh-CN" altLang="en-US" dirty="0"/>
          </a:p>
        </p:txBody>
      </p:sp>
      <p:sp>
        <p:nvSpPr>
          <p:cNvPr id="3" name="内容占位符 2">
            <a:extLst>
              <a:ext uri="{FF2B5EF4-FFF2-40B4-BE49-F238E27FC236}">
                <a16:creationId xmlns:a16="http://schemas.microsoft.com/office/drawing/2014/main" id="{01341AC0-D2C3-9849-AC34-65D5B15307D4}"/>
              </a:ext>
            </a:extLst>
          </p:cNvPr>
          <p:cNvSpPr>
            <a:spLocks noGrp="1"/>
          </p:cNvSpPr>
          <p:nvPr>
            <p:ph idx="1"/>
          </p:nvPr>
        </p:nvSpPr>
        <p:spPr/>
        <p:txBody>
          <a:bodyPr/>
          <a:lstStyle/>
          <a:p>
            <a:pPr algn="l" fontAlgn="base"/>
            <a:r>
              <a:rPr lang="en" altLang="zh-CN" b="0" i="0" dirty="0">
                <a:solidFill>
                  <a:srgbClr val="545E6F"/>
                </a:solidFill>
                <a:effectLst/>
                <a:latin typeface="Geomanist"/>
              </a:rPr>
              <a:t>It’s a common “easy-fix” to declare types as any, and through proper understanding of the type we can make the right decisions on when to use the any type.</a:t>
            </a:r>
          </a:p>
          <a:p>
            <a:pPr algn="l" fontAlgn="base"/>
            <a:r>
              <a:rPr lang="en" altLang="zh-CN" b="0" i="0" dirty="0">
                <a:solidFill>
                  <a:srgbClr val="545E6F"/>
                </a:solidFill>
                <a:effectLst/>
                <a:latin typeface="Geomanist"/>
              </a:rPr>
              <a:t>The any type should really be used when we don’t actually know what type is actually coming back to us. This could be, for example, through a function argument that’s part of a third-party library and it doesn’t have any type definitions, as it could have been written in plain JavaScript and not TypeScript perhaps.</a:t>
            </a:r>
          </a:p>
          <a:p>
            <a:endParaRPr kumimoji="1" lang="zh-CN" altLang="en-US" dirty="0"/>
          </a:p>
        </p:txBody>
      </p:sp>
    </p:spTree>
    <p:extLst>
      <p:ext uri="{BB962C8B-B14F-4D97-AF65-F5344CB8AC3E}">
        <p14:creationId xmlns:p14="http://schemas.microsoft.com/office/powerpoint/2010/main" val="720386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5DD3A-3580-2B47-B191-AC90B7C31DBA}"/>
              </a:ext>
            </a:extLst>
          </p:cNvPr>
          <p:cNvSpPr>
            <a:spLocks noGrp="1"/>
          </p:cNvSpPr>
          <p:nvPr>
            <p:ph type="title"/>
          </p:nvPr>
        </p:nvSpPr>
        <p:spPr/>
        <p:txBody>
          <a:bodyPr/>
          <a:lstStyle/>
          <a:p>
            <a:r>
              <a:rPr kumimoji="1" lang="en" altLang="zh-CN" dirty="0"/>
              <a:t>What is void, and when to use the void type?</a:t>
            </a:r>
            <a:endParaRPr kumimoji="1" lang="zh-CN" altLang="en-US" dirty="0"/>
          </a:p>
        </p:txBody>
      </p:sp>
      <p:sp>
        <p:nvSpPr>
          <p:cNvPr id="3" name="内容占位符 2">
            <a:extLst>
              <a:ext uri="{FF2B5EF4-FFF2-40B4-BE49-F238E27FC236}">
                <a16:creationId xmlns:a16="http://schemas.microsoft.com/office/drawing/2014/main" id="{E05CD163-B591-8149-B7FD-0C3C376BA746}"/>
              </a:ext>
            </a:extLst>
          </p:cNvPr>
          <p:cNvSpPr>
            <a:spLocks noGrp="1"/>
          </p:cNvSpPr>
          <p:nvPr>
            <p:ph idx="1"/>
          </p:nvPr>
        </p:nvSpPr>
        <p:spPr/>
        <p:txBody>
          <a:bodyPr/>
          <a:lstStyle/>
          <a:p>
            <a:r>
              <a:rPr lang="en" altLang="zh-CN" b="0" i="0" dirty="0">
                <a:solidFill>
                  <a:srgbClr val="181717"/>
                </a:solidFill>
                <a:effectLst/>
                <a:latin typeface="Verdana" panose="020B0604030504040204" pitchFamily="34" charset="0"/>
              </a:rPr>
              <a:t>Similar to languages like Java, void is used where there is no data.</a:t>
            </a:r>
          </a:p>
          <a:p>
            <a:endParaRPr kumimoji="1" lang="zh-CN" altLang="en-US" dirty="0"/>
          </a:p>
        </p:txBody>
      </p:sp>
      <p:pic>
        <p:nvPicPr>
          <p:cNvPr id="4" name="图片 3">
            <a:extLst>
              <a:ext uri="{FF2B5EF4-FFF2-40B4-BE49-F238E27FC236}">
                <a16:creationId xmlns:a16="http://schemas.microsoft.com/office/drawing/2014/main" id="{9946EB59-A29A-6244-8506-BB12B1143756}"/>
              </a:ext>
            </a:extLst>
          </p:cNvPr>
          <p:cNvPicPr>
            <a:picLocks noChangeAspect="1"/>
          </p:cNvPicPr>
          <p:nvPr/>
        </p:nvPicPr>
        <p:blipFill>
          <a:blip r:embed="rId3"/>
          <a:stretch>
            <a:fillRect/>
          </a:stretch>
        </p:blipFill>
        <p:spPr>
          <a:xfrm>
            <a:off x="516471" y="3357080"/>
            <a:ext cx="10338176" cy="1625885"/>
          </a:xfrm>
          <a:prstGeom prst="rect">
            <a:avLst/>
          </a:prstGeom>
        </p:spPr>
      </p:pic>
    </p:spTree>
    <p:extLst>
      <p:ext uri="{BB962C8B-B14F-4D97-AF65-F5344CB8AC3E}">
        <p14:creationId xmlns:p14="http://schemas.microsoft.com/office/powerpoint/2010/main" val="11683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DD783-557C-1249-B526-4E394EE32C54}"/>
              </a:ext>
            </a:extLst>
          </p:cNvPr>
          <p:cNvSpPr>
            <a:spLocks noGrp="1"/>
          </p:cNvSpPr>
          <p:nvPr>
            <p:ph type="title"/>
          </p:nvPr>
        </p:nvSpPr>
        <p:spPr/>
        <p:txBody>
          <a:bodyPr>
            <a:normAutofit/>
          </a:bodyPr>
          <a:lstStyle/>
          <a:p>
            <a:r>
              <a:rPr kumimoji="1" lang="en" altLang="zh-CN" dirty="0"/>
              <a:t>What is an unknown type, and when to use it in TypeScript?</a:t>
            </a:r>
            <a:endParaRPr kumimoji="1" lang="zh-CN" altLang="en-US" dirty="0"/>
          </a:p>
        </p:txBody>
      </p:sp>
      <p:sp>
        <p:nvSpPr>
          <p:cNvPr id="3" name="内容占位符 2">
            <a:extLst>
              <a:ext uri="{FF2B5EF4-FFF2-40B4-BE49-F238E27FC236}">
                <a16:creationId xmlns:a16="http://schemas.microsoft.com/office/drawing/2014/main" id="{6A224C49-9462-A74C-B3AE-7D9E2D87DF36}"/>
              </a:ext>
            </a:extLst>
          </p:cNvPr>
          <p:cNvSpPr>
            <a:spLocks noGrp="1"/>
          </p:cNvSpPr>
          <p:nvPr>
            <p:ph idx="1"/>
          </p:nvPr>
        </p:nvSpPr>
        <p:spPr/>
        <p:txBody>
          <a:bodyPr>
            <a:normAutofit lnSpcReduction="10000"/>
          </a:bodyPr>
          <a:lstStyle/>
          <a:p>
            <a:pPr algn="l"/>
            <a:r>
              <a:rPr lang="en" altLang="zh-CN" b="0" i="0" dirty="0">
                <a:solidFill>
                  <a:srgbClr val="27272A"/>
                </a:solidFill>
                <a:effectLst/>
                <a:latin typeface="-apple-system"/>
              </a:rPr>
              <a:t>The main difference between unknown and any is that unknown is much less permissive than any: we have to do some form of checking before performing most operations on values of type unknown, whereas we don't have to do any checks before performing operations on values of type any.</a:t>
            </a:r>
          </a:p>
          <a:p>
            <a:r>
              <a:rPr lang="en" altLang="zh-CN" b="0" i="0" dirty="0">
                <a:solidFill>
                  <a:srgbClr val="27272A"/>
                </a:solidFill>
                <a:effectLst/>
                <a:latin typeface="-apple-system"/>
              </a:rPr>
              <a:t>The </a:t>
            </a:r>
            <a:r>
              <a:rPr lang="en" altLang="zh-CN" dirty="0"/>
              <a:t>unknown</a:t>
            </a:r>
            <a:r>
              <a:rPr lang="en" altLang="zh-CN" b="0" i="0" dirty="0">
                <a:solidFill>
                  <a:srgbClr val="27272A"/>
                </a:solidFill>
                <a:effectLst/>
                <a:latin typeface="-apple-system"/>
              </a:rPr>
              <a:t> type is only assignable to the </a:t>
            </a:r>
            <a:r>
              <a:rPr lang="en" altLang="zh-CN" dirty="0"/>
              <a:t>any</a:t>
            </a:r>
            <a:r>
              <a:rPr lang="en" altLang="zh-CN" b="0" i="0" dirty="0">
                <a:solidFill>
                  <a:srgbClr val="27272A"/>
                </a:solidFill>
                <a:effectLst/>
                <a:latin typeface="-apple-system"/>
              </a:rPr>
              <a:t> type and the </a:t>
            </a:r>
            <a:r>
              <a:rPr lang="en" altLang="zh-CN" dirty="0"/>
              <a:t>unknown</a:t>
            </a:r>
            <a:r>
              <a:rPr lang="en" altLang="zh-CN" b="0" i="0" dirty="0">
                <a:solidFill>
                  <a:srgbClr val="27272A"/>
                </a:solidFill>
                <a:effectLst/>
                <a:latin typeface="-apple-system"/>
              </a:rPr>
              <a:t> type itself. Intuitively, this makes sense: only a container that is capable of holding values of arbitrary types can hold a value of type </a:t>
            </a:r>
            <a:r>
              <a:rPr lang="en" altLang="zh-CN" dirty="0"/>
              <a:t>unknown</a:t>
            </a:r>
            <a:r>
              <a:rPr lang="en" altLang="zh-CN" b="0" i="0" dirty="0">
                <a:solidFill>
                  <a:srgbClr val="27272A"/>
                </a:solidFill>
                <a:effectLst/>
                <a:latin typeface="-apple-system"/>
              </a:rPr>
              <a:t>; after all, we don't know anything about what kind of value is stored in </a:t>
            </a:r>
            <a:r>
              <a:rPr lang="en" altLang="zh-CN" dirty="0"/>
              <a:t>value</a:t>
            </a:r>
            <a:r>
              <a:rPr lang="en" altLang="zh-CN" b="0" i="0" dirty="0">
                <a:solidFill>
                  <a:srgbClr val="27272A"/>
                </a:solidFill>
                <a:effectLst/>
                <a:latin typeface="-apple-system"/>
              </a:rPr>
              <a:t>.</a:t>
            </a:r>
            <a:br>
              <a:rPr lang="en" altLang="zh-CN" dirty="0"/>
            </a:br>
            <a:endParaRPr kumimoji="1" lang="zh-CN" altLang="en-US" dirty="0"/>
          </a:p>
        </p:txBody>
      </p:sp>
    </p:spTree>
    <p:extLst>
      <p:ext uri="{BB962C8B-B14F-4D97-AF65-F5344CB8AC3E}">
        <p14:creationId xmlns:p14="http://schemas.microsoft.com/office/powerpoint/2010/main" val="1390657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8A25D-FCEE-2E44-8551-9F261B5EE9CA}"/>
              </a:ext>
            </a:extLst>
          </p:cNvPr>
          <p:cNvSpPr>
            <a:spLocks noGrp="1"/>
          </p:cNvSpPr>
          <p:nvPr>
            <p:ph type="title"/>
          </p:nvPr>
        </p:nvSpPr>
        <p:spPr/>
        <p:txBody>
          <a:bodyPr>
            <a:normAutofit/>
          </a:bodyPr>
          <a:lstStyle/>
          <a:p>
            <a:r>
              <a:rPr kumimoji="1" lang="en" altLang="zh-CN" dirty="0"/>
              <a:t>What are the different keywords to declare variables in TypeScript?</a:t>
            </a:r>
            <a:endParaRPr kumimoji="1" lang="zh-CN" altLang="en-US" dirty="0"/>
          </a:p>
        </p:txBody>
      </p:sp>
      <p:sp>
        <p:nvSpPr>
          <p:cNvPr id="3" name="内容占位符 2">
            <a:extLst>
              <a:ext uri="{FF2B5EF4-FFF2-40B4-BE49-F238E27FC236}">
                <a16:creationId xmlns:a16="http://schemas.microsoft.com/office/drawing/2014/main" id="{00E96CEB-6F35-FC43-A82C-E1895F13D6A0}"/>
              </a:ext>
            </a:extLst>
          </p:cNvPr>
          <p:cNvSpPr>
            <a:spLocks noGrp="1"/>
          </p:cNvSpPr>
          <p:nvPr>
            <p:ph idx="1"/>
          </p:nvPr>
        </p:nvSpPr>
        <p:spPr/>
        <p:txBody>
          <a:bodyPr/>
          <a:lstStyle/>
          <a:p>
            <a:r>
              <a:rPr lang="en" altLang="zh-CN" b="0" i="0" dirty="0">
                <a:effectLst/>
                <a:latin typeface="Google Sans"/>
              </a:rPr>
              <a:t>In TypeScript, an extension of </a:t>
            </a:r>
            <a:r>
              <a:rPr lang="en" altLang="zh-CN" b="0" i="0" dirty="0" err="1">
                <a:effectLst/>
                <a:latin typeface="Google Sans"/>
              </a:rPr>
              <a:t>Javascript</a:t>
            </a:r>
            <a:r>
              <a:rPr lang="en" altLang="zh-CN" b="0" i="0" dirty="0">
                <a:effectLst/>
                <a:latin typeface="Google Sans"/>
              </a:rPr>
              <a:t>, there are three different keywords to define variables: var , let , and const .</a:t>
            </a:r>
            <a:endParaRPr kumimoji="1" lang="zh-CN" altLang="en-US" dirty="0"/>
          </a:p>
        </p:txBody>
      </p:sp>
    </p:spTree>
    <p:extLst>
      <p:ext uri="{BB962C8B-B14F-4D97-AF65-F5344CB8AC3E}">
        <p14:creationId xmlns:p14="http://schemas.microsoft.com/office/powerpoint/2010/main" val="268372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FBE6C-2BA1-BE4D-A592-ED3C7A045914}"/>
              </a:ext>
            </a:extLst>
          </p:cNvPr>
          <p:cNvSpPr>
            <a:spLocks noGrp="1"/>
          </p:cNvSpPr>
          <p:nvPr>
            <p:ph type="title"/>
          </p:nvPr>
        </p:nvSpPr>
        <p:spPr/>
        <p:txBody>
          <a:bodyPr>
            <a:normAutofit/>
          </a:bodyPr>
          <a:lstStyle/>
          <a:p>
            <a:r>
              <a:rPr kumimoji="1" lang="en" altLang="zh-CN" dirty="0"/>
              <a:t>Provide the syntax of a function with the type annotations.</a:t>
            </a:r>
            <a:endParaRPr kumimoji="1" lang="zh-CN" altLang="en-US" dirty="0"/>
          </a:p>
        </p:txBody>
      </p:sp>
      <p:pic>
        <p:nvPicPr>
          <p:cNvPr id="4" name="内容占位符 3">
            <a:extLst>
              <a:ext uri="{FF2B5EF4-FFF2-40B4-BE49-F238E27FC236}">
                <a16:creationId xmlns:a16="http://schemas.microsoft.com/office/drawing/2014/main" id="{2FCA7021-5ADD-C04E-AD99-FAC0315349BF}"/>
              </a:ext>
            </a:extLst>
          </p:cNvPr>
          <p:cNvPicPr>
            <a:picLocks noGrp="1" noChangeAspect="1"/>
          </p:cNvPicPr>
          <p:nvPr>
            <p:ph idx="1"/>
          </p:nvPr>
        </p:nvPicPr>
        <p:blipFill>
          <a:blip r:embed="rId2"/>
          <a:stretch>
            <a:fillRect/>
          </a:stretch>
        </p:blipFill>
        <p:spPr>
          <a:xfrm>
            <a:off x="5078778" y="1027906"/>
            <a:ext cx="6275022" cy="6151660"/>
          </a:xfrm>
          <a:prstGeom prst="rect">
            <a:avLst/>
          </a:prstGeom>
        </p:spPr>
      </p:pic>
    </p:spTree>
    <p:extLst>
      <p:ext uri="{BB962C8B-B14F-4D97-AF65-F5344CB8AC3E}">
        <p14:creationId xmlns:p14="http://schemas.microsoft.com/office/powerpoint/2010/main" val="261225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516ABF-0CB2-C340-BCA7-512A2945FE96}"/>
              </a:ext>
            </a:extLst>
          </p:cNvPr>
          <p:cNvSpPr>
            <a:spLocks noGrp="1"/>
          </p:cNvSpPr>
          <p:nvPr>
            <p:ph type="title"/>
          </p:nvPr>
        </p:nvSpPr>
        <p:spPr/>
        <p:txBody>
          <a:bodyPr/>
          <a:lstStyle/>
          <a:p>
            <a:r>
              <a:rPr kumimoji="1" lang="en" altLang="zh-CN" dirty="0"/>
              <a:t>How to create objects in TypeScript?</a:t>
            </a:r>
            <a:endParaRPr kumimoji="1" lang="zh-CN" altLang="en-US" dirty="0"/>
          </a:p>
        </p:txBody>
      </p:sp>
      <p:pic>
        <p:nvPicPr>
          <p:cNvPr id="4" name="内容占位符 3">
            <a:extLst>
              <a:ext uri="{FF2B5EF4-FFF2-40B4-BE49-F238E27FC236}">
                <a16:creationId xmlns:a16="http://schemas.microsoft.com/office/drawing/2014/main" id="{E976AA17-C064-884E-8B75-763843FF112A}"/>
              </a:ext>
            </a:extLst>
          </p:cNvPr>
          <p:cNvPicPr>
            <a:picLocks noGrp="1" noChangeAspect="1"/>
          </p:cNvPicPr>
          <p:nvPr>
            <p:ph idx="1"/>
          </p:nvPr>
        </p:nvPicPr>
        <p:blipFill>
          <a:blip r:embed="rId2"/>
          <a:stretch>
            <a:fillRect/>
          </a:stretch>
        </p:blipFill>
        <p:spPr>
          <a:xfrm>
            <a:off x="1168928" y="1825625"/>
            <a:ext cx="9854144" cy="4351338"/>
          </a:xfrm>
          <a:prstGeom prst="rect">
            <a:avLst/>
          </a:prstGeom>
        </p:spPr>
      </p:pic>
    </p:spTree>
    <p:extLst>
      <p:ext uri="{BB962C8B-B14F-4D97-AF65-F5344CB8AC3E}">
        <p14:creationId xmlns:p14="http://schemas.microsoft.com/office/powerpoint/2010/main" val="24529641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440</Words>
  <Application>Microsoft Macintosh PowerPoint</Application>
  <PresentationFormat>宽屏</PresentationFormat>
  <Paragraphs>25</Paragraphs>
  <Slides>16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-apple-system</vt:lpstr>
      <vt:lpstr>等线</vt:lpstr>
      <vt:lpstr>等线 Light</vt:lpstr>
      <vt:lpstr>Geomanist</vt:lpstr>
      <vt:lpstr>Google Sans</vt:lpstr>
      <vt:lpstr>Arial</vt:lpstr>
      <vt:lpstr>Nunito</vt:lpstr>
      <vt:lpstr>Verdana</vt:lpstr>
      <vt:lpstr>Office 主题​​</vt:lpstr>
      <vt:lpstr>UI Basics 5</vt:lpstr>
      <vt:lpstr>What are the primitive types in TypeScript?</vt:lpstr>
      <vt:lpstr>Explain how the arrays work in TypeScript.</vt:lpstr>
      <vt:lpstr>What is any type, and when to use it?</vt:lpstr>
      <vt:lpstr>What is void, and when to use the void type?</vt:lpstr>
      <vt:lpstr>What is an unknown type, and when to use it in TypeScript?</vt:lpstr>
      <vt:lpstr>What are the different keywords to declare variables in TypeScript?</vt:lpstr>
      <vt:lpstr>Provide the syntax of a function with the type annotations.</vt:lpstr>
      <vt:lpstr>How to create objects in TypeScript?</vt:lpstr>
      <vt:lpstr>How to specify optional properties in TypeScript?</vt:lpstr>
      <vt:lpstr>Explain the concept of null and its use in TypeScript.</vt:lpstr>
      <vt:lpstr>What is undefined in TypeScript?</vt:lpstr>
      <vt:lpstr>Explain the purpose of the never type in TypeScript.</vt:lpstr>
      <vt:lpstr>Explain how enums work in TypeScript?</vt:lpstr>
      <vt:lpstr>Explain the TypeScript class syntax.</vt:lpstr>
      <vt:lpstr>Explain the arrow function syntax in TypeScript.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Basics 5</dc:title>
  <dc:creator>周 广鉴</dc:creator>
  <cp:lastModifiedBy>周 广鉴</cp:lastModifiedBy>
  <cp:revision>3</cp:revision>
  <dcterms:created xsi:type="dcterms:W3CDTF">2023-03-16T12:47:56Z</dcterms:created>
  <dcterms:modified xsi:type="dcterms:W3CDTF">2023-03-16T13:15:19Z</dcterms:modified>
</cp:coreProperties>
</file>