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8"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7"/>
  </p:normalViewPr>
  <p:slideViewPr>
    <p:cSldViewPr snapToGrid="0" snapToObjects="1">
      <p:cViewPr varScale="1">
        <p:scale>
          <a:sx n="118" d="100"/>
          <a:sy n="118" d="100"/>
        </p:scale>
        <p:origin x="90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ED1E7-B775-2A4A-B614-69A3A782F008}" type="datetimeFigureOut">
              <a:rPr kumimoji="1" lang="zh-CN" altLang="en-US" smtClean="0"/>
              <a:t>2023/3/10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0FDC-6257-5049-BCDC-48881589F23A}" type="slidenum">
              <a:rPr kumimoji="1" lang="zh-CN" altLang="en-US" smtClean="0"/>
              <a:t>‹#›</a:t>
            </a:fld>
            <a:endParaRPr kumimoji="1" lang="zh-CN" altLang="en-US"/>
          </a:p>
        </p:txBody>
      </p:sp>
    </p:spTree>
    <p:extLst>
      <p:ext uri="{BB962C8B-B14F-4D97-AF65-F5344CB8AC3E}">
        <p14:creationId xmlns:p14="http://schemas.microsoft.com/office/powerpoint/2010/main" val="49000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D1D1F-1D3E-4D41-9B51-16D5EB3C82C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955C4B-C669-1C4A-BF90-226349ECA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EC298C5-9C62-CC4C-AB76-C679734A1B9E}"/>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BBA3E5AB-C702-BF4F-B7B7-68E34B7DB4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B8434A-254B-844B-BCF8-1BCE45ED233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49046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F445-A773-F24D-95F8-89250866050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C91D03-6B67-D04B-AC67-62936D18265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FFE760-3DA2-C34C-82CA-2615D38A67F2}"/>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8806A490-9798-A544-AF9A-C6FEE595E2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E8E08E-E5DC-BD4F-8E38-7F028609F8B0}"/>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70925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054422-D214-BE49-9D87-3EB1A73CD8E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B40A73-622E-774D-A850-0D038767CE9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C2A94E-F537-9A41-8088-979C06F09144}"/>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ADBAE9DD-15D3-0349-96E0-7F7F5B735B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FAF0D1-337E-6A48-8E7B-3E9DCB6D496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2398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53C2F-DBB7-B041-8CBF-4030C566DA1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358841D-0378-9148-A973-8C2A0DF3BAE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B400CE-517E-4F4B-8BBD-E44A39C93E5C}"/>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D9046912-B133-5D4A-94E6-13E8052EC1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B77E3D-F8B1-B645-96B6-5B1F8533F563}"/>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35684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92691-5D65-B64D-89A7-6990FE59E14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428FD0-E812-0844-847D-F813DF3FB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035BB32-9525-A745-BDD0-1C780305E19D}"/>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93121744-0721-2B49-B3EF-8FF1771233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95FFD23-BAD2-7843-AE5F-74C2B55290FA}"/>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5771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1194F-398B-7644-B7BF-189EBAE588E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20B759-4802-4441-BBE2-390CE1A85A5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3EBDB74-6694-6A41-83A2-36505FF9271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2668042-98A7-394A-B2C4-F54A4AB25463}"/>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3E0241B8-28E1-5D48-9A64-D4F279A1ED9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3DEBCC4-F849-E048-8EBC-F3219F6A35D1}"/>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19499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A533D-1A37-3148-B039-E39DDDD692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7362E8C-8B21-C549-9205-133BA4C85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DE54122-AD15-D84D-A510-883A6B84568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D1F91D7-8EAA-1B48-8BC7-241102DB7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D4449F0-DC47-DC4C-9AEE-1835C5788B1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77EA65B-22D7-0E48-BAAA-C48863A1A77F}"/>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8" name="页脚占位符 7">
            <a:extLst>
              <a:ext uri="{FF2B5EF4-FFF2-40B4-BE49-F238E27FC236}">
                <a16:creationId xmlns:a16="http://schemas.microsoft.com/office/drawing/2014/main" id="{760D4FC6-AD48-F64D-81AB-0366F1F7E12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C1EC29D-A056-274C-8C4A-3411575B74AB}"/>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58151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DA4E6-A7B2-7D49-B01B-1B62548D51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531C724-0F15-454E-8600-818932CB1C06}"/>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4" name="页脚占位符 3">
            <a:extLst>
              <a:ext uri="{FF2B5EF4-FFF2-40B4-BE49-F238E27FC236}">
                <a16:creationId xmlns:a16="http://schemas.microsoft.com/office/drawing/2014/main" id="{0F640619-D5D0-0341-8D53-1C7BAA59BA8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1A75602-FF70-AC48-9ADC-03A917429D0D}"/>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418526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13F4D9-83D8-CF4E-9BEA-5DC8DD90DD17}"/>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3" name="页脚占位符 2">
            <a:extLst>
              <a:ext uri="{FF2B5EF4-FFF2-40B4-BE49-F238E27FC236}">
                <a16:creationId xmlns:a16="http://schemas.microsoft.com/office/drawing/2014/main" id="{4C2E3903-7FD5-1343-BCCA-831F1DA769F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206A795-B1AA-AC47-9E9D-C380F5AE53BD}"/>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2351621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635F7-239A-7645-9BFB-E7D841523AB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13AE6E3-DCF5-314D-8655-973EC677B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EE8743E-9B1A-AE47-ADE0-E1C77E2BD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6D5201B-7B92-8645-8B4B-C837598CD84A}"/>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A72FDD96-15DF-EB44-840E-C416718E7AB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150CF12-A208-E74F-874E-556F65D267D2}"/>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2053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CDC15-7E2F-064D-B69D-A394087D6D2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3C24DD3-92C3-1E4B-8FBB-B181103FA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7D039CF-4C89-3847-8223-E821FBAC6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88264E0-3FDF-7F49-8DB5-FA81F3D9AC0F}"/>
              </a:ext>
            </a:extLst>
          </p:cNvPr>
          <p:cNvSpPr>
            <a:spLocks noGrp="1"/>
          </p:cNvSpPr>
          <p:nvPr>
            <p:ph type="dt" sz="half" idx="10"/>
          </p:nvPr>
        </p:nvSpPr>
        <p:spPr/>
        <p:txBody>
          <a:bodyPr/>
          <a:lstStyle/>
          <a:p>
            <a:fld id="{8978CFC0-C45F-F14F-A39C-724BF795619F}" type="datetimeFigureOut">
              <a:rPr kumimoji="1" lang="zh-CN" altLang="en-US" smtClean="0"/>
              <a:t>2023/3/10</a:t>
            </a:fld>
            <a:endParaRPr kumimoji="1" lang="zh-CN" altLang="en-US"/>
          </a:p>
        </p:txBody>
      </p:sp>
      <p:sp>
        <p:nvSpPr>
          <p:cNvPr id="6" name="页脚占位符 5">
            <a:extLst>
              <a:ext uri="{FF2B5EF4-FFF2-40B4-BE49-F238E27FC236}">
                <a16:creationId xmlns:a16="http://schemas.microsoft.com/office/drawing/2014/main" id="{9B7683C4-4082-FA4E-9C30-F207680302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0B9D362-D0CD-8C4D-903D-406110C02548}"/>
              </a:ext>
            </a:extLst>
          </p:cNvPr>
          <p:cNvSpPr>
            <a:spLocks noGrp="1"/>
          </p:cNvSpPr>
          <p:nvPr>
            <p:ph type="sldNum" sz="quarter" idx="12"/>
          </p:nvPr>
        </p:nvSpPr>
        <p:spPr/>
        <p:txBody>
          <a:body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5246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7AEBE6-9B1E-7D4B-84E1-70B40C545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CA17594-0ADB-654F-95D6-CF2BBC8F0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C53365-ADC5-314C-8976-10886C603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CFC0-C45F-F14F-A39C-724BF795619F}" type="datetimeFigureOut">
              <a:rPr kumimoji="1" lang="zh-CN" altLang="en-US" smtClean="0"/>
              <a:t>2023/3/10</a:t>
            </a:fld>
            <a:endParaRPr kumimoji="1" lang="zh-CN" altLang="en-US"/>
          </a:p>
        </p:txBody>
      </p:sp>
      <p:sp>
        <p:nvSpPr>
          <p:cNvPr id="5" name="页脚占位符 4">
            <a:extLst>
              <a:ext uri="{FF2B5EF4-FFF2-40B4-BE49-F238E27FC236}">
                <a16:creationId xmlns:a16="http://schemas.microsoft.com/office/drawing/2014/main" id="{09491042-1D90-B14B-A4C2-CCC7B9312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F458605-D571-EA43-8AE7-9DF8D76E4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5BDC-DABB-CB4E-B158-FEB6A7CE700A}" type="slidenum">
              <a:rPr kumimoji="1" lang="zh-CN" altLang="en-US" smtClean="0"/>
              <a:t>‹#›</a:t>
            </a:fld>
            <a:endParaRPr kumimoji="1" lang="zh-CN" altLang="en-US"/>
          </a:p>
        </p:txBody>
      </p:sp>
    </p:spTree>
    <p:extLst>
      <p:ext uri="{BB962C8B-B14F-4D97-AF65-F5344CB8AC3E}">
        <p14:creationId xmlns:p14="http://schemas.microsoft.com/office/powerpoint/2010/main" val="391625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hyperlink" Target="https://angular.io/api/forms/FormGroup" TargetMode="External"/><Relationship Id="rId1" Type="http://schemas.openxmlformats.org/officeDocument/2006/relationships/slideLayout" Target="../slideLayouts/slideLayout2.xml"/><Relationship Id="rId5" Type="http://schemas.openxmlformats.org/officeDocument/2006/relationships/hyperlink" Target="https://angular.io/api/forms/FormRecord" TargetMode="External"/><Relationship Id="rId4" Type="http://schemas.openxmlformats.org/officeDocument/2006/relationships/hyperlink" Target="https://angular.io/api/forms/Form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api/forms/FormArray" TargetMode="External"/><Relationship Id="rId2" Type="http://schemas.openxmlformats.org/officeDocument/2006/relationships/hyperlink" Target="https://angular.io/api/forms/FormGroup" TargetMode="External"/><Relationship Id="rId1" Type="http://schemas.openxmlformats.org/officeDocument/2006/relationships/slideLayout" Target="../slideLayouts/slideLayout2.xml"/><Relationship Id="rId6" Type="http://schemas.openxmlformats.org/officeDocument/2006/relationships/hyperlink" Target="https://angular.io/api/forms/FormControl" TargetMode="External"/><Relationship Id="rId5" Type="http://schemas.openxmlformats.org/officeDocument/2006/relationships/hyperlink" Target="https://angular.io/api/forms/AbstractControl" TargetMode="External"/><Relationship Id="rId4" Type="http://schemas.openxmlformats.org/officeDocument/2006/relationships/hyperlink" Target="https://angular.io/api/forms/FormRecord"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0C798-BC3D-EA4C-ACBA-DA920A87EEE1}"/>
              </a:ext>
            </a:extLst>
          </p:cNvPr>
          <p:cNvSpPr>
            <a:spLocks noGrp="1"/>
          </p:cNvSpPr>
          <p:nvPr>
            <p:ph type="ctrTitle"/>
          </p:nvPr>
        </p:nvSpPr>
        <p:spPr/>
        <p:txBody>
          <a:bodyPr/>
          <a:lstStyle/>
          <a:p>
            <a:r>
              <a:rPr kumimoji="1" lang="en-US" altLang="zh-CN" dirty="0"/>
              <a:t>UI	Basics</a:t>
            </a:r>
            <a:r>
              <a:rPr kumimoji="1" lang="zh-CN" altLang="en-US" dirty="0"/>
              <a:t> </a:t>
            </a:r>
            <a:r>
              <a:rPr kumimoji="1" lang="en-US" altLang="zh-CN" dirty="0"/>
              <a:t>2</a:t>
            </a:r>
            <a:endParaRPr kumimoji="1" lang="zh-CN" altLang="en-US" dirty="0"/>
          </a:p>
        </p:txBody>
      </p:sp>
      <p:sp>
        <p:nvSpPr>
          <p:cNvPr id="3" name="副标题 2">
            <a:extLst>
              <a:ext uri="{FF2B5EF4-FFF2-40B4-BE49-F238E27FC236}">
                <a16:creationId xmlns:a16="http://schemas.microsoft.com/office/drawing/2014/main" id="{616B4D25-AC73-304E-9929-DDFBD4A43568}"/>
              </a:ext>
            </a:extLst>
          </p:cNvPr>
          <p:cNvSpPr>
            <a:spLocks noGrp="1"/>
          </p:cNvSpPr>
          <p:nvPr>
            <p:ph type="subTitle" idx="1"/>
          </p:nvPr>
        </p:nvSpPr>
        <p:spPr/>
        <p:txBody>
          <a:bodyPr/>
          <a:lstStyle/>
          <a:p>
            <a:r>
              <a:rPr kumimoji="1" lang="en-US" altLang="zh-CN" dirty="0"/>
              <a:t>Guangjian</a:t>
            </a:r>
            <a:r>
              <a:rPr kumimoji="1" lang="zh-CN" altLang="en-US" dirty="0"/>
              <a:t> </a:t>
            </a:r>
            <a:r>
              <a:rPr kumimoji="1" lang="en-US" altLang="zh-CN" dirty="0"/>
              <a:t>Zhou</a:t>
            </a:r>
            <a:endParaRPr kumimoji="1" lang="zh-CN" altLang="en-US" dirty="0"/>
          </a:p>
        </p:txBody>
      </p:sp>
    </p:spTree>
    <p:extLst>
      <p:ext uri="{BB962C8B-B14F-4D97-AF65-F5344CB8AC3E}">
        <p14:creationId xmlns:p14="http://schemas.microsoft.com/office/powerpoint/2010/main" val="357850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753F6-3820-2C48-A51A-FEC20433767F}"/>
              </a:ext>
            </a:extLst>
          </p:cNvPr>
          <p:cNvSpPr>
            <a:spLocks noGrp="1"/>
          </p:cNvSpPr>
          <p:nvPr>
            <p:ph type="title"/>
          </p:nvPr>
        </p:nvSpPr>
        <p:spPr/>
        <p:txBody>
          <a:bodyPr/>
          <a:lstStyle/>
          <a:p>
            <a:r>
              <a:rPr kumimoji="1" lang="en" altLang="zh-CN" dirty="0"/>
              <a:t>Significance of package .json file.</a:t>
            </a:r>
            <a:endParaRPr kumimoji="1" lang="zh-CN" altLang="en-US" dirty="0"/>
          </a:p>
        </p:txBody>
      </p:sp>
      <p:sp>
        <p:nvSpPr>
          <p:cNvPr id="3" name="内容占位符 2">
            <a:extLst>
              <a:ext uri="{FF2B5EF4-FFF2-40B4-BE49-F238E27FC236}">
                <a16:creationId xmlns:a16="http://schemas.microsoft.com/office/drawing/2014/main" id="{96960B39-D2EF-A94C-AE4D-F828A65D1850}"/>
              </a:ext>
            </a:extLst>
          </p:cNvPr>
          <p:cNvSpPr>
            <a:spLocks noGrp="1"/>
          </p:cNvSpPr>
          <p:nvPr>
            <p:ph idx="1"/>
          </p:nvPr>
        </p:nvSpPr>
        <p:spPr/>
        <p:txBody>
          <a:bodyPr/>
          <a:lstStyle/>
          <a:p>
            <a:r>
              <a:rPr lang="en" altLang="zh-CN" b="0" i="0" dirty="0">
                <a:effectLst/>
                <a:latin typeface="BwSurcoRegular"/>
              </a:rPr>
              <a:t>It contains human-readable metadata about the project (like the project name and description) as well as functional metadata like the package version number and a list of dependencies required by the application.</a:t>
            </a:r>
            <a:endParaRPr kumimoji="1" lang="zh-CN" altLang="en-US" dirty="0"/>
          </a:p>
        </p:txBody>
      </p:sp>
    </p:spTree>
    <p:extLst>
      <p:ext uri="{BB962C8B-B14F-4D97-AF65-F5344CB8AC3E}">
        <p14:creationId xmlns:p14="http://schemas.microsoft.com/office/powerpoint/2010/main" val="121650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2D890-EDF1-5845-B22C-7D5044157BD2}"/>
              </a:ext>
            </a:extLst>
          </p:cNvPr>
          <p:cNvSpPr>
            <a:spLocks noGrp="1"/>
          </p:cNvSpPr>
          <p:nvPr>
            <p:ph type="title"/>
          </p:nvPr>
        </p:nvSpPr>
        <p:spPr/>
        <p:txBody>
          <a:bodyPr/>
          <a:lstStyle/>
          <a:p>
            <a:r>
              <a:rPr kumimoji="1" lang="en" altLang="zh-CN" dirty="0"/>
              <a:t>Significance of </a:t>
            </a:r>
            <a:r>
              <a:rPr kumimoji="1" lang="en" altLang="zh-CN" dirty="0" err="1"/>
              <a:t>App.module.ts</a:t>
            </a:r>
            <a:endParaRPr kumimoji="1" lang="zh-CN" altLang="en-US" dirty="0"/>
          </a:p>
        </p:txBody>
      </p:sp>
      <p:sp>
        <p:nvSpPr>
          <p:cNvPr id="3" name="内容占位符 2">
            <a:extLst>
              <a:ext uri="{FF2B5EF4-FFF2-40B4-BE49-F238E27FC236}">
                <a16:creationId xmlns:a16="http://schemas.microsoft.com/office/drawing/2014/main" id="{D1100A6B-C3F8-F747-A246-EC15199E7EF3}"/>
              </a:ext>
            </a:extLst>
          </p:cNvPr>
          <p:cNvSpPr>
            <a:spLocks noGrp="1"/>
          </p:cNvSpPr>
          <p:nvPr>
            <p:ph idx="1"/>
          </p:nvPr>
        </p:nvSpPr>
        <p:spPr/>
        <p:txBody>
          <a:bodyPr/>
          <a:lstStyle/>
          <a:p>
            <a:pPr algn="l" rtl="0"/>
            <a:r>
              <a:rPr lang="en" altLang="zh-CN" b="0" i="0" dirty="0" err="1">
                <a:solidFill>
                  <a:srgbClr val="282829"/>
                </a:solidFill>
                <a:effectLst/>
                <a:latin typeface="-apple-system"/>
              </a:rPr>
              <a:t>app.module.ts</a:t>
            </a:r>
            <a:r>
              <a:rPr lang="en" altLang="zh-CN" b="0" i="0" dirty="0">
                <a:solidFill>
                  <a:srgbClr val="282829"/>
                </a:solidFill>
                <a:effectLst/>
                <a:latin typeface="-apple-system"/>
              </a:rPr>
              <a:t> is the file which contains all components, directives, pipe, services related to that module.</a:t>
            </a:r>
          </a:p>
          <a:p>
            <a:pPr algn="l" rtl="0"/>
            <a:r>
              <a:rPr lang="en" altLang="zh-CN" b="0" i="0" dirty="0">
                <a:solidFill>
                  <a:srgbClr val="282829"/>
                </a:solidFill>
                <a:effectLst/>
                <a:latin typeface="-apple-system"/>
              </a:rPr>
              <a:t>All above mentioned files should needs to be imported in </a:t>
            </a:r>
            <a:r>
              <a:rPr lang="en" altLang="zh-CN" b="0" i="0" dirty="0" err="1">
                <a:solidFill>
                  <a:srgbClr val="282829"/>
                </a:solidFill>
                <a:effectLst/>
                <a:latin typeface="-apple-system"/>
              </a:rPr>
              <a:t>app.module.ts</a:t>
            </a:r>
            <a:endParaRPr lang="en" altLang="zh-CN" b="0" i="0" dirty="0">
              <a:solidFill>
                <a:srgbClr val="282829"/>
              </a:solidFill>
              <a:effectLst/>
              <a:latin typeface="-apple-system"/>
            </a:endParaRPr>
          </a:p>
          <a:p>
            <a:pPr algn="l" rtl="0"/>
            <a:r>
              <a:rPr lang="en" altLang="zh-CN" b="0" i="0" dirty="0">
                <a:solidFill>
                  <a:srgbClr val="282829"/>
                </a:solidFill>
                <a:effectLst/>
                <a:latin typeface="-apple-system"/>
              </a:rPr>
              <a:t>App-</a:t>
            </a:r>
            <a:r>
              <a:rPr lang="en" altLang="zh-CN" b="0" i="0" dirty="0" err="1">
                <a:solidFill>
                  <a:srgbClr val="282829"/>
                </a:solidFill>
                <a:effectLst/>
                <a:latin typeface="-apple-system"/>
              </a:rPr>
              <a:t>routing.module.ts</a:t>
            </a:r>
            <a:r>
              <a:rPr lang="en" altLang="zh-CN" b="0" i="0" dirty="0">
                <a:solidFill>
                  <a:srgbClr val="282829"/>
                </a:solidFill>
                <a:effectLst/>
                <a:latin typeface="-apple-system"/>
              </a:rPr>
              <a:t> is to declare list of routings required and their respective components for those routings.</a:t>
            </a:r>
          </a:p>
          <a:p>
            <a:endParaRPr kumimoji="1" lang="zh-CN" altLang="en-US" dirty="0"/>
          </a:p>
        </p:txBody>
      </p:sp>
    </p:spTree>
    <p:extLst>
      <p:ext uri="{BB962C8B-B14F-4D97-AF65-F5344CB8AC3E}">
        <p14:creationId xmlns:p14="http://schemas.microsoft.com/office/powerpoint/2010/main" val="12241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92AC1-A181-294D-8712-425D11625BDD}"/>
              </a:ext>
            </a:extLst>
          </p:cNvPr>
          <p:cNvSpPr>
            <a:spLocks noGrp="1"/>
          </p:cNvSpPr>
          <p:nvPr>
            <p:ph type="title"/>
          </p:nvPr>
        </p:nvSpPr>
        <p:spPr/>
        <p:txBody>
          <a:bodyPr/>
          <a:lstStyle/>
          <a:p>
            <a:r>
              <a:rPr kumimoji="1" lang="en" altLang="zh-CN" dirty="0"/>
              <a:t>What is Angular.</a:t>
            </a:r>
            <a:endParaRPr kumimoji="1" lang="zh-CN" altLang="en-US" dirty="0"/>
          </a:p>
        </p:txBody>
      </p:sp>
      <p:sp>
        <p:nvSpPr>
          <p:cNvPr id="3" name="内容占位符 2">
            <a:extLst>
              <a:ext uri="{FF2B5EF4-FFF2-40B4-BE49-F238E27FC236}">
                <a16:creationId xmlns:a16="http://schemas.microsoft.com/office/drawing/2014/main" id="{5180F4E8-2367-C644-B401-21854708E306}"/>
              </a:ext>
            </a:extLst>
          </p:cNvPr>
          <p:cNvSpPr>
            <a:spLocks noGrp="1"/>
          </p:cNvSpPr>
          <p:nvPr>
            <p:ph idx="1"/>
          </p:nvPr>
        </p:nvSpPr>
        <p:spPr/>
        <p:txBody>
          <a:bodyPr>
            <a:normAutofit fontScale="92500" lnSpcReduction="20000"/>
          </a:bodyPr>
          <a:lstStyle/>
          <a:p>
            <a:pPr algn="l"/>
            <a:r>
              <a:rPr lang="en" altLang="zh-CN" b="0" i="0" dirty="0">
                <a:effectLst/>
                <a:latin typeface="Roboto" panose="02000000000000000000" pitchFamily="2" charset="0"/>
              </a:rPr>
              <a:t>Angular is a development platform, built on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TypeScript</a:t>
            </a:r>
            <a:r>
              <a:rPr lang="en" altLang="zh-CN" b="0" i="0" dirty="0">
                <a:effectLst/>
                <a:latin typeface="Roboto" panose="02000000000000000000" pitchFamily="2" charset="0"/>
              </a:rPr>
              <a:t>. As a platform, Angular includes:</a:t>
            </a:r>
          </a:p>
          <a:p>
            <a:pPr algn="l">
              <a:buFont typeface="Arial" panose="020B0604020202020204" pitchFamily="34" charset="0"/>
              <a:buChar char="•"/>
            </a:pPr>
            <a:r>
              <a:rPr lang="en" altLang="zh-CN" b="0" i="0" dirty="0">
                <a:effectLst/>
                <a:latin typeface="inherit"/>
              </a:rPr>
              <a:t>A component-based framework for building scalable web applications</a:t>
            </a:r>
          </a:p>
          <a:p>
            <a:pPr algn="l">
              <a:buFont typeface="Arial" panose="020B0604020202020204" pitchFamily="34" charset="0"/>
              <a:buChar char="•"/>
            </a:pPr>
            <a:r>
              <a:rPr lang="en" altLang="zh-CN" b="0" i="0" dirty="0">
                <a:effectLst/>
                <a:latin typeface="inherit"/>
              </a:rPr>
              <a:t>A collection of well-integrated libraries that cover a wide variety of features, including routing, forms management, client-server communication, and more</a:t>
            </a:r>
          </a:p>
          <a:p>
            <a:pPr algn="l">
              <a:buFont typeface="Arial" panose="020B0604020202020204" pitchFamily="34" charset="0"/>
              <a:buChar char="•"/>
            </a:pPr>
            <a:r>
              <a:rPr lang="en" altLang="zh-CN" b="0" i="0" dirty="0">
                <a:effectLst/>
                <a:latin typeface="inherit"/>
              </a:rPr>
              <a:t>A suite of developer tools to help you develop, build, test, and update your code</a:t>
            </a:r>
          </a:p>
          <a:p>
            <a:pPr algn="l"/>
            <a:r>
              <a:rPr lang="en" altLang="zh-CN" b="0" i="0" dirty="0">
                <a:effectLst/>
                <a:latin typeface="Roboto" panose="02000000000000000000" pitchFamily="2" charset="0"/>
              </a:rPr>
              <a:t>With Angular, you're taking advantage of a platform that can scale from single-developer projects to enterprise-level applications. Angular is designed to make updating as straightforward as possible, so take advantage of the latest developments with minimal effort. </a:t>
            </a:r>
          </a:p>
          <a:p>
            <a:endParaRPr kumimoji="1" lang="zh-CN" altLang="en-US" dirty="0"/>
          </a:p>
        </p:txBody>
      </p:sp>
    </p:spTree>
    <p:extLst>
      <p:ext uri="{BB962C8B-B14F-4D97-AF65-F5344CB8AC3E}">
        <p14:creationId xmlns:p14="http://schemas.microsoft.com/office/powerpoint/2010/main" val="344478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69095-6F05-4E46-8ABA-9C3B60598DEF}"/>
              </a:ext>
            </a:extLst>
          </p:cNvPr>
          <p:cNvSpPr>
            <a:spLocks noGrp="1"/>
          </p:cNvSpPr>
          <p:nvPr>
            <p:ph type="title"/>
          </p:nvPr>
        </p:nvSpPr>
        <p:spPr/>
        <p:txBody>
          <a:bodyPr/>
          <a:lstStyle/>
          <a:p>
            <a:r>
              <a:rPr kumimoji="1" lang="en" altLang="zh-CN" dirty="0"/>
              <a:t>What is Template in Angular.</a:t>
            </a:r>
            <a:endParaRPr kumimoji="1" lang="zh-CN" altLang="en-US" dirty="0"/>
          </a:p>
        </p:txBody>
      </p:sp>
      <p:sp>
        <p:nvSpPr>
          <p:cNvPr id="3" name="内容占位符 2">
            <a:extLst>
              <a:ext uri="{FF2B5EF4-FFF2-40B4-BE49-F238E27FC236}">
                <a16:creationId xmlns:a16="http://schemas.microsoft.com/office/drawing/2014/main" id="{EF05646E-0710-9741-9C64-2AC0DB536022}"/>
              </a:ext>
            </a:extLst>
          </p:cNvPr>
          <p:cNvSpPr>
            <a:spLocks noGrp="1"/>
          </p:cNvSpPr>
          <p:nvPr>
            <p:ph idx="1"/>
          </p:nvPr>
        </p:nvSpPr>
        <p:spPr/>
        <p:txBody>
          <a:bodyPr/>
          <a:lstStyle/>
          <a:p>
            <a:r>
              <a:rPr lang="en" altLang="zh-CN" b="0" i="0" dirty="0">
                <a:effectLst/>
                <a:latin typeface="Google Sans"/>
              </a:rPr>
              <a:t>A template is a form of HTML that tells Angular how to render the component. Views are typically organized hierarchically, allowing you to modify or show and hide entire UI sections or pages as a unit. The template immediately associated with a component defines that component's host view.</a:t>
            </a:r>
            <a:endParaRPr kumimoji="1" lang="zh-CN" altLang="en-US" dirty="0"/>
          </a:p>
        </p:txBody>
      </p:sp>
    </p:spTree>
    <p:extLst>
      <p:ext uri="{BB962C8B-B14F-4D97-AF65-F5344CB8AC3E}">
        <p14:creationId xmlns:p14="http://schemas.microsoft.com/office/powerpoint/2010/main" val="349767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73265-8799-0243-888B-AE3A789FD549}"/>
              </a:ext>
            </a:extLst>
          </p:cNvPr>
          <p:cNvSpPr>
            <a:spLocks noGrp="1"/>
          </p:cNvSpPr>
          <p:nvPr>
            <p:ph type="title"/>
          </p:nvPr>
        </p:nvSpPr>
        <p:spPr/>
        <p:txBody>
          <a:bodyPr>
            <a:normAutofit/>
          </a:bodyPr>
          <a:lstStyle/>
          <a:p>
            <a:r>
              <a:rPr kumimoji="1" lang="en" altLang="zh-CN" dirty="0"/>
              <a:t>List commands to install Angular and create components.</a:t>
            </a:r>
            <a:endParaRPr kumimoji="1" lang="zh-CN" altLang="en-US" dirty="0"/>
          </a:p>
        </p:txBody>
      </p:sp>
      <p:sp>
        <p:nvSpPr>
          <p:cNvPr id="3" name="内容占位符 2">
            <a:extLst>
              <a:ext uri="{FF2B5EF4-FFF2-40B4-BE49-F238E27FC236}">
                <a16:creationId xmlns:a16="http://schemas.microsoft.com/office/drawing/2014/main" id="{D81E4EE0-C7EC-FA41-9569-250ACCCE456C}"/>
              </a:ext>
            </a:extLst>
          </p:cNvPr>
          <p:cNvSpPr>
            <a:spLocks noGrp="1"/>
          </p:cNvSpPr>
          <p:nvPr>
            <p:ph idx="1"/>
          </p:nvPr>
        </p:nvSpPr>
        <p:spPr/>
        <p:txBody>
          <a:bodyPr/>
          <a:lstStyle/>
          <a:p>
            <a:r>
              <a:rPr lang="en" altLang="zh-CN" dirty="0" err="1"/>
              <a:t>npm</a:t>
            </a:r>
            <a:r>
              <a:rPr lang="en" altLang="zh-CN" dirty="0"/>
              <a:t> install -g @angular/cli</a:t>
            </a:r>
          </a:p>
          <a:p>
            <a:endParaRPr lang="en" altLang="zh-CN" sz="1800" b="0" i="0" u="none" strike="noStrike" dirty="0">
              <a:solidFill>
                <a:srgbClr val="000000"/>
              </a:solidFill>
              <a:effectLst/>
              <a:latin typeface="Arial" panose="020B0604020202020204" pitchFamily="34" charset="0"/>
            </a:endParaRPr>
          </a:p>
          <a:p>
            <a:pPr marL="0" indent="0">
              <a:buNone/>
            </a:pPr>
            <a:r>
              <a:rPr lang="en" altLang="zh-CN" sz="1800" b="0" i="0" u="none" strike="noStrike" dirty="0">
                <a:solidFill>
                  <a:srgbClr val="000000"/>
                </a:solidFill>
                <a:effectLst/>
                <a:latin typeface="Arial" panose="020B0604020202020204" pitchFamily="34" charset="0"/>
              </a:rPr>
              <a:t>Ng new </a:t>
            </a:r>
            <a:r>
              <a:rPr lang="en" altLang="zh-CN" sz="1800" b="0" i="0" u="none" strike="noStrike" dirty="0" err="1">
                <a:solidFill>
                  <a:srgbClr val="000000"/>
                </a:solidFill>
                <a:effectLst/>
                <a:latin typeface="Arial" panose="020B0604020202020204" pitchFamily="34" charset="0"/>
              </a:rPr>
              <a:t>employee_ui</a:t>
            </a:r>
            <a:br>
              <a:rPr lang="en" altLang="zh-CN" b="0" dirty="0">
                <a:effectLst/>
              </a:rPr>
            </a:br>
            <a:r>
              <a:rPr lang="en" altLang="zh-CN" sz="1800" b="0" i="0" u="none" strike="noStrike" dirty="0">
                <a:solidFill>
                  <a:srgbClr val="000000"/>
                </a:solidFill>
                <a:effectLst/>
                <a:latin typeface="Arial" panose="020B0604020202020204" pitchFamily="34" charset="0"/>
              </a:rPr>
              <a:t>Cd </a:t>
            </a:r>
            <a:r>
              <a:rPr lang="en" altLang="zh-CN" sz="1800" b="0" i="0" u="none" strike="noStrike" dirty="0" err="1">
                <a:solidFill>
                  <a:srgbClr val="000000"/>
                </a:solidFill>
                <a:effectLst/>
                <a:latin typeface="Arial" panose="020B0604020202020204" pitchFamily="34" charset="0"/>
              </a:rPr>
              <a:t>employee_ui</a:t>
            </a:r>
            <a:br>
              <a:rPr lang="en" altLang="zh-CN" b="0" dirty="0">
                <a:effectLst/>
              </a:rPr>
            </a:br>
            <a:r>
              <a:rPr lang="en" altLang="zh-CN" sz="1800" b="0" i="0" u="none" strike="noStrike" dirty="0">
                <a:solidFill>
                  <a:srgbClr val="000000"/>
                </a:solidFill>
                <a:effectLst/>
                <a:latin typeface="Arial" panose="020B0604020202020204" pitchFamily="34" charset="0"/>
              </a:rPr>
              <a:t>Ng serve</a:t>
            </a:r>
            <a:endParaRPr lang="en" altLang="zh-CN" dirty="0"/>
          </a:p>
          <a:p>
            <a:r>
              <a:rPr lang="en" altLang="zh-CN" dirty="0"/>
              <a:t>Ng generate component </a:t>
            </a:r>
            <a:r>
              <a:rPr lang="en" altLang="zh-CN" dirty="0" err="1"/>
              <a:t>componentName</a:t>
            </a:r>
            <a:endParaRPr lang="en" altLang="zh-CN" dirty="0"/>
          </a:p>
        </p:txBody>
      </p:sp>
    </p:spTree>
    <p:extLst>
      <p:ext uri="{BB962C8B-B14F-4D97-AF65-F5344CB8AC3E}">
        <p14:creationId xmlns:p14="http://schemas.microsoft.com/office/powerpoint/2010/main" val="23374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0B5BB-DDA5-EA4C-8656-A32F5072FEEA}"/>
              </a:ext>
            </a:extLst>
          </p:cNvPr>
          <p:cNvSpPr>
            <a:spLocks noGrp="1"/>
          </p:cNvSpPr>
          <p:nvPr>
            <p:ph type="title"/>
          </p:nvPr>
        </p:nvSpPr>
        <p:spPr/>
        <p:txBody>
          <a:bodyPr/>
          <a:lstStyle/>
          <a:p>
            <a:r>
              <a:rPr kumimoji="1" lang="en" altLang="zh-CN" dirty="0" err="1"/>
              <a:t>formGroup</a:t>
            </a:r>
            <a:endParaRPr kumimoji="1" lang="zh-CN" altLang="en-US" dirty="0"/>
          </a:p>
        </p:txBody>
      </p:sp>
      <p:sp>
        <p:nvSpPr>
          <p:cNvPr id="3" name="内容占位符 2">
            <a:extLst>
              <a:ext uri="{FF2B5EF4-FFF2-40B4-BE49-F238E27FC236}">
                <a16:creationId xmlns:a16="http://schemas.microsoft.com/office/drawing/2014/main" id="{F1535AD2-BB7E-EC43-95D5-0CAEFDFF0ACB}"/>
              </a:ext>
            </a:extLst>
          </p:cNvPr>
          <p:cNvSpPr>
            <a:spLocks noGrp="1"/>
          </p:cNvSpPr>
          <p:nvPr>
            <p:ph idx="1"/>
          </p:nvPr>
        </p:nvSpPr>
        <p:spPr/>
        <p:txBody>
          <a:bodyPr>
            <a:normAutofit fontScale="85000" lnSpcReduction="20000"/>
          </a:bodyPr>
          <a:lstStyle/>
          <a:p>
            <a:pPr algn="l"/>
            <a:r>
              <a:rPr lang="en" altLang="zh-CN" b="0" i="0" dirty="0">
                <a:effectLst/>
                <a:latin typeface="Roboto" panose="02000000000000000000" pitchFamily="2" charset="0"/>
              </a:rPr>
              <a:t>A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aggregates the values of each child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into one object, with each control name as the key. It calculates its status by reducing the status values of its children. For example, if one of the controls in a group is invalid, the entire group becomes invalid.</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is one of the four fundamental building blocks used to define forms in Angular, along with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a:t>
            </a:r>
            <a:r>
              <a:rPr lang="en" altLang="zh-CN" b="0" i="0" u="none" strike="noStrike" dirty="0">
                <a:effectLst/>
                <a:latin typeface="inherit"/>
                <a:hlinkClick r:id="rId4">
                  <a:extLst>
                    <a:ext uri="{A12FA001-AC4F-418D-AE19-62706E023703}">
                      <ahyp:hlinkClr xmlns:ahyp="http://schemas.microsoft.com/office/drawing/2018/hyperlinkcolor" val="tx"/>
                    </a:ext>
                  </a:extLst>
                </a:hlinkClick>
              </a:rPr>
              <a:t>FormArray</a:t>
            </a:r>
            <a:r>
              <a:rPr lang="en" altLang="zh-CN" b="0" i="0" dirty="0">
                <a:effectLst/>
                <a:latin typeface="Roboto" panose="02000000000000000000" pitchFamily="2" charset="0"/>
              </a:rPr>
              <a:t>, and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a:t>
            </a:r>
          </a:p>
          <a:p>
            <a:pPr algn="l"/>
            <a:r>
              <a:rPr lang="en" altLang="zh-CN" b="0" i="0" dirty="0">
                <a:effectLst/>
                <a:latin typeface="Roboto" panose="02000000000000000000" pitchFamily="2" charset="0"/>
              </a:rPr>
              <a:t>When instantiating a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pass in a collection of child controls as the first argument. The key for each child registers the name for the control.</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is intended for use cases where the keys are known ahead of time. If you need to dynamically add and remove controls, use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 instead.</a:t>
            </a:r>
          </a:p>
          <a:p>
            <a:pPr algn="l"/>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accepts an optional type parameter </a:t>
            </a:r>
            <a:r>
              <a:rPr lang="en" altLang="zh-CN" b="0" i="0" dirty="0" err="1">
                <a:effectLst/>
                <a:latin typeface="Roboto" panose="02000000000000000000" pitchFamily="2" charset="0"/>
              </a:rPr>
              <a:t>TControl</a:t>
            </a:r>
            <a:r>
              <a:rPr lang="en" altLang="zh-CN" b="0" i="0" dirty="0">
                <a:effectLst/>
                <a:latin typeface="Roboto" panose="02000000000000000000" pitchFamily="2" charset="0"/>
              </a:rPr>
              <a:t>, which is an object type with inner control types as values.</a:t>
            </a:r>
          </a:p>
          <a:p>
            <a:endParaRPr kumimoji="1" lang="zh-CN" altLang="en-US" dirty="0"/>
          </a:p>
        </p:txBody>
      </p:sp>
    </p:spTree>
    <p:extLst>
      <p:ext uri="{BB962C8B-B14F-4D97-AF65-F5344CB8AC3E}">
        <p14:creationId xmlns:p14="http://schemas.microsoft.com/office/powerpoint/2010/main" val="112341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B3A61-4600-DE4E-B3DB-459B86AD26CB}"/>
              </a:ext>
            </a:extLst>
          </p:cNvPr>
          <p:cNvSpPr>
            <a:spLocks noGrp="1"/>
          </p:cNvSpPr>
          <p:nvPr>
            <p:ph type="title"/>
          </p:nvPr>
        </p:nvSpPr>
        <p:spPr/>
        <p:txBody>
          <a:bodyPr/>
          <a:lstStyle/>
          <a:p>
            <a:r>
              <a:rPr kumimoji="1" lang="en" altLang="zh-CN" dirty="0" err="1"/>
              <a:t>ngSubmit</a:t>
            </a:r>
            <a:endParaRPr kumimoji="1" lang="zh-CN" altLang="en-US" dirty="0"/>
          </a:p>
        </p:txBody>
      </p:sp>
      <p:sp>
        <p:nvSpPr>
          <p:cNvPr id="3" name="内容占位符 2">
            <a:extLst>
              <a:ext uri="{FF2B5EF4-FFF2-40B4-BE49-F238E27FC236}">
                <a16:creationId xmlns:a16="http://schemas.microsoft.com/office/drawing/2014/main" id="{AE8F3405-3961-5A48-9C53-E7A39C32EE4F}"/>
              </a:ext>
            </a:extLst>
          </p:cNvPr>
          <p:cNvSpPr>
            <a:spLocks noGrp="1"/>
          </p:cNvSpPr>
          <p:nvPr>
            <p:ph idx="1"/>
          </p:nvPr>
        </p:nvSpPr>
        <p:spPr/>
        <p:txBody>
          <a:bodyPr/>
          <a:lstStyle/>
          <a:p>
            <a:pPr algn="l"/>
            <a:r>
              <a:rPr lang="en" altLang="zh-CN" b="0" i="0" dirty="0">
                <a:solidFill>
                  <a:srgbClr val="333333"/>
                </a:solidFill>
                <a:effectLst/>
                <a:latin typeface="Helvetica Neue" panose="02000503000000020004" pitchFamily="2" charset="0"/>
              </a:rPr>
              <a:t>Enables binding AngularJS expressions to </a:t>
            </a:r>
            <a:r>
              <a:rPr lang="en" altLang="zh-CN" b="0" i="0" dirty="0" err="1">
                <a:solidFill>
                  <a:srgbClr val="333333"/>
                </a:solidFill>
                <a:effectLst/>
                <a:latin typeface="Helvetica Neue" panose="02000503000000020004" pitchFamily="2" charset="0"/>
              </a:rPr>
              <a:t>onsubmit</a:t>
            </a:r>
            <a:r>
              <a:rPr lang="en" altLang="zh-CN" b="0" i="0" dirty="0">
                <a:solidFill>
                  <a:srgbClr val="333333"/>
                </a:solidFill>
                <a:effectLst/>
                <a:latin typeface="Helvetica Neue" panose="02000503000000020004" pitchFamily="2" charset="0"/>
              </a:rPr>
              <a:t> events.</a:t>
            </a:r>
          </a:p>
          <a:p>
            <a:pPr algn="l"/>
            <a:r>
              <a:rPr lang="en" altLang="zh-CN" b="0" i="0" dirty="0">
                <a:solidFill>
                  <a:srgbClr val="333333"/>
                </a:solidFill>
                <a:effectLst/>
                <a:latin typeface="Helvetica Neue" panose="02000503000000020004" pitchFamily="2" charset="0"/>
              </a:rPr>
              <a:t>Additionally it prevents the default action (which for form means sending the request to the server and reloading the current page), but only if the form does not contain action, data-action, or x-action attributes.</a:t>
            </a:r>
          </a:p>
          <a:p>
            <a:endParaRPr kumimoji="1" lang="zh-CN" altLang="en-US" dirty="0"/>
          </a:p>
        </p:txBody>
      </p:sp>
    </p:spTree>
    <p:extLst>
      <p:ext uri="{BB962C8B-B14F-4D97-AF65-F5344CB8AC3E}">
        <p14:creationId xmlns:p14="http://schemas.microsoft.com/office/powerpoint/2010/main" val="139827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CF1F4-3907-8F4D-91DC-75297A9F9F0A}"/>
              </a:ext>
            </a:extLst>
          </p:cNvPr>
          <p:cNvSpPr>
            <a:spLocks noGrp="1"/>
          </p:cNvSpPr>
          <p:nvPr>
            <p:ph type="title"/>
          </p:nvPr>
        </p:nvSpPr>
        <p:spPr/>
        <p:txBody>
          <a:bodyPr/>
          <a:lstStyle/>
          <a:p>
            <a:r>
              <a:rPr kumimoji="1" lang="en" altLang="zh-CN" dirty="0"/>
              <a:t> </a:t>
            </a:r>
            <a:r>
              <a:rPr kumimoji="1" lang="en" altLang="zh-CN" dirty="0" err="1"/>
              <a:t>formControlName</a:t>
            </a:r>
            <a:endParaRPr kumimoji="1" lang="zh-CN" altLang="en-US" dirty="0"/>
          </a:p>
        </p:txBody>
      </p:sp>
      <p:sp>
        <p:nvSpPr>
          <p:cNvPr id="3" name="内容占位符 2">
            <a:extLst>
              <a:ext uri="{FF2B5EF4-FFF2-40B4-BE49-F238E27FC236}">
                <a16:creationId xmlns:a16="http://schemas.microsoft.com/office/drawing/2014/main" id="{D3B90AEB-6BE7-E145-B7B9-B23EB8E38E24}"/>
              </a:ext>
            </a:extLst>
          </p:cNvPr>
          <p:cNvSpPr>
            <a:spLocks noGrp="1"/>
          </p:cNvSpPr>
          <p:nvPr>
            <p:ph idx="1"/>
          </p:nvPr>
        </p:nvSpPr>
        <p:spPr/>
        <p:txBody>
          <a:bodyPr/>
          <a:lstStyle/>
          <a:p>
            <a:r>
              <a:rPr lang="en" altLang="zh-CN" b="0" i="0" dirty="0">
                <a:effectLst/>
                <a:latin typeface="Roboto" panose="02000000000000000000" pitchFamily="2" charset="0"/>
              </a:rPr>
              <a:t>Syncs a </a:t>
            </a:r>
            <a:r>
              <a:rPr lang="en" altLang="zh-CN" u="none" strike="noStrike" dirty="0">
                <a:effectLst/>
                <a:latin typeface="inherit"/>
                <a:hlinkClick r:id="rId2">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in an existing </a:t>
            </a:r>
            <a:r>
              <a:rPr lang="en" altLang="zh-CN" u="none" strike="noStrike" dirty="0">
                <a:effectLst/>
                <a:latin typeface="inherit"/>
                <a:hlinkClick r:id="rId3">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to a form control element by name.</a:t>
            </a:r>
            <a:endParaRPr kumimoji="1" lang="zh-CN" altLang="en-US" dirty="0"/>
          </a:p>
        </p:txBody>
      </p:sp>
    </p:spTree>
    <p:extLst>
      <p:ext uri="{BB962C8B-B14F-4D97-AF65-F5344CB8AC3E}">
        <p14:creationId xmlns:p14="http://schemas.microsoft.com/office/powerpoint/2010/main" val="245568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70DBC-2EA7-774B-B2D8-5AD8B459220F}"/>
              </a:ext>
            </a:extLst>
          </p:cNvPr>
          <p:cNvSpPr>
            <a:spLocks noGrp="1"/>
          </p:cNvSpPr>
          <p:nvPr>
            <p:ph type="title"/>
          </p:nvPr>
        </p:nvSpPr>
        <p:spPr/>
        <p:txBody>
          <a:bodyPr/>
          <a:lstStyle/>
          <a:p>
            <a:r>
              <a:rPr kumimoji="1" lang="en" altLang="zh-CN" dirty="0" err="1"/>
              <a:t>FormControl</a:t>
            </a:r>
            <a:endParaRPr kumimoji="1" lang="zh-CN" altLang="en-US" dirty="0"/>
          </a:p>
        </p:txBody>
      </p:sp>
      <p:sp>
        <p:nvSpPr>
          <p:cNvPr id="3" name="内容占位符 2">
            <a:extLst>
              <a:ext uri="{FF2B5EF4-FFF2-40B4-BE49-F238E27FC236}">
                <a16:creationId xmlns:a16="http://schemas.microsoft.com/office/drawing/2014/main" id="{AE9FBD08-589A-7F49-9A28-C00EE88922AC}"/>
              </a:ext>
            </a:extLst>
          </p:cNvPr>
          <p:cNvSpPr>
            <a:spLocks noGrp="1"/>
          </p:cNvSpPr>
          <p:nvPr>
            <p:ph idx="1"/>
          </p:nvPr>
        </p:nvSpPr>
        <p:spPr/>
        <p:txBody>
          <a:bodyPr/>
          <a:lstStyle/>
          <a:p>
            <a:pPr algn="l"/>
            <a:r>
              <a:rPr lang="en" altLang="zh-CN" b="0" i="0" dirty="0">
                <a:effectLst/>
                <a:latin typeface="Roboto" panose="02000000000000000000" pitchFamily="2" charset="0"/>
              </a:rPr>
              <a:t>This is one of the four fundamental building blocks of Angular forms, along with </a:t>
            </a:r>
            <a:r>
              <a:rPr lang="en" altLang="zh-CN" b="0" i="0" u="none" strike="noStrike" dirty="0">
                <a:effectLst/>
                <a:latin typeface="inherit"/>
                <a:hlinkClick r:id="rId2">
                  <a:extLst>
                    <a:ext uri="{A12FA001-AC4F-418D-AE19-62706E023703}">
                      <ahyp:hlinkClr xmlns:ahyp="http://schemas.microsoft.com/office/drawing/2018/hyperlinkcolor" val="tx"/>
                    </a:ext>
                  </a:extLst>
                </a:hlinkClick>
              </a:rPr>
              <a:t>FormGroup</a:t>
            </a:r>
            <a:r>
              <a:rPr lang="en" altLang="zh-CN" b="0" i="0" dirty="0">
                <a:effectLst/>
                <a:latin typeface="Roboto" panose="02000000000000000000" pitchFamily="2" charset="0"/>
              </a:rPr>
              <a:t>, </a:t>
            </a:r>
            <a:r>
              <a:rPr lang="en" altLang="zh-CN" b="0" i="0" u="none" strike="noStrike" dirty="0">
                <a:effectLst/>
                <a:latin typeface="inherit"/>
                <a:hlinkClick r:id="rId3">
                  <a:extLst>
                    <a:ext uri="{A12FA001-AC4F-418D-AE19-62706E023703}">
                      <ahyp:hlinkClr xmlns:ahyp="http://schemas.microsoft.com/office/drawing/2018/hyperlinkcolor" val="tx"/>
                    </a:ext>
                  </a:extLst>
                </a:hlinkClick>
              </a:rPr>
              <a:t>FormArray</a:t>
            </a:r>
            <a:r>
              <a:rPr lang="en" altLang="zh-CN" b="0" i="0" dirty="0">
                <a:effectLst/>
                <a:latin typeface="Roboto" panose="02000000000000000000" pitchFamily="2" charset="0"/>
              </a:rPr>
              <a:t> and </a:t>
            </a:r>
            <a:r>
              <a:rPr lang="en" altLang="zh-CN" b="0" i="0" u="none" strike="noStrike" dirty="0">
                <a:effectLst/>
                <a:latin typeface="inherit"/>
                <a:hlinkClick r:id="rId4">
                  <a:extLst>
                    <a:ext uri="{A12FA001-AC4F-418D-AE19-62706E023703}">
                      <ahyp:hlinkClr xmlns:ahyp="http://schemas.microsoft.com/office/drawing/2018/hyperlinkcolor" val="tx"/>
                    </a:ext>
                  </a:extLst>
                </a:hlinkClick>
              </a:rPr>
              <a:t>FormRecord</a:t>
            </a:r>
            <a:r>
              <a:rPr lang="en" altLang="zh-CN" b="0" i="0" dirty="0">
                <a:effectLst/>
                <a:latin typeface="Roboto" panose="02000000000000000000" pitchFamily="2" charset="0"/>
              </a:rPr>
              <a:t>. It extends the </a:t>
            </a:r>
            <a:r>
              <a:rPr lang="en" altLang="zh-CN" b="0" i="0" u="none" strike="noStrike" dirty="0">
                <a:effectLst/>
                <a:latin typeface="inherit"/>
                <a:hlinkClick r:id="rId5">
                  <a:extLst>
                    <a:ext uri="{A12FA001-AC4F-418D-AE19-62706E023703}">
                      <ahyp:hlinkClr xmlns:ahyp="http://schemas.microsoft.com/office/drawing/2018/hyperlinkcolor" val="tx"/>
                    </a:ext>
                  </a:extLst>
                </a:hlinkClick>
              </a:rPr>
              <a:t>AbstractControl</a:t>
            </a:r>
            <a:r>
              <a:rPr lang="en" altLang="zh-CN" b="0" i="0" dirty="0">
                <a:effectLst/>
                <a:latin typeface="Roboto" panose="02000000000000000000" pitchFamily="2" charset="0"/>
              </a:rPr>
              <a:t> class that implements most of the base functionality for accessing the value, validation status, user interactions and events.</a:t>
            </a:r>
          </a:p>
          <a:p>
            <a:pPr algn="l"/>
            <a:r>
              <a:rPr lang="en" altLang="zh-CN" b="0" i="0" u="none" strike="noStrike" dirty="0">
                <a:effectLst/>
                <a:latin typeface="inherit"/>
                <a:hlinkClick r:id="rId6">
                  <a:extLst>
                    <a:ext uri="{A12FA001-AC4F-418D-AE19-62706E023703}">
                      <ahyp:hlinkClr xmlns:ahyp="http://schemas.microsoft.com/office/drawing/2018/hyperlinkcolor" val="tx"/>
                    </a:ext>
                  </a:extLst>
                </a:hlinkClick>
              </a:rPr>
              <a:t>FormControl</a:t>
            </a:r>
            <a:r>
              <a:rPr lang="en" altLang="zh-CN" b="0" i="0" dirty="0">
                <a:effectLst/>
                <a:latin typeface="Roboto" panose="02000000000000000000" pitchFamily="2" charset="0"/>
              </a:rPr>
              <a:t> takes a single generic argument, which describes the type of its value. This argument always implicitly includes null because the control can be reset. To change this behavior, set </a:t>
            </a:r>
            <a:r>
              <a:rPr lang="en" altLang="zh-CN" b="0" i="0" dirty="0" err="1">
                <a:effectLst/>
                <a:latin typeface="Roboto" panose="02000000000000000000" pitchFamily="2" charset="0"/>
              </a:rPr>
              <a:t>nonNullable</a:t>
            </a:r>
            <a:r>
              <a:rPr lang="en" altLang="zh-CN" b="0" i="0" dirty="0">
                <a:effectLst/>
                <a:latin typeface="Roboto" panose="02000000000000000000" pitchFamily="2" charset="0"/>
              </a:rPr>
              <a:t> or see the usage notes below.</a:t>
            </a:r>
          </a:p>
          <a:p>
            <a:endParaRPr kumimoji="1" lang="zh-CN" altLang="en-US" dirty="0"/>
          </a:p>
        </p:txBody>
      </p:sp>
    </p:spTree>
    <p:extLst>
      <p:ext uri="{BB962C8B-B14F-4D97-AF65-F5344CB8AC3E}">
        <p14:creationId xmlns:p14="http://schemas.microsoft.com/office/powerpoint/2010/main" val="329245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9351A-21FD-8743-8B73-BF605C4F621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2CBEB3D-DC3F-5241-92F9-7D17D9A84A31}"/>
              </a:ext>
            </a:extLst>
          </p:cNvPr>
          <p:cNvSpPr>
            <a:spLocks noGrp="1"/>
          </p:cNvSpPr>
          <p:nvPr>
            <p:ph idx="1"/>
          </p:nvPr>
        </p:nvSpPr>
        <p:spPr/>
        <p:txBody>
          <a:bodyPr/>
          <a:lstStyle/>
          <a:p>
            <a:r>
              <a:rPr lang="en" altLang="zh-CN" b="0" i="0" dirty="0">
                <a:solidFill>
                  <a:srgbClr val="222222"/>
                </a:solidFill>
                <a:effectLst/>
                <a:latin typeface="Merriweather" pitchFamily="2" charset="0"/>
              </a:rPr>
              <a:t>In </a:t>
            </a:r>
            <a:r>
              <a:rPr lang="en" altLang="zh-CN" b="0" i="0" u="none" strike="noStrike" dirty="0">
                <a:solidFill>
                  <a:srgbClr val="764ABC"/>
                </a:solidFill>
                <a:effectLst/>
                <a:latin typeface="Merriweather" pitchFamily="2" charset="0"/>
                <a:hlinkClick r:id="rId2"/>
              </a:rPr>
              <a:t>Angular</a:t>
            </a:r>
            <a:r>
              <a:rPr lang="en" altLang="zh-CN" b="0" i="0" dirty="0">
                <a:solidFill>
                  <a:srgbClr val="222222"/>
                </a:solidFill>
                <a:effectLst/>
                <a:latin typeface="Merriweather" pitchFamily="2" charset="0"/>
              </a:rPr>
              <a:t>, form controls are classes that can hold both the data values and the validation information of any form element. Every form input you have in a reactive form should be bound by a form control. These are the basic units that make up reactive forms.</a:t>
            </a:r>
            <a:endParaRPr kumimoji="1" lang="zh-CN" altLang="en-US" dirty="0"/>
          </a:p>
        </p:txBody>
      </p:sp>
    </p:spTree>
    <p:extLst>
      <p:ext uri="{BB962C8B-B14F-4D97-AF65-F5344CB8AC3E}">
        <p14:creationId xmlns:p14="http://schemas.microsoft.com/office/powerpoint/2010/main" val="953844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3183</TotalTime>
  <Words>680</Words>
  <Application>Microsoft Macintosh PowerPoint</Application>
  <PresentationFormat>宽屏</PresentationFormat>
  <Paragraphs>36</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-apple-system</vt:lpstr>
      <vt:lpstr>等线</vt:lpstr>
      <vt:lpstr>等线 Light</vt:lpstr>
      <vt:lpstr>BwSurcoRegular</vt:lpstr>
      <vt:lpstr>Google Sans</vt:lpstr>
      <vt:lpstr>inherit</vt:lpstr>
      <vt:lpstr>Arial</vt:lpstr>
      <vt:lpstr>Helvetica Neue</vt:lpstr>
      <vt:lpstr>Merriweather</vt:lpstr>
      <vt:lpstr>Roboto</vt:lpstr>
      <vt:lpstr>Office 主题​​</vt:lpstr>
      <vt:lpstr>UI Basics 2</vt:lpstr>
      <vt:lpstr>What is Angular.</vt:lpstr>
      <vt:lpstr>What is Template in Angular.</vt:lpstr>
      <vt:lpstr>List commands to install Angular and create components.</vt:lpstr>
      <vt:lpstr>formGroup</vt:lpstr>
      <vt:lpstr>ngSubmit</vt:lpstr>
      <vt:lpstr> formControlName</vt:lpstr>
      <vt:lpstr>FormControl</vt:lpstr>
      <vt:lpstr>PowerPoint 演示文稿</vt:lpstr>
      <vt:lpstr>Significance of package .json file.</vt:lpstr>
      <vt:lpstr>Significance of App.module.ts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Basics 2</dc:title>
  <dc:creator>周 广鉴</dc:creator>
  <cp:lastModifiedBy>周 广鉴</cp:lastModifiedBy>
  <cp:revision>2</cp:revision>
  <dcterms:created xsi:type="dcterms:W3CDTF">2023-03-10T13:58:18Z</dcterms:created>
  <dcterms:modified xsi:type="dcterms:W3CDTF">2023-03-12T19:01:31Z</dcterms:modified>
</cp:coreProperties>
</file>