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1" r:id="rId5"/>
    <p:sldId id="262" r:id="rId6"/>
    <p:sldId id="263" r:id="rId7"/>
    <p:sldId id="264" r:id="rId8"/>
    <p:sldId id="265" r:id="rId9"/>
    <p:sldId id="266" r:id="rId10"/>
    <p:sldId id="267" r:id="rId11"/>
    <p:sldId id="268" r:id="rId12"/>
    <p:sldId id="269" r:id="rId13"/>
    <p:sldId id="271" r:id="rId14"/>
    <p:sldId id="272" r:id="rId15"/>
    <p:sldId id="273" r:id="rId16"/>
    <p:sldId id="274" r:id="rId17"/>
    <p:sldId id="275"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94744"/>
  </p:normalViewPr>
  <p:slideViewPr>
    <p:cSldViewPr snapToGrid="0" snapToObjects="1">
      <p:cViewPr varScale="1">
        <p:scale>
          <a:sx n="104" d="100"/>
          <a:sy n="104" d="100"/>
        </p:scale>
        <p:origin x="232" y="5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0B5E9D-E3B2-D94C-8FD9-789A831BC3A7}"/>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B558A7C8-99DC-5B4F-AF71-2A88971F75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3C9B8682-FF15-AF40-92A6-F542FAE667BD}"/>
              </a:ext>
            </a:extLst>
          </p:cNvPr>
          <p:cNvSpPr>
            <a:spLocks noGrp="1"/>
          </p:cNvSpPr>
          <p:nvPr>
            <p:ph type="dt" sz="half" idx="10"/>
          </p:nvPr>
        </p:nvSpPr>
        <p:spPr/>
        <p:txBody>
          <a:bodyPr/>
          <a:lstStyle/>
          <a:p>
            <a:fld id="{F6D09345-240C-D648-A797-FA5BFE198CE0}" type="datetimeFigureOut">
              <a:rPr kumimoji="1" lang="zh-CN" altLang="en-US" smtClean="0"/>
              <a:t>2023/3/6</a:t>
            </a:fld>
            <a:endParaRPr kumimoji="1" lang="zh-CN" altLang="en-US"/>
          </a:p>
        </p:txBody>
      </p:sp>
      <p:sp>
        <p:nvSpPr>
          <p:cNvPr id="5" name="页脚占位符 4">
            <a:extLst>
              <a:ext uri="{FF2B5EF4-FFF2-40B4-BE49-F238E27FC236}">
                <a16:creationId xmlns:a16="http://schemas.microsoft.com/office/drawing/2014/main" id="{EF3F6E50-798D-ED42-B3C5-F6407AAB618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59CDE69-7B53-3449-B63A-E50A8A90D715}"/>
              </a:ext>
            </a:extLst>
          </p:cNvPr>
          <p:cNvSpPr>
            <a:spLocks noGrp="1"/>
          </p:cNvSpPr>
          <p:nvPr>
            <p:ph type="sldNum" sz="quarter" idx="12"/>
          </p:nvPr>
        </p:nvSpPr>
        <p:spPr/>
        <p:txBody>
          <a:bodyPr/>
          <a:lstStyle/>
          <a:p>
            <a:fld id="{D22B6849-5F90-C748-A4FC-94203167E84F}" type="slidenum">
              <a:rPr kumimoji="1" lang="zh-CN" altLang="en-US" smtClean="0"/>
              <a:t>‹#›</a:t>
            </a:fld>
            <a:endParaRPr kumimoji="1" lang="zh-CN" altLang="en-US"/>
          </a:p>
        </p:txBody>
      </p:sp>
    </p:spTree>
    <p:extLst>
      <p:ext uri="{BB962C8B-B14F-4D97-AF65-F5344CB8AC3E}">
        <p14:creationId xmlns:p14="http://schemas.microsoft.com/office/powerpoint/2010/main" val="1225447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B8312B-CD58-E74F-9279-ED88E5B61442}"/>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A8A02FE-5552-D044-9775-9E637AEC176A}"/>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500AF5B-C620-B142-AF1F-1A13B8552AAD}"/>
              </a:ext>
            </a:extLst>
          </p:cNvPr>
          <p:cNvSpPr>
            <a:spLocks noGrp="1"/>
          </p:cNvSpPr>
          <p:nvPr>
            <p:ph type="dt" sz="half" idx="10"/>
          </p:nvPr>
        </p:nvSpPr>
        <p:spPr/>
        <p:txBody>
          <a:bodyPr/>
          <a:lstStyle/>
          <a:p>
            <a:fld id="{F6D09345-240C-D648-A797-FA5BFE198CE0}" type="datetimeFigureOut">
              <a:rPr kumimoji="1" lang="zh-CN" altLang="en-US" smtClean="0"/>
              <a:t>2023/3/6</a:t>
            </a:fld>
            <a:endParaRPr kumimoji="1" lang="zh-CN" altLang="en-US"/>
          </a:p>
        </p:txBody>
      </p:sp>
      <p:sp>
        <p:nvSpPr>
          <p:cNvPr id="5" name="页脚占位符 4">
            <a:extLst>
              <a:ext uri="{FF2B5EF4-FFF2-40B4-BE49-F238E27FC236}">
                <a16:creationId xmlns:a16="http://schemas.microsoft.com/office/drawing/2014/main" id="{BACC701F-3C55-F54B-94BF-7713F0A61A3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EDEFCA2-33AE-E543-922D-61B8446493AF}"/>
              </a:ext>
            </a:extLst>
          </p:cNvPr>
          <p:cNvSpPr>
            <a:spLocks noGrp="1"/>
          </p:cNvSpPr>
          <p:nvPr>
            <p:ph type="sldNum" sz="quarter" idx="12"/>
          </p:nvPr>
        </p:nvSpPr>
        <p:spPr/>
        <p:txBody>
          <a:bodyPr/>
          <a:lstStyle/>
          <a:p>
            <a:fld id="{D22B6849-5F90-C748-A4FC-94203167E84F}" type="slidenum">
              <a:rPr kumimoji="1" lang="zh-CN" altLang="en-US" smtClean="0"/>
              <a:t>‹#›</a:t>
            </a:fld>
            <a:endParaRPr kumimoji="1" lang="zh-CN" altLang="en-US"/>
          </a:p>
        </p:txBody>
      </p:sp>
    </p:spTree>
    <p:extLst>
      <p:ext uri="{BB962C8B-B14F-4D97-AF65-F5344CB8AC3E}">
        <p14:creationId xmlns:p14="http://schemas.microsoft.com/office/powerpoint/2010/main" val="3944211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688EAEE-2470-D446-B058-2C6095EF558D}"/>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DEB3946-B11B-0846-883D-4FBE8E9C7158}"/>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3AB65D5-C37D-EC4F-A512-08E0A87F415C}"/>
              </a:ext>
            </a:extLst>
          </p:cNvPr>
          <p:cNvSpPr>
            <a:spLocks noGrp="1"/>
          </p:cNvSpPr>
          <p:nvPr>
            <p:ph type="dt" sz="half" idx="10"/>
          </p:nvPr>
        </p:nvSpPr>
        <p:spPr/>
        <p:txBody>
          <a:bodyPr/>
          <a:lstStyle/>
          <a:p>
            <a:fld id="{F6D09345-240C-D648-A797-FA5BFE198CE0}" type="datetimeFigureOut">
              <a:rPr kumimoji="1" lang="zh-CN" altLang="en-US" smtClean="0"/>
              <a:t>2023/3/6</a:t>
            </a:fld>
            <a:endParaRPr kumimoji="1" lang="zh-CN" altLang="en-US"/>
          </a:p>
        </p:txBody>
      </p:sp>
      <p:sp>
        <p:nvSpPr>
          <p:cNvPr id="5" name="页脚占位符 4">
            <a:extLst>
              <a:ext uri="{FF2B5EF4-FFF2-40B4-BE49-F238E27FC236}">
                <a16:creationId xmlns:a16="http://schemas.microsoft.com/office/drawing/2014/main" id="{508CE154-D98B-E64C-9E02-7FD4FC9A229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B2A5F55-CA97-8742-9B9D-87B8458A094A}"/>
              </a:ext>
            </a:extLst>
          </p:cNvPr>
          <p:cNvSpPr>
            <a:spLocks noGrp="1"/>
          </p:cNvSpPr>
          <p:nvPr>
            <p:ph type="sldNum" sz="quarter" idx="12"/>
          </p:nvPr>
        </p:nvSpPr>
        <p:spPr/>
        <p:txBody>
          <a:bodyPr/>
          <a:lstStyle/>
          <a:p>
            <a:fld id="{D22B6849-5F90-C748-A4FC-94203167E84F}" type="slidenum">
              <a:rPr kumimoji="1" lang="zh-CN" altLang="en-US" smtClean="0"/>
              <a:t>‹#›</a:t>
            </a:fld>
            <a:endParaRPr kumimoji="1" lang="zh-CN" altLang="en-US"/>
          </a:p>
        </p:txBody>
      </p:sp>
    </p:spTree>
    <p:extLst>
      <p:ext uri="{BB962C8B-B14F-4D97-AF65-F5344CB8AC3E}">
        <p14:creationId xmlns:p14="http://schemas.microsoft.com/office/powerpoint/2010/main" val="1885454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976448-22C2-4849-A7C4-1DB3DFC1EF0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84B24E17-E63F-644D-B394-18E4DB3EE169}"/>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F45AD72-D158-DF4F-A274-8352C0C213E0}"/>
              </a:ext>
            </a:extLst>
          </p:cNvPr>
          <p:cNvSpPr>
            <a:spLocks noGrp="1"/>
          </p:cNvSpPr>
          <p:nvPr>
            <p:ph type="dt" sz="half" idx="10"/>
          </p:nvPr>
        </p:nvSpPr>
        <p:spPr/>
        <p:txBody>
          <a:bodyPr/>
          <a:lstStyle/>
          <a:p>
            <a:fld id="{F6D09345-240C-D648-A797-FA5BFE198CE0}" type="datetimeFigureOut">
              <a:rPr kumimoji="1" lang="zh-CN" altLang="en-US" smtClean="0"/>
              <a:t>2023/3/6</a:t>
            </a:fld>
            <a:endParaRPr kumimoji="1" lang="zh-CN" altLang="en-US"/>
          </a:p>
        </p:txBody>
      </p:sp>
      <p:sp>
        <p:nvSpPr>
          <p:cNvPr id="5" name="页脚占位符 4">
            <a:extLst>
              <a:ext uri="{FF2B5EF4-FFF2-40B4-BE49-F238E27FC236}">
                <a16:creationId xmlns:a16="http://schemas.microsoft.com/office/drawing/2014/main" id="{B55DB0E5-A514-474B-AF72-F4E5BADF6DE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FED50E0-886D-2C43-97C5-3C339C0D12DF}"/>
              </a:ext>
            </a:extLst>
          </p:cNvPr>
          <p:cNvSpPr>
            <a:spLocks noGrp="1"/>
          </p:cNvSpPr>
          <p:nvPr>
            <p:ph type="sldNum" sz="quarter" idx="12"/>
          </p:nvPr>
        </p:nvSpPr>
        <p:spPr/>
        <p:txBody>
          <a:bodyPr/>
          <a:lstStyle/>
          <a:p>
            <a:fld id="{D22B6849-5F90-C748-A4FC-94203167E84F}" type="slidenum">
              <a:rPr kumimoji="1" lang="zh-CN" altLang="en-US" smtClean="0"/>
              <a:t>‹#›</a:t>
            </a:fld>
            <a:endParaRPr kumimoji="1" lang="zh-CN" altLang="en-US"/>
          </a:p>
        </p:txBody>
      </p:sp>
    </p:spTree>
    <p:extLst>
      <p:ext uri="{BB962C8B-B14F-4D97-AF65-F5344CB8AC3E}">
        <p14:creationId xmlns:p14="http://schemas.microsoft.com/office/powerpoint/2010/main" val="501043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3DFD7-BDE7-7F4C-8313-DD547ED81393}"/>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45DA648B-F48C-5D4B-8F49-EA6D254E1B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B06836FA-3C5C-604B-AF08-E108550125EE}"/>
              </a:ext>
            </a:extLst>
          </p:cNvPr>
          <p:cNvSpPr>
            <a:spLocks noGrp="1"/>
          </p:cNvSpPr>
          <p:nvPr>
            <p:ph type="dt" sz="half" idx="10"/>
          </p:nvPr>
        </p:nvSpPr>
        <p:spPr/>
        <p:txBody>
          <a:bodyPr/>
          <a:lstStyle/>
          <a:p>
            <a:fld id="{F6D09345-240C-D648-A797-FA5BFE198CE0}" type="datetimeFigureOut">
              <a:rPr kumimoji="1" lang="zh-CN" altLang="en-US" smtClean="0"/>
              <a:t>2023/3/6</a:t>
            </a:fld>
            <a:endParaRPr kumimoji="1" lang="zh-CN" altLang="en-US"/>
          </a:p>
        </p:txBody>
      </p:sp>
      <p:sp>
        <p:nvSpPr>
          <p:cNvPr id="5" name="页脚占位符 4">
            <a:extLst>
              <a:ext uri="{FF2B5EF4-FFF2-40B4-BE49-F238E27FC236}">
                <a16:creationId xmlns:a16="http://schemas.microsoft.com/office/drawing/2014/main" id="{844DF225-E75E-BE46-A6F6-150D630608E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256B9F2-0036-C340-8CF4-BE4E8B8516D9}"/>
              </a:ext>
            </a:extLst>
          </p:cNvPr>
          <p:cNvSpPr>
            <a:spLocks noGrp="1"/>
          </p:cNvSpPr>
          <p:nvPr>
            <p:ph type="sldNum" sz="quarter" idx="12"/>
          </p:nvPr>
        </p:nvSpPr>
        <p:spPr/>
        <p:txBody>
          <a:bodyPr/>
          <a:lstStyle/>
          <a:p>
            <a:fld id="{D22B6849-5F90-C748-A4FC-94203167E84F}" type="slidenum">
              <a:rPr kumimoji="1" lang="zh-CN" altLang="en-US" smtClean="0"/>
              <a:t>‹#›</a:t>
            </a:fld>
            <a:endParaRPr kumimoji="1" lang="zh-CN" altLang="en-US"/>
          </a:p>
        </p:txBody>
      </p:sp>
    </p:spTree>
    <p:extLst>
      <p:ext uri="{BB962C8B-B14F-4D97-AF65-F5344CB8AC3E}">
        <p14:creationId xmlns:p14="http://schemas.microsoft.com/office/powerpoint/2010/main" val="860806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5C00EB-FB08-E54F-9BAB-BE14FA01119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289022C-97F9-FF47-9490-C5B60C563152}"/>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98526ABA-CE39-F34E-B4E7-8C7202644D57}"/>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723B801D-F5A0-7B42-9743-4932B19850B2}"/>
              </a:ext>
            </a:extLst>
          </p:cNvPr>
          <p:cNvSpPr>
            <a:spLocks noGrp="1"/>
          </p:cNvSpPr>
          <p:nvPr>
            <p:ph type="dt" sz="half" idx="10"/>
          </p:nvPr>
        </p:nvSpPr>
        <p:spPr/>
        <p:txBody>
          <a:bodyPr/>
          <a:lstStyle/>
          <a:p>
            <a:fld id="{F6D09345-240C-D648-A797-FA5BFE198CE0}" type="datetimeFigureOut">
              <a:rPr kumimoji="1" lang="zh-CN" altLang="en-US" smtClean="0"/>
              <a:t>2023/3/6</a:t>
            </a:fld>
            <a:endParaRPr kumimoji="1" lang="zh-CN" altLang="en-US"/>
          </a:p>
        </p:txBody>
      </p:sp>
      <p:sp>
        <p:nvSpPr>
          <p:cNvPr id="6" name="页脚占位符 5">
            <a:extLst>
              <a:ext uri="{FF2B5EF4-FFF2-40B4-BE49-F238E27FC236}">
                <a16:creationId xmlns:a16="http://schemas.microsoft.com/office/drawing/2014/main" id="{F583FEB8-9C2D-EF4F-A6B5-406046B4CC3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14490B2-8343-7D4D-BB48-20BE7B3E23AA}"/>
              </a:ext>
            </a:extLst>
          </p:cNvPr>
          <p:cNvSpPr>
            <a:spLocks noGrp="1"/>
          </p:cNvSpPr>
          <p:nvPr>
            <p:ph type="sldNum" sz="quarter" idx="12"/>
          </p:nvPr>
        </p:nvSpPr>
        <p:spPr/>
        <p:txBody>
          <a:bodyPr/>
          <a:lstStyle/>
          <a:p>
            <a:fld id="{D22B6849-5F90-C748-A4FC-94203167E84F}" type="slidenum">
              <a:rPr kumimoji="1" lang="zh-CN" altLang="en-US" smtClean="0"/>
              <a:t>‹#›</a:t>
            </a:fld>
            <a:endParaRPr kumimoji="1" lang="zh-CN" altLang="en-US"/>
          </a:p>
        </p:txBody>
      </p:sp>
    </p:spTree>
    <p:extLst>
      <p:ext uri="{BB962C8B-B14F-4D97-AF65-F5344CB8AC3E}">
        <p14:creationId xmlns:p14="http://schemas.microsoft.com/office/powerpoint/2010/main" val="1628534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22C8AD-A015-1B44-BE86-C0A00841239E}"/>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4D4F4F5-208C-9B4E-AE1C-72C69FC877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0ADBA452-3A67-894E-97ED-673A5505C6B0}"/>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D084F565-880F-DE49-89E2-174B17011B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1E4683EE-BC84-1A40-AA8E-D644799C91AD}"/>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EFAFC15D-1F99-4F43-B637-366BCE41D8A7}"/>
              </a:ext>
            </a:extLst>
          </p:cNvPr>
          <p:cNvSpPr>
            <a:spLocks noGrp="1"/>
          </p:cNvSpPr>
          <p:nvPr>
            <p:ph type="dt" sz="half" idx="10"/>
          </p:nvPr>
        </p:nvSpPr>
        <p:spPr/>
        <p:txBody>
          <a:bodyPr/>
          <a:lstStyle/>
          <a:p>
            <a:fld id="{F6D09345-240C-D648-A797-FA5BFE198CE0}" type="datetimeFigureOut">
              <a:rPr kumimoji="1" lang="zh-CN" altLang="en-US" smtClean="0"/>
              <a:t>2023/3/6</a:t>
            </a:fld>
            <a:endParaRPr kumimoji="1" lang="zh-CN" altLang="en-US"/>
          </a:p>
        </p:txBody>
      </p:sp>
      <p:sp>
        <p:nvSpPr>
          <p:cNvPr id="8" name="页脚占位符 7">
            <a:extLst>
              <a:ext uri="{FF2B5EF4-FFF2-40B4-BE49-F238E27FC236}">
                <a16:creationId xmlns:a16="http://schemas.microsoft.com/office/drawing/2014/main" id="{F4C43F38-B28F-CC46-9164-0A3A53BE78E1}"/>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D202F483-CEFE-B044-AAF3-972710B69E59}"/>
              </a:ext>
            </a:extLst>
          </p:cNvPr>
          <p:cNvSpPr>
            <a:spLocks noGrp="1"/>
          </p:cNvSpPr>
          <p:nvPr>
            <p:ph type="sldNum" sz="quarter" idx="12"/>
          </p:nvPr>
        </p:nvSpPr>
        <p:spPr/>
        <p:txBody>
          <a:bodyPr/>
          <a:lstStyle/>
          <a:p>
            <a:fld id="{D22B6849-5F90-C748-A4FC-94203167E84F}" type="slidenum">
              <a:rPr kumimoji="1" lang="zh-CN" altLang="en-US" smtClean="0"/>
              <a:t>‹#›</a:t>
            </a:fld>
            <a:endParaRPr kumimoji="1" lang="zh-CN" altLang="en-US"/>
          </a:p>
        </p:txBody>
      </p:sp>
    </p:spTree>
    <p:extLst>
      <p:ext uri="{BB962C8B-B14F-4D97-AF65-F5344CB8AC3E}">
        <p14:creationId xmlns:p14="http://schemas.microsoft.com/office/powerpoint/2010/main" val="3274275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721915-570E-964E-BC56-482BA2A87A96}"/>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A26EA1F3-2F61-3544-B27D-EC4D5F7E5EC4}"/>
              </a:ext>
            </a:extLst>
          </p:cNvPr>
          <p:cNvSpPr>
            <a:spLocks noGrp="1"/>
          </p:cNvSpPr>
          <p:nvPr>
            <p:ph type="dt" sz="half" idx="10"/>
          </p:nvPr>
        </p:nvSpPr>
        <p:spPr/>
        <p:txBody>
          <a:bodyPr/>
          <a:lstStyle/>
          <a:p>
            <a:fld id="{F6D09345-240C-D648-A797-FA5BFE198CE0}" type="datetimeFigureOut">
              <a:rPr kumimoji="1" lang="zh-CN" altLang="en-US" smtClean="0"/>
              <a:t>2023/3/6</a:t>
            </a:fld>
            <a:endParaRPr kumimoji="1" lang="zh-CN" altLang="en-US"/>
          </a:p>
        </p:txBody>
      </p:sp>
      <p:sp>
        <p:nvSpPr>
          <p:cNvPr id="4" name="页脚占位符 3">
            <a:extLst>
              <a:ext uri="{FF2B5EF4-FFF2-40B4-BE49-F238E27FC236}">
                <a16:creationId xmlns:a16="http://schemas.microsoft.com/office/drawing/2014/main" id="{071195C1-C563-AF47-9503-A94EE1EC5D96}"/>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1977885D-7363-674B-8230-CC7CE54F16EC}"/>
              </a:ext>
            </a:extLst>
          </p:cNvPr>
          <p:cNvSpPr>
            <a:spLocks noGrp="1"/>
          </p:cNvSpPr>
          <p:nvPr>
            <p:ph type="sldNum" sz="quarter" idx="12"/>
          </p:nvPr>
        </p:nvSpPr>
        <p:spPr/>
        <p:txBody>
          <a:bodyPr/>
          <a:lstStyle/>
          <a:p>
            <a:fld id="{D22B6849-5F90-C748-A4FC-94203167E84F}" type="slidenum">
              <a:rPr kumimoji="1" lang="zh-CN" altLang="en-US" smtClean="0"/>
              <a:t>‹#›</a:t>
            </a:fld>
            <a:endParaRPr kumimoji="1" lang="zh-CN" altLang="en-US"/>
          </a:p>
        </p:txBody>
      </p:sp>
    </p:spTree>
    <p:extLst>
      <p:ext uri="{BB962C8B-B14F-4D97-AF65-F5344CB8AC3E}">
        <p14:creationId xmlns:p14="http://schemas.microsoft.com/office/powerpoint/2010/main" val="1698051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33DD937-D0EE-5F41-A488-991CF3340D56}"/>
              </a:ext>
            </a:extLst>
          </p:cNvPr>
          <p:cNvSpPr>
            <a:spLocks noGrp="1"/>
          </p:cNvSpPr>
          <p:nvPr>
            <p:ph type="dt" sz="half" idx="10"/>
          </p:nvPr>
        </p:nvSpPr>
        <p:spPr/>
        <p:txBody>
          <a:bodyPr/>
          <a:lstStyle/>
          <a:p>
            <a:fld id="{F6D09345-240C-D648-A797-FA5BFE198CE0}" type="datetimeFigureOut">
              <a:rPr kumimoji="1" lang="zh-CN" altLang="en-US" smtClean="0"/>
              <a:t>2023/3/6</a:t>
            </a:fld>
            <a:endParaRPr kumimoji="1" lang="zh-CN" altLang="en-US"/>
          </a:p>
        </p:txBody>
      </p:sp>
      <p:sp>
        <p:nvSpPr>
          <p:cNvPr id="3" name="页脚占位符 2">
            <a:extLst>
              <a:ext uri="{FF2B5EF4-FFF2-40B4-BE49-F238E27FC236}">
                <a16:creationId xmlns:a16="http://schemas.microsoft.com/office/drawing/2014/main" id="{0A67AB2A-E81B-C546-B763-52D1D88695BA}"/>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F00850AC-7719-784C-BA29-9D9DE615BA4D}"/>
              </a:ext>
            </a:extLst>
          </p:cNvPr>
          <p:cNvSpPr>
            <a:spLocks noGrp="1"/>
          </p:cNvSpPr>
          <p:nvPr>
            <p:ph type="sldNum" sz="quarter" idx="12"/>
          </p:nvPr>
        </p:nvSpPr>
        <p:spPr/>
        <p:txBody>
          <a:bodyPr/>
          <a:lstStyle/>
          <a:p>
            <a:fld id="{D22B6849-5F90-C748-A4FC-94203167E84F}" type="slidenum">
              <a:rPr kumimoji="1" lang="zh-CN" altLang="en-US" smtClean="0"/>
              <a:t>‹#›</a:t>
            </a:fld>
            <a:endParaRPr kumimoji="1" lang="zh-CN" altLang="en-US"/>
          </a:p>
        </p:txBody>
      </p:sp>
    </p:spTree>
    <p:extLst>
      <p:ext uri="{BB962C8B-B14F-4D97-AF65-F5344CB8AC3E}">
        <p14:creationId xmlns:p14="http://schemas.microsoft.com/office/powerpoint/2010/main" val="627955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B2283-4CB3-2C43-998F-3F898C4FF95D}"/>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0359C282-E099-DE40-9B39-3F3F79673A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8752435A-9950-9E4E-85C7-C1FF31CC58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7E8C2024-51BE-CD44-B33F-449E29BB9494}"/>
              </a:ext>
            </a:extLst>
          </p:cNvPr>
          <p:cNvSpPr>
            <a:spLocks noGrp="1"/>
          </p:cNvSpPr>
          <p:nvPr>
            <p:ph type="dt" sz="half" idx="10"/>
          </p:nvPr>
        </p:nvSpPr>
        <p:spPr/>
        <p:txBody>
          <a:bodyPr/>
          <a:lstStyle/>
          <a:p>
            <a:fld id="{F6D09345-240C-D648-A797-FA5BFE198CE0}" type="datetimeFigureOut">
              <a:rPr kumimoji="1" lang="zh-CN" altLang="en-US" smtClean="0"/>
              <a:t>2023/3/6</a:t>
            </a:fld>
            <a:endParaRPr kumimoji="1" lang="zh-CN" altLang="en-US"/>
          </a:p>
        </p:txBody>
      </p:sp>
      <p:sp>
        <p:nvSpPr>
          <p:cNvPr id="6" name="页脚占位符 5">
            <a:extLst>
              <a:ext uri="{FF2B5EF4-FFF2-40B4-BE49-F238E27FC236}">
                <a16:creationId xmlns:a16="http://schemas.microsoft.com/office/drawing/2014/main" id="{5B95CFC8-1CAB-4141-9914-66014EF9AD9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2DDEC35-80E7-FF47-9370-86DFE44532F7}"/>
              </a:ext>
            </a:extLst>
          </p:cNvPr>
          <p:cNvSpPr>
            <a:spLocks noGrp="1"/>
          </p:cNvSpPr>
          <p:nvPr>
            <p:ph type="sldNum" sz="quarter" idx="12"/>
          </p:nvPr>
        </p:nvSpPr>
        <p:spPr/>
        <p:txBody>
          <a:bodyPr/>
          <a:lstStyle/>
          <a:p>
            <a:fld id="{D22B6849-5F90-C748-A4FC-94203167E84F}" type="slidenum">
              <a:rPr kumimoji="1" lang="zh-CN" altLang="en-US" smtClean="0"/>
              <a:t>‹#›</a:t>
            </a:fld>
            <a:endParaRPr kumimoji="1" lang="zh-CN" altLang="en-US"/>
          </a:p>
        </p:txBody>
      </p:sp>
    </p:spTree>
    <p:extLst>
      <p:ext uri="{BB962C8B-B14F-4D97-AF65-F5344CB8AC3E}">
        <p14:creationId xmlns:p14="http://schemas.microsoft.com/office/powerpoint/2010/main" val="944332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7DD44F-7B22-894D-8608-A82904A88CC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271A0BFF-EDBF-AB46-BDBF-8F8DF5CCD9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81278F1D-22CC-B844-BFAE-D69B905F44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13613D5-06A8-2643-81F7-A7DC44D06956}"/>
              </a:ext>
            </a:extLst>
          </p:cNvPr>
          <p:cNvSpPr>
            <a:spLocks noGrp="1"/>
          </p:cNvSpPr>
          <p:nvPr>
            <p:ph type="dt" sz="half" idx="10"/>
          </p:nvPr>
        </p:nvSpPr>
        <p:spPr/>
        <p:txBody>
          <a:bodyPr/>
          <a:lstStyle/>
          <a:p>
            <a:fld id="{F6D09345-240C-D648-A797-FA5BFE198CE0}" type="datetimeFigureOut">
              <a:rPr kumimoji="1" lang="zh-CN" altLang="en-US" smtClean="0"/>
              <a:t>2023/3/6</a:t>
            </a:fld>
            <a:endParaRPr kumimoji="1" lang="zh-CN" altLang="en-US"/>
          </a:p>
        </p:txBody>
      </p:sp>
      <p:sp>
        <p:nvSpPr>
          <p:cNvPr id="6" name="页脚占位符 5">
            <a:extLst>
              <a:ext uri="{FF2B5EF4-FFF2-40B4-BE49-F238E27FC236}">
                <a16:creationId xmlns:a16="http://schemas.microsoft.com/office/drawing/2014/main" id="{E88BF424-FA45-A344-985E-43E0CC7D978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95B40A1-3854-1B4A-B0D0-1D26B0D261B9}"/>
              </a:ext>
            </a:extLst>
          </p:cNvPr>
          <p:cNvSpPr>
            <a:spLocks noGrp="1"/>
          </p:cNvSpPr>
          <p:nvPr>
            <p:ph type="sldNum" sz="quarter" idx="12"/>
          </p:nvPr>
        </p:nvSpPr>
        <p:spPr/>
        <p:txBody>
          <a:bodyPr/>
          <a:lstStyle/>
          <a:p>
            <a:fld id="{D22B6849-5F90-C748-A4FC-94203167E84F}" type="slidenum">
              <a:rPr kumimoji="1" lang="zh-CN" altLang="en-US" smtClean="0"/>
              <a:t>‹#›</a:t>
            </a:fld>
            <a:endParaRPr kumimoji="1" lang="zh-CN" altLang="en-US"/>
          </a:p>
        </p:txBody>
      </p:sp>
    </p:spTree>
    <p:extLst>
      <p:ext uri="{BB962C8B-B14F-4D97-AF65-F5344CB8AC3E}">
        <p14:creationId xmlns:p14="http://schemas.microsoft.com/office/powerpoint/2010/main" val="2990950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0D632A8-EB59-E54F-979B-8339C96ED1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C92ED84-5C03-4448-8596-0A4D64AB3D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35B25C6-2C2E-1F4C-BA2E-4554F7473B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D09345-240C-D648-A797-FA5BFE198CE0}" type="datetimeFigureOut">
              <a:rPr kumimoji="1" lang="zh-CN" altLang="en-US" smtClean="0"/>
              <a:t>2023/3/6</a:t>
            </a:fld>
            <a:endParaRPr kumimoji="1" lang="zh-CN" altLang="en-US"/>
          </a:p>
        </p:txBody>
      </p:sp>
      <p:sp>
        <p:nvSpPr>
          <p:cNvPr id="5" name="页脚占位符 4">
            <a:extLst>
              <a:ext uri="{FF2B5EF4-FFF2-40B4-BE49-F238E27FC236}">
                <a16:creationId xmlns:a16="http://schemas.microsoft.com/office/drawing/2014/main" id="{A5DE9D7F-30E2-4343-A055-B93A6571F0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7B1DA423-6775-F648-B5FE-5EADA2440B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2B6849-5F90-C748-A4FC-94203167E84F}" type="slidenum">
              <a:rPr kumimoji="1" lang="zh-CN" altLang="en-US" smtClean="0"/>
              <a:t>‹#›</a:t>
            </a:fld>
            <a:endParaRPr kumimoji="1" lang="zh-CN" altLang="en-US"/>
          </a:p>
        </p:txBody>
      </p:sp>
    </p:spTree>
    <p:extLst>
      <p:ext uri="{BB962C8B-B14F-4D97-AF65-F5344CB8AC3E}">
        <p14:creationId xmlns:p14="http://schemas.microsoft.com/office/powerpoint/2010/main" val="3708695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spring.io/spring-framework/docs/current/javadoc-api/org/springframework/web/bind/annotation/ResponseBody.html" TargetMode="External"/><Relationship Id="rId2" Type="http://schemas.openxmlformats.org/officeDocument/2006/relationships/hyperlink" Target="https://docs.spring.io/spring-framework/docs/current/javadoc-api/org/springframework/stereotype/Controller.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simplilearn.com/tutorials/java-tutorial/oops-interview-questio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Persistence_(computer_science)" TargetMode="External"/><Relationship Id="rId3" Type="http://schemas.openxmlformats.org/officeDocument/2006/relationships/hyperlink" Target="https://en.wikipedia.org/wiki/Java_(programming_language)" TargetMode="External"/><Relationship Id="rId7" Type="http://schemas.openxmlformats.org/officeDocument/2006/relationships/hyperlink" Target="https://en.wikipedia.org/wiki/Object%E2%80%93relational_impedance_mismatch" TargetMode="External"/><Relationship Id="rId2" Type="http://schemas.openxmlformats.org/officeDocument/2006/relationships/hyperlink" Target="https://en.wikipedia.org/wiki/Object%E2%80%93relational_mapping" TargetMode="External"/><Relationship Id="rId1" Type="http://schemas.openxmlformats.org/officeDocument/2006/relationships/slideLayout" Target="../slideLayouts/slideLayout2.xml"/><Relationship Id="rId6" Type="http://schemas.openxmlformats.org/officeDocument/2006/relationships/hyperlink" Target="https://en.wikipedia.org/wiki/Relational_database" TargetMode="External"/><Relationship Id="rId5" Type="http://schemas.openxmlformats.org/officeDocument/2006/relationships/hyperlink" Target="https://en.wikipedia.org/wiki/Object-oriented_programming" TargetMode="External"/><Relationship Id="rId4" Type="http://schemas.openxmlformats.org/officeDocument/2006/relationships/hyperlink" Target="https://en.wikipedia.org/wiki/Software_framewor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71CD33-50D1-6142-9373-9298E9A10D8B}"/>
              </a:ext>
            </a:extLst>
          </p:cNvPr>
          <p:cNvSpPr>
            <a:spLocks noGrp="1"/>
          </p:cNvSpPr>
          <p:nvPr>
            <p:ph type="ctrTitle"/>
          </p:nvPr>
        </p:nvSpPr>
        <p:spPr/>
        <p:txBody>
          <a:bodyPr/>
          <a:lstStyle/>
          <a:p>
            <a:r>
              <a:rPr kumimoji="1" lang="en-US" altLang="zh-CN" dirty="0"/>
              <a:t>Java Basics 12</a:t>
            </a:r>
            <a:endParaRPr kumimoji="1" lang="zh-CN" altLang="en-US" dirty="0"/>
          </a:p>
        </p:txBody>
      </p:sp>
      <p:sp>
        <p:nvSpPr>
          <p:cNvPr id="3" name="副标题 2">
            <a:extLst>
              <a:ext uri="{FF2B5EF4-FFF2-40B4-BE49-F238E27FC236}">
                <a16:creationId xmlns:a16="http://schemas.microsoft.com/office/drawing/2014/main" id="{9BDEB542-3C87-A842-96E6-1F6DECFF33EA}"/>
              </a:ext>
            </a:extLst>
          </p:cNvPr>
          <p:cNvSpPr>
            <a:spLocks noGrp="1"/>
          </p:cNvSpPr>
          <p:nvPr>
            <p:ph type="subTitle" idx="1"/>
          </p:nvPr>
        </p:nvSpPr>
        <p:spPr/>
        <p:txBody>
          <a:bodyPr/>
          <a:lstStyle/>
          <a:p>
            <a:r>
              <a:rPr kumimoji="1" lang="en-US" altLang="zh-CN" dirty="0"/>
              <a:t>Guangjian Zhou</a:t>
            </a:r>
            <a:endParaRPr kumimoji="1" lang="zh-CN" altLang="en-US" dirty="0"/>
          </a:p>
        </p:txBody>
      </p:sp>
    </p:spTree>
    <p:extLst>
      <p:ext uri="{BB962C8B-B14F-4D97-AF65-F5344CB8AC3E}">
        <p14:creationId xmlns:p14="http://schemas.microsoft.com/office/powerpoint/2010/main" val="2858130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998309-B9C8-3C44-9798-02DA00B46C5B}"/>
              </a:ext>
            </a:extLst>
          </p:cNvPr>
          <p:cNvSpPr>
            <a:spLocks noGrp="1"/>
          </p:cNvSpPr>
          <p:nvPr>
            <p:ph type="title"/>
          </p:nvPr>
        </p:nvSpPr>
        <p:spPr/>
        <p:txBody>
          <a:bodyPr>
            <a:normAutofit/>
          </a:bodyPr>
          <a:lstStyle/>
          <a:p>
            <a:r>
              <a:rPr kumimoji="1" lang="en" altLang="zh-CN" dirty="0"/>
              <a:t>What are the two ways of accessing Hibernate by using Spring.</a:t>
            </a:r>
            <a:endParaRPr kumimoji="1" lang="zh-CN" altLang="en-US" dirty="0"/>
          </a:p>
        </p:txBody>
      </p:sp>
      <p:sp>
        <p:nvSpPr>
          <p:cNvPr id="3" name="内容占位符 2">
            <a:extLst>
              <a:ext uri="{FF2B5EF4-FFF2-40B4-BE49-F238E27FC236}">
                <a16:creationId xmlns:a16="http://schemas.microsoft.com/office/drawing/2014/main" id="{881D6AF1-235D-B94D-9C65-86827C0F3314}"/>
              </a:ext>
            </a:extLst>
          </p:cNvPr>
          <p:cNvSpPr>
            <a:spLocks noGrp="1"/>
          </p:cNvSpPr>
          <p:nvPr>
            <p:ph idx="1"/>
          </p:nvPr>
        </p:nvSpPr>
        <p:spPr/>
        <p:txBody>
          <a:bodyPr/>
          <a:lstStyle/>
          <a:p>
            <a:pPr algn="l"/>
            <a:r>
              <a:rPr lang="en" altLang="zh-CN" b="1" i="0" dirty="0">
                <a:effectLst/>
                <a:latin typeface="Google Sans"/>
              </a:rPr>
              <a:t>There are two approaches to Spring's Hibernate integration:</a:t>
            </a:r>
            <a:endParaRPr lang="en" altLang="zh-CN" b="0" i="0" dirty="0">
              <a:effectLst/>
              <a:latin typeface="Google Sans"/>
            </a:endParaRPr>
          </a:p>
          <a:p>
            <a:pPr marL="0" indent="0" algn="l">
              <a:buNone/>
            </a:pPr>
            <a:r>
              <a:rPr lang="en" altLang="zh-CN" b="0" i="0" dirty="0">
                <a:effectLst/>
                <a:latin typeface="Roboto" panose="02000000000000000000" pitchFamily="2" charset="0"/>
              </a:rPr>
              <a:t>	Inversion of Control with a </a:t>
            </a:r>
            <a:r>
              <a:rPr lang="en" altLang="zh-CN" b="0" i="0" dirty="0" err="1">
                <a:effectLst/>
                <a:latin typeface="Roboto" panose="02000000000000000000" pitchFamily="2" charset="0"/>
              </a:rPr>
              <a:t>HibernateTemplate</a:t>
            </a:r>
            <a:r>
              <a:rPr lang="en" altLang="zh-CN" b="0" i="0" dirty="0">
                <a:effectLst/>
                <a:latin typeface="Roboto" panose="02000000000000000000" pitchFamily="2" charset="0"/>
              </a:rPr>
              <a:t> and Callback.</a:t>
            </a:r>
          </a:p>
          <a:p>
            <a:pPr marL="0" indent="0" algn="l">
              <a:buNone/>
            </a:pPr>
            <a:r>
              <a:rPr lang="en" altLang="zh-CN" b="0" i="0" dirty="0">
                <a:effectLst/>
                <a:latin typeface="Roboto" panose="02000000000000000000" pitchFamily="2" charset="0"/>
              </a:rPr>
              <a:t>	Extending </a:t>
            </a:r>
            <a:r>
              <a:rPr lang="en" altLang="zh-CN" b="0" i="0" dirty="0" err="1">
                <a:effectLst/>
                <a:latin typeface="Roboto" panose="02000000000000000000" pitchFamily="2" charset="0"/>
              </a:rPr>
              <a:t>HibernateDaoSupport</a:t>
            </a:r>
            <a:r>
              <a:rPr lang="en" altLang="zh-CN" b="0" i="0" dirty="0">
                <a:effectLst/>
                <a:latin typeface="Roboto" panose="02000000000000000000" pitchFamily="2" charset="0"/>
              </a:rPr>
              <a:t> and Applying an AOP Interceptor.</a:t>
            </a:r>
          </a:p>
          <a:p>
            <a:endParaRPr kumimoji="1" lang="zh-CN" altLang="en-US" dirty="0"/>
          </a:p>
        </p:txBody>
      </p:sp>
    </p:spTree>
    <p:extLst>
      <p:ext uri="{BB962C8B-B14F-4D97-AF65-F5344CB8AC3E}">
        <p14:creationId xmlns:p14="http://schemas.microsoft.com/office/powerpoint/2010/main" val="873252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5A561D-4D83-6147-AE37-F5BB587F74EA}"/>
              </a:ext>
            </a:extLst>
          </p:cNvPr>
          <p:cNvSpPr>
            <a:spLocks noGrp="1"/>
          </p:cNvSpPr>
          <p:nvPr>
            <p:ph type="title"/>
          </p:nvPr>
        </p:nvSpPr>
        <p:spPr>
          <a:xfrm>
            <a:off x="0" y="117990"/>
            <a:ext cx="10515600" cy="1325563"/>
          </a:xfrm>
        </p:spPr>
        <p:txBody>
          <a:bodyPr/>
          <a:lstStyle/>
          <a:p>
            <a:r>
              <a:rPr kumimoji="1" lang="en" altLang="zh-CN" dirty="0"/>
              <a:t>What is Hibernate </a:t>
            </a:r>
            <a:br>
              <a:rPr kumimoji="1" lang="en" altLang="zh-CN" dirty="0"/>
            </a:br>
            <a:r>
              <a:rPr kumimoji="1" lang="en" altLang="zh-CN" dirty="0"/>
              <a:t>Validator Framework?</a:t>
            </a:r>
            <a:endParaRPr kumimoji="1" lang="zh-CN" altLang="en-US" dirty="0"/>
          </a:p>
        </p:txBody>
      </p:sp>
      <p:pic>
        <p:nvPicPr>
          <p:cNvPr id="5" name="内容占位符 4">
            <a:extLst>
              <a:ext uri="{FF2B5EF4-FFF2-40B4-BE49-F238E27FC236}">
                <a16:creationId xmlns:a16="http://schemas.microsoft.com/office/drawing/2014/main" id="{9203A06C-44B6-964F-93B9-B71233DD7AD2}"/>
              </a:ext>
            </a:extLst>
          </p:cNvPr>
          <p:cNvPicPr>
            <a:picLocks noGrp="1" noChangeAspect="1"/>
          </p:cNvPicPr>
          <p:nvPr>
            <p:ph idx="1"/>
          </p:nvPr>
        </p:nvPicPr>
        <p:blipFill>
          <a:blip r:embed="rId2"/>
          <a:stretch>
            <a:fillRect/>
          </a:stretch>
        </p:blipFill>
        <p:spPr>
          <a:xfrm>
            <a:off x="5257800" y="-1"/>
            <a:ext cx="6827108" cy="6749865"/>
          </a:xfrm>
          <a:prstGeom prst="rect">
            <a:avLst/>
          </a:prstGeom>
        </p:spPr>
      </p:pic>
    </p:spTree>
    <p:extLst>
      <p:ext uri="{BB962C8B-B14F-4D97-AF65-F5344CB8AC3E}">
        <p14:creationId xmlns:p14="http://schemas.microsoft.com/office/powerpoint/2010/main" val="1015099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A0ACB-D411-2A4A-A55D-9C24D9340A4D}"/>
              </a:ext>
            </a:extLst>
          </p:cNvPr>
          <p:cNvSpPr>
            <a:spLocks noGrp="1"/>
          </p:cNvSpPr>
          <p:nvPr>
            <p:ph type="title"/>
          </p:nvPr>
        </p:nvSpPr>
        <p:spPr/>
        <p:txBody>
          <a:bodyPr/>
          <a:lstStyle/>
          <a:p>
            <a:r>
              <a:rPr kumimoji="1" lang="en" altLang="zh-CN" dirty="0"/>
              <a:t>What is Hibernate</a:t>
            </a:r>
            <a:r>
              <a:rPr kumimoji="1" lang="zh-CN" altLang="en-US" dirty="0"/>
              <a:t> </a:t>
            </a:r>
            <a:r>
              <a:rPr kumimoji="1" lang="en" altLang="zh-CN" dirty="0"/>
              <a:t>Template class?</a:t>
            </a:r>
            <a:endParaRPr kumimoji="1" lang="zh-CN" altLang="en-US" dirty="0"/>
          </a:p>
        </p:txBody>
      </p:sp>
      <p:sp>
        <p:nvSpPr>
          <p:cNvPr id="3" name="内容占位符 2">
            <a:extLst>
              <a:ext uri="{FF2B5EF4-FFF2-40B4-BE49-F238E27FC236}">
                <a16:creationId xmlns:a16="http://schemas.microsoft.com/office/drawing/2014/main" id="{448CE9AB-2ACB-6A48-AC43-F02BB0413E46}"/>
              </a:ext>
            </a:extLst>
          </p:cNvPr>
          <p:cNvSpPr>
            <a:spLocks noGrp="1"/>
          </p:cNvSpPr>
          <p:nvPr>
            <p:ph idx="1"/>
          </p:nvPr>
        </p:nvSpPr>
        <p:spPr/>
        <p:txBody>
          <a:bodyPr/>
          <a:lstStyle/>
          <a:p>
            <a:r>
              <a:rPr lang="en" altLang="zh-CN" b="0" i="0" dirty="0" err="1">
                <a:effectLst/>
                <a:latin typeface="Google Sans"/>
              </a:rPr>
              <a:t>HibernateTemplate</a:t>
            </a:r>
            <a:r>
              <a:rPr lang="en" altLang="zh-CN" b="0" i="0" dirty="0">
                <a:effectLst/>
                <a:latin typeface="Google Sans"/>
              </a:rPr>
              <a:t> is a helper class which provides different methods for querying/retrieving data from the database. It also converts checked </a:t>
            </a:r>
            <a:r>
              <a:rPr lang="en" altLang="zh-CN" b="0" i="0" dirty="0" err="1">
                <a:effectLst/>
                <a:latin typeface="Google Sans"/>
              </a:rPr>
              <a:t>HibernateExceptions</a:t>
            </a:r>
            <a:r>
              <a:rPr lang="en" altLang="zh-CN" b="0" i="0" dirty="0">
                <a:effectLst/>
                <a:latin typeface="Google Sans"/>
              </a:rPr>
              <a:t> into unchecked </a:t>
            </a:r>
            <a:r>
              <a:rPr lang="en" altLang="zh-CN" b="0" i="0" dirty="0" err="1">
                <a:effectLst/>
                <a:latin typeface="Google Sans"/>
              </a:rPr>
              <a:t>DataAccessExceptions</a:t>
            </a:r>
            <a:r>
              <a:rPr lang="en" altLang="zh-CN" b="0" i="0" dirty="0">
                <a:effectLst/>
                <a:latin typeface="Google Sans"/>
              </a:rPr>
              <a:t>. </a:t>
            </a:r>
            <a:r>
              <a:rPr lang="en" altLang="zh-CN" b="0" i="0" dirty="0" err="1">
                <a:effectLst/>
                <a:latin typeface="Google Sans"/>
              </a:rPr>
              <a:t>HibernateTemplate</a:t>
            </a:r>
            <a:r>
              <a:rPr lang="en" altLang="zh-CN" b="0" i="0" dirty="0">
                <a:effectLst/>
                <a:latin typeface="Google Sans"/>
              </a:rPr>
              <a:t> benefits : </a:t>
            </a:r>
            <a:r>
              <a:rPr lang="en" altLang="zh-CN" b="0" i="0" dirty="0" err="1">
                <a:effectLst/>
                <a:latin typeface="Google Sans"/>
              </a:rPr>
              <a:t>HibernateTemplate</a:t>
            </a:r>
            <a:r>
              <a:rPr lang="en" altLang="zh-CN" b="0" i="0" dirty="0">
                <a:effectLst/>
                <a:latin typeface="Google Sans"/>
              </a:rPr>
              <a:t> simplifies interactions with Hibernate Session.</a:t>
            </a:r>
            <a:endParaRPr kumimoji="1" lang="zh-CN" altLang="en-US" dirty="0"/>
          </a:p>
        </p:txBody>
      </p:sp>
    </p:spTree>
    <p:extLst>
      <p:ext uri="{BB962C8B-B14F-4D97-AF65-F5344CB8AC3E}">
        <p14:creationId xmlns:p14="http://schemas.microsoft.com/office/powerpoint/2010/main" val="286305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F2193-8961-FD4F-B83F-3A8401C983B1}"/>
              </a:ext>
            </a:extLst>
          </p:cNvPr>
          <p:cNvSpPr>
            <a:spLocks noGrp="1"/>
          </p:cNvSpPr>
          <p:nvPr>
            <p:ph type="title"/>
          </p:nvPr>
        </p:nvSpPr>
        <p:spPr/>
        <p:txBody>
          <a:bodyPr/>
          <a:lstStyle/>
          <a:p>
            <a:r>
              <a:rPr kumimoji="1" lang="en" altLang="zh-CN" dirty="0"/>
              <a:t>What is the Spring MVC framework?</a:t>
            </a:r>
            <a:endParaRPr kumimoji="1" lang="zh-CN" altLang="en-US" dirty="0"/>
          </a:p>
        </p:txBody>
      </p:sp>
      <p:sp>
        <p:nvSpPr>
          <p:cNvPr id="3" name="内容占位符 2">
            <a:extLst>
              <a:ext uri="{FF2B5EF4-FFF2-40B4-BE49-F238E27FC236}">
                <a16:creationId xmlns:a16="http://schemas.microsoft.com/office/drawing/2014/main" id="{AA6958CC-5E37-8C44-8A15-B1226B17C55B}"/>
              </a:ext>
            </a:extLst>
          </p:cNvPr>
          <p:cNvSpPr>
            <a:spLocks noGrp="1"/>
          </p:cNvSpPr>
          <p:nvPr>
            <p:ph idx="1"/>
          </p:nvPr>
        </p:nvSpPr>
        <p:spPr/>
        <p:txBody>
          <a:bodyPr/>
          <a:lstStyle/>
          <a:p>
            <a:r>
              <a:rPr lang="en" altLang="zh-CN" b="0" i="0" dirty="0">
                <a:effectLst/>
                <a:latin typeface="Google Sans"/>
              </a:rPr>
              <a:t>Spring MVC is a Java framework that is used to develop web applications. It is built on a Model-View-Controller (MVC) pattern and possesses all the basic features of a spring framework, such as Dependency Injection, Inversion of Control.</a:t>
            </a:r>
            <a:endParaRPr kumimoji="1" lang="zh-CN" altLang="en-US" dirty="0"/>
          </a:p>
        </p:txBody>
      </p:sp>
    </p:spTree>
    <p:extLst>
      <p:ext uri="{BB962C8B-B14F-4D97-AF65-F5344CB8AC3E}">
        <p14:creationId xmlns:p14="http://schemas.microsoft.com/office/powerpoint/2010/main" val="1092279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311326-C591-CF4B-8688-3CCCE1A4A4B6}"/>
              </a:ext>
            </a:extLst>
          </p:cNvPr>
          <p:cNvSpPr>
            <a:spLocks noGrp="1"/>
          </p:cNvSpPr>
          <p:nvPr>
            <p:ph type="title"/>
          </p:nvPr>
        </p:nvSpPr>
        <p:spPr/>
        <p:txBody>
          <a:bodyPr>
            <a:normAutofit/>
          </a:bodyPr>
          <a:lstStyle/>
          <a:p>
            <a:r>
              <a:rPr kumimoji="1" lang="en" altLang="zh-CN" dirty="0"/>
              <a:t>What are the benefits of Spring MVC framework over other MVC frameworks?</a:t>
            </a:r>
            <a:endParaRPr kumimoji="1" lang="zh-CN" altLang="en-US" dirty="0"/>
          </a:p>
        </p:txBody>
      </p:sp>
      <p:sp>
        <p:nvSpPr>
          <p:cNvPr id="3" name="内容占位符 2">
            <a:extLst>
              <a:ext uri="{FF2B5EF4-FFF2-40B4-BE49-F238E27FC236}">
                <a16:creationId xmlns:a16="http://schemas.microsoft.com/office/drawing/2014/main" id="{8D1217BF-82EB-A844-810F-FF1CD0ADD88E}"/>
              </a:ext>
            </a:extLst>
          </p:cNvPr>
          <p:cNvSpPr>
            <a:spLocks noGrp="1"/>
          </p:cNvSpPr>
          <p:nvPr>
            <p:ph idx="1"/>
          </p:nvPr>
        </p:nvSpPr>
        <p:spPr/>
        <p:txBody>
          <a:bodyPr>
            <a:normAutofit lnSpcReduction="10000"/>
          </a:bodyPr>
          <a:lstStyle/>
          <a:p>
            <a:pPr algn="l"/>
            <a:r>
              <a:rPr lang="en" altLang="zh-CN" b="1" i="0" dirty="0">
                <a:solidFill>
                  <a:srgbClr val="343F55"/>
                </a:solidFill>
                <a:effectLst/>
                <a:latin typeface="Poppins" pitchFamily="2" charset="0"/>
              </a:rPr>
              <a:t>Spring MVC Benefits</a:t>
            </a:r>
          </a:p>
          <a:p>
            <a:pPr algn="l"/>
            <a:r>
              <a:rPr lang="en" altLang="zh-CN" b="0" i="0" dirty="0">
                <a:solidFill>
                  <a:srgbClr val="000000"/>
                </a:solidFill>
                <a:effectLst/>
                <a:latin typeface="DM Sans" panose="020F0502020204030204" pitchFamily="34" charset="0"/>
              </a:rPr>
              <a:t>Spring MVC shines when it comes to:</a:t>
            </a:r>
          </a:p>
          <a:p>
            <a:pPr algn="l">
              <a:buFont typeface="Arial" panose="020B0604020202020204" pitchFamily="34" charset="0"/>
              <a:buChar char="•"/>
            </a:pPr>
            <a:r>
              <a:rPr lang="en" altLang="zh-CN" b="0" i="0" dirty="0">
                <a:solidFill>
                  <a:srgbClr val="000000"/>
                </a:solidFill>
                <a:effectLst/>
                <a:latin typeface="DM Sans" panose="020F0502020204030204" pitchFamily="34" charset="0"/>
              </a:rPr>
              <a:t>Promoting separation of concerns - it's great way to develop modular web applications</a:t>
            </a:r>
          </a:p>
          <a:p>
            <a:pPr algn="l">
              <a:buFont typeface="Arial" panose="020B0604020202020204" pitchFamily="34" charset="0"/>
              <a:buChar char="•"/>
            </a:pPr>
            <a:r>
              <a:rPr lang="en" altLang="zh-CN" b="0" i="0" dirty="0">
                <a:solidFill>
                  <a:srgbClr val="000000"/>
                </a:solidFill>
                <a:effectLst/>
                <a:latin typeface="DM Sans" panose="020F0502020204030204" pitchFamily="34" charset="0"/>
              </a:rPr>
              <a:t>Abstracts away the tedious and boilerplate tasks of handling HTTP requests</a:t>
            </a:r>
          </a:p>
          <a:p>
            <a:pPr algn="l">
              <a:buFont typeface="Arial" panose="020B0604020202020204" pitchFamily="34" charset="0"/>
              <a:buChar char="•"/>
            </a:pPr>
            <a:r>
              <a:rPr lang="en" altLang="zh-CN" b="0" i="0" dirty="0">
                <a:solidFill>
                  <a:srgbClr val="000000"/>
                </a:solidFill>
                <a:effectLst/>
                <a:latin typeface="DM Sans" panose="020F0502020204030204" pitchFamily="34" charset="0"/>
              </a:rPr>
              <a:t>Excellent support for developing RESTful web services</a:t>
            </a:r>
          </a:p>
          <a:p>
            <a:pPr algn="l"/>
            <a:r>
              <a:rPr lang="en" altLang="zh-CN" b="0" i="0" dirty="0">
                <a:solidFill>
                  <a:srgbClr val="000000"/>
                </a:solidFill>
                <a:effectLst/>
                <a:latin typeface="DM Sans" panose="020F0502020204030204" pitchFamily="34" charset="0"/>
              </a:rPr>
              <a:t>Both Spring Boot and Spring MVC bring unique advantages yet have the same goal of faster, more efficient development. Consider using them together for your web application.</a:t>
            </a:r>
          </a:p>
          <a:p>
            <a:endParaRPr kumimoji="1" lang="zh-CN" altLang="en-US" dirty="0"/>
          </a:p>
        </p:txBody>
      </p:sp>
    </p:spTree>
    <p:extLst>
      <p:ext uri="{BB962C8B-B14F-4D97-AF65-F5344CB8AC3E}">
        <p14:creationId xmlns:p14="http://schemas.microsoft.com/office/powerpoint/2010/main" val="181186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F19EB-0D51-4448-8714-ADB93CF62267}"/>
              </a:ext>
            </a:extLst>
          </p:cNvPr>
          <p:cNvSpPr>
            <a:spLocks noGrp="1"/>
          </p:cNvSpPr>
          <p:nvPr>
            <p:ph type="title"/>
          </p:nvPr>
        </p:nvSpPr>
        <p:spPr/>
        <p:txBody>
          <a:bodyPr>
            <a:normAutofit fontScale="90000"/>
          </a:bodyPr>
          <a:lstStyle/>
          <a:p>
            <a:r>
              <a:rPr kumimoji="1" lang="en" altLang="zh-CN" dirty="0"/>
              <a:t>What is </a:t>
            </a:r>
            <a:r>
              <a:rPr kumimoji="1" lang="en" altLang="zh-CN" dirty="0" err="1"/>
              <a:t>DispatcherServlet</a:t>
            </a:r>
            <a:r>
              <a:rPr kumimoji="1" lang="en" altLang="zh-CN" dirty="0"/>
              <a:t> in Spring MVC? In other words, can you explain the Spring MVC architecture?</a:t>
            </a:r>
            <a:endParaRPr kumimoji="1" lang="zh-CN" altLang="en-US" dirty="0"/>
          </a:p>
        </p:txBody>
      </p:sp>
      <p:sp>
        <p:nvSpPr>
          <p:cNvPr id="3" name="内容占位符 2">
            <a:extLst>
              <a:ext uri="{FF2B5EF4-FFF2-40B4-BE49-F238E27FC236}">
                <a16:creationId xmlns:a16="http://schemas.microsoft.com/office/drawing/2014/main" id="{387D7352-9AEE-6040-9EE5-57EA831C69FC}"/>
              </a:ext>
            </a:extLst>
          </p:cNvPr>
          <p:cNvSpPr>
            <a:spLocks noGrp="1"/>
          </p:cNvSpPr>
          <p:nvPr>
            <p:ph idx="1"/>
          </p:nvPr>
        </p:nvSpPr>
        <p:spPr/>
        <p:txBody>
          <a:bodyPr/>
          <a:lstStyle/>
          <a:p>
            <a:r>
              <a:rPr lang="en" altLang="zh-CN" b="0" i="0" dirty="0">
                <a:effectLst/>
                <a:latin typeface="Google Sans"/>
              </a:rPr>
              <a:t>The </a:t>
            </a:r>
            <a:r>
              <a:rPr lang="en" altLang="zh-CN" b="0" i="0" dirty="0" err="1">
                <a:effectLst/>
                <a:latin typeface="Google Sans"/>
              </a:rPr>
              <a:t>DispatcherServlet</a:t>
            </a:r>
            <a:r>
              <a:rPr lang="en" altLang="zh-CN" b="0" i="0" dirty="0">
                <a:effectLst/>
                <a:latin typeface="Google Sans"/>
              </a:rPr>
              <a:t> is the front controller in Spring web applications. It's used to create web applications and REST services in Spring MVC. In a traditional Spring web application, this servlet is defined in the web. xml file.</a:t>
            </a:r>
            <a:endParaRPr kumimoji="1" lang="zh-CN" altLang="en-US" dirty="0"/>
          </a:p>
        </p:txBody>
      </p:sp>
    </p:spTree>
    <p:extLst>
      <p:ext uri="{BB962C8B-B14F-4D97-AF65-F5344CB8AC3E}">
        <p14:creationId xmlns:p14="http://schemas.microsoft.com/office/powerpoint/2010/main" val="1827665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6CC777-3C51-F24E-976B-FA06588FE9CF}"/>
              </a:ext>
            </a:extLst>
          </p:cNvPr>
          <p:cNvSpPr>
            <a:spLocks noGrp="1"/>
          </p:cNvSpPr>
          <p:nvPr>
            <p:ph type="title"/>
          </p:nvPr>
        </p:nvSpPr>
        <p:spPr/>
        <p:txBody>
          <a:bodyPr>
            <a:normAutofit/>
          </a:bodyPr>
          <a:lstStyle/>
          <a:p>
            <a:r>
              <a:rPr kumimoji="1" lang="en" altLang="zh-CN" dirty="0"/>
              <a:t>What is a View Resolver pattern and explain its significance in Spring MVC?</a:t>
            </a:r>
            <a:endParaRPr kumimoji="1" lang="zh-CN" altLang="en-US" dirty="0"/>
          </a:p>
        </p:txBody>
      </p:sp>
      <p:sp>
        <p:nvSpPr>
          <p:cNvPr id="3" name="内容占位符 2">
            <a:extLst>
              <a:ext uri="{FF2B5EF4-FFF2-40B4-BE49-F238E27FC236}">
                <a16:creationId xmlns:a16="http://schemas.microsoft.com/office/drawing/2014/main" id="{11D1025E-64E6-1D4F-A78C-6E65BA5CBDEC}"/>
              </a:ext>
            </a:extLst>
          </p:cNvPr>
          <p:cNvSpPr>
            <a:spLocks noGrp="1"/>
          </p:cNvSpPr>
          <p:nvPr>
            <p:ph idx="1"/>
          </p:nvPr>
        </p:nvSpPr>
        <p:spPr/>
        <p:txBody>
          <a:bodyPr/>
          <a:lstStyle/>
          <a:p>
            <a:r>
              <a:rPr lang="en" altLang="zh-CN" b="0" i="0" dirty="0">
                <a:effectLst/>
                <a:latin typeface="Google Sans"/>
              </a:rPr>
              <a:t>All MVC frameworks provide a way of working with views. Spring does that via the view resolvers, which enable you to render models in the browser without tying the implementation to a specific view technology. The </a:t>
            </a:r>
            <a:r>
              <a:rPr lang="en" altLang="zh-CN" b="0" i="0" dirty="0" err="1">
                <a:effectLst/>
                <a:latin typeface="Google Sans"/>
              </a:rPr>
              <a:t>ViewResolver</a:t>
            </a:r>
            <a:r>
              <a:rPr lang="en" altLang="zh-CN" b="0" i="0" dirty="0">
                <a:effectLst/>
                <a:latin typeface="Google Sans"/>
              </a:rPr>
              <a:t> maps view names to actual views.</a:t>
            </a:r>
            <a:endParaRPr kumimoji="1" lang="zh-CN" altLang="en-US" dirty="0"/>
          </a:p>
        </p:txBody>
      </p:sp>
    </p:spTree>
    <p:extLst>
      <p:ext uri="{BB962C8B-B14F-4D97-AF65-F5344CB8AC3E}">
        <p14:creationId xmlns:p14="http://schemas.microsoft.com/office/powerpoint/2010/main" val="58679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1662DF-F1D4-7544-B7DA-6C592D251CBC}"/>
              </a:ext>
            </a:extLst>
          </p:cNvPr>
          <p:cNvSpPr>
            <a:spLocks noGrp="1"/>
          </p:cNvSpPr>
          <p:nvPr>
            <p:ph type="title"/>
          </p:nvPr>
        </p:nvSpPr>
        <p:spPr/>
        <p:txBody>
          <a:bodyPr>
            <a:normAutofit/>
          </a:bodyPr>
          <a:lstStyle/>
          <a:p>
            <a:r>
              <a:rPr kumimoji="1" lang="en" altLang="zh-CN" dirty="0"/>
              <a:t>What is the @Controller annotation used for?</a:t>
            </a:r>
            <a:endParaRPr kumimoji="1" lang="zh-CN" altLang="en-US" dirty="0"/>
          </a:p>
        </p:txBody>
      </p:sp>
      <p:sp>
        <p:nvSpPr>
          <p:cNvPr id="3" name="内容占位符 2">
            <a:extLst>
              <a:ext uri="{FF2B5EF4-FFF2-40B4-BE49-F238E27FC236}">
                <a16:creationId xmlns:a16="http://schemas.microsoft.com/office/drawing/2014/main" id="{1DD6DB2A-0CAE-5947-AB01-4A7469A1D9B5}"/>
              </a:ext>
            </a:extLst>
          </p:cNvPr>
          <p:cNvSpPr>
            <a:spLocks noGrp="1"/>
          </p:cNvSpPr>
          <p:nvPr>
            <p:ph idx="1"/>
          </p:nvPr>
        </p:nvSpPr>
        <p:spPr/>
        <p:txBody>
          <a:bodyPr/>
          <a:lstStyle/>
          <a:p>
            <a:r>
              <a:rPr lang="en" altLang="zh-CN" b="0" i="0" dirty="0">
                <a:effectLst/>
                <a:latin typeface="Google Sans"/>
              </a:rPr>
              <a:t>The basic purpose of the @Controller annotation is to act as a stereotype for the annotated class, indicating its role. The dispatcher will scan such annotated classes for mapped methods, detecting @</a:t>
            </a:r>
            <a:r>
              <a:rPr lang="en" altLang="zh-CN" b="0" i="0" dirty="0" err="1">
                <a:effectLst/>
                <a:latin typeface="Google Sans"/>
              </a:rPr>
              <a:t>RequestMapping</a:t>
            </a:r>
            <a:r>
              <a:rPr lang="en" altLang="zh-CN" b="0" i="0" dirty="0">
                <a:effectLst/>
                <a:latin typeface="Google Sans"/>
              </a:rPr>
              <a:t> annotations (see the next section).</a:t>
            </a:r>
            <a:endParaRPr kumimoji="1" lang="zh-CN" altLang="en-US" dirty="0"/>
          </a:p>
        </p:txBody>
      </p:sp>
    </p:spTree>
    <p:extLst>
      <p:ext uri="{BB962C8B-B14F-4D97-AF65-F5344CB8AC3E}">
        <p14:creationId xmlns:p14="http://schemas.microsoft.com/office/powerpoint/2010/main" val="1876577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4C5059-E80B-E34E-B598-632602AEC395}"/>
              </a:ext>
            </a:extLst>
          </p:cNvPr>
          <p:cNvSpPr>
            <a:spLocks noGrp="1"/>
          </p:cNvSpPr>
          <p:nvPr>
            <p:ph type="title"/>
          </p:nvPr>
        </p:nvSpPr>
        <p:spPr/>
        <p:txBody>
          <a:bodyPr>
            <a:normAutofit/>
          </a:bodyPr>
          <a:lstStyle/>
          <a:p>
            <a:r>
              <a:rPr kumimoji="1" lang="en" altLang="zh-CN" dirty="0"/>
              <a:t>Can the default web server in the Spring Boot application be disabled?</a:t>
            </a:r>
            <a:endParaRPr kumimoji="1" lang="zh-CN" altLang="en-US" dirty="0"/>
          </a:p>
        </p:txBody>
      </p:sp>
      <p:sp>
        <p:nvSpPr>
          <p:cNvPr id="3" name="内容占位符 2">
            <a:extLst>
              <a:ext uri="{FF2B5EF4-FFF2-40B4-BE49-F238E27FC236}">
                <a16:creationId xmlns:a16="http://schemas.microsoft.com/office/drawing/2014/main" id="{55677B00-CB39-9E4C-9147-76013E000012}"/>
              </a:ext>
            </a:extLst>
          </p:cNvPr>
          <p:cNvSpPr>
            <a:spLocks noGrp="1"/>
          </p:cNvSpPr>
          <p:nvPr>
            <p:ph idx="1"/>
          </p:nvPr>
        </p:nvSpPr>
        <p:spPr/>
        <p:txBody>
          <a:bodyPr/>
          <a:lstStyle/>
          <a:p>
            <a:r>
              <a:rPr lang="en" altLang="zh-CN" b="0" i="0" dirty="0">
                <a:effectLst/>
                <a:latin typeface="Google Sans"/>
              </a:rPr>
              <a:t>The easiest way to prevent a Spring Boot application from starting an embedded web server is to not include the web server starter in our dependencies. This means not including the spring-boot-starter-web dependency in either the Maven POM or Gradle build file.</a:t>
            </a:r>
          </a:p>
          <a:p>
            <a:r>
              <a:rPr lang="en" altLang="zh-CN" dirty="0" err="1"/>
              <a:t>spring.main.web</a:t>
            </a:r>
            <a:r>
              <a:rPr lang="en" altLang="zh-CN" dirty="0"/>
              <a:t>-application-type=NONE </a:t>
            </a:r>
            <a:endParaRPr kumimoji="1" lang="zh-CN" altLang="en-US" dirty="0"/>
          </a:p>
        </p:txBody>
      </p:sp>
    </p:spTree>
    <p:extLst>
      <p:ext uri="{BB962C8B-B14F-4D97-AF65-F5344CB8AC3E}">
        <p14:creationId xmlns:p14="http://schemas.microsoft.com/office/powerpoint/2010/main" val="3988951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DD2E18-2EF4-FE40-999D-8B98F8B3B6B3}"/>
              </a:ext>
            </a:extLst>
          </p:cNvPr>
          <p:cNvSpPr>
            <a:spLocks noGrp="1"/>
          </p:cNvSpPr>
          <p:nvPr>
            <p:ph type="title"/>
          </p:nvPr>
        </p:nvSpPr>
        <p:spPr/>
        <p:txBody>
          <a:bodyPr>
            <a:normAutofit fontScale="90000"/>
          </a:bodyPr>
          <a:lstStyle/>
          <a:p>
            <a:r>
              <a:rPr kumimoji="1" lang="en" altLang="zh-CN" dirty="0"/>
              <a:t>What are the uses of @</a:t>
            </a:r>
            <a:r>
              <a:rPr kumimoji="1" lang="en" altLang="zh-CN" dirty="0" err="1"/>
              <a:t>RequestMapping</a:t>
            </a:r>
            <a:r>
              <a:rPr kumimoji="1" lang="en" altLang="zh-CN" dirty="0"/>
              <a:t> and @</a:t>
            </a:r>
            <a:r>
              <a:rPr kumimoji="1" lang="en" altLang="zh-CN" dirty="0" err="1"/>
              <a:t>RestController</a:t>
            </a:r>
            <a:r>
              <a:rPr kumimoji="1" lang="en" altLang="zh-CN" dirty="0"/>
              <a:t> annotations in Spring Boot?</a:t>
            </a:r>
            <a:endParaRPr kumimoji="1" lang="zh-CN" altLang="en-US" dirty="0"/>
          </a:p>
        </p:txBody>
      </p:sp>
      <p:sp>
        <p:nvSpPr>
          <p:cNvPr id="3" name="内容占位符 2">
            <a:extLst>
              <a:ext uri="{FF2B5EF4-FFF2-40B4-BE49-F238E27FC236}">
                <a16:creationId xmlns:a16="http://schemas.microsoft.com/office/drawing/2014/main" id="{5084FC7B-E009-B64C-AA1B-C79EBF6C307B}"/>
              </a:ext>
            </a:extLst>
          </p:cNvPr>
          <p:cNvSpPr>
            <a:spLocks noGrp="1"/>
          </p:cNvSpPr>
          <p:nvPr>
            <p:ph idx="1"/>
          </p:nvPr>
        </p:nvSpPr>
        <p:spPr/>
        <p:txBody>
          <a:bodyPr/>
          <a:lstStyle/>
          <a:p>
            <a:r>
              <a:rPr lang="en-US" altLang="zh-CN" b="0" i="0" dirty="0">
                <a:solidFill>
                  <a:srgbClr val="474747"/>
                </a:solidFill>
                <a:effectLst/>
                <a:latin typeface="dejavu serif"/>
              </a:rPr>
              <a:t>@</a:t>
            </a:r>
            <a:r>
              <a:rPr lang="en-US" altLang="zh-CN" b="0" i="0" dirty="0" err="1">
                <a:solidFill>
                  <a:srgbClr val="474747"/>
                </a:solidFill>
                <a:effectLst/>
                <a:latin typeface="dejavu serif"/>
              </a:rPr>
              <a:t>RequestMapping</a:t>
            </a:r>
            <a:r>
              <a:rPr lang="en-US" altLang="zh-CN" b="0" i="0" dirty="0">
                <a:solidFill>
                  <a:srgbClr val="474747"/>
                </a:solidFill>
                <a:effectLst/>
                <a:latin typeface="dejavu serif"/>
              </a:rPr>
              <a:t> </a:t>
            </a:r>
            <a:r>
              <a:rPr lang="en" altLang="zh-CN" b="0" i="0" dirty="0" err="1">
                <a:solidFill>
                  <a:srgbClr val="474747"/>
                </a:solidFill>
                <a:effectLst/>
                <a:latin typeface="dejavu serif"/>
              </a:rPr>
              <a:t>nnotation</a:t>
            </a:r>
            <a:r>
              <a:rPr lang="en" altLang="zh-CN" b="0" i="0" dirty="0">
                <a:solidFill>
                  <a:srgbClr val="474747"/>
                </a:solidFill>
                <a:effectLst/>
                <a:latin typeface="dejavu serif"/>
              </a:rPr>
              <a:t> for mapping web requests onto methods in request-handling classes with flexible method signatures.</a:t>
            </a:r>
          </a:p>
          <a:p>
            <a:endParaRPr kumimoji="1" lang="en" altLang="zh-CN" dirty="0">
              <a:solidFill>
                <a:srgbClr val="474747"/>
              </a:solidFill>
              <a:latin typeface="dejavu serif"/>
            </a:endParaRPr>
          </a:p>
          <a:p>
            <a:r>
              <a:rPr lang="en" altLang="zh-CN" b="0" i="0" dirty="0">
                <a:solidFill>
                  <a:srgbClr val="474747"/>
                </a:solidFill>
                <a:effectLst/>
                <a:latin typeface="dejavu serif"/>
              </a:rPr>
              <a:t>Indicates that an annotated class is a "Controller" (e.g. a web controller),  allowing for implementation classes to be autodetected through </a:t>
            </a:r>
            <a:r>
              <a:rPr lang="en" altLang="zh-CN" b="0" i="0" dirty="0" err="1">
                <a:solidFill>
                  <a:srgbClr val="474747"/>
                </a:solidFill>
                <a:effectLst/>
                <a:latin typeface="dejavu serif"/>
              </a:rPr>
              <a:t>classpath</a:t>
            </a:r>
            <a:r>
              <a:rPr lang="en" altLang="zh-CN" b="0" i="0" dirty="0">
                <a:solidFill>
                  <a:srgbClr val="474747"/>
                </a:solidFill>
                <a:effectLst/>
                <a:latin typeface="dejavu serif"/>
              </a:rPr>
              <a:t> scanning. A convenience annotation that is itself annotated with </a:t>
            </a:r>
            <a:r>
              <a:rPr lang="en" altLang="zh-CN" b="0" i="0" u="none" strike="noStrike" dirty="0">
                <a:solidFill>
                  <a:srgbClr val="4A6782"/>
                </a:solidFill>
                <a:effectLst/>
                <a:latin typeface="dejavu serif"/>
                <a:hlinkClick r:id="rId2" tooltip="annotation interface in org.springframework.stereotype"/>
              </a:rPr>
              <a:t>@Controller</a:t>
            </a:r>
            <a:r>
              <a:rPr lang="en" altLang="zh-CN" b="0" i="0" dirty="0">
                <a:solidFill>
                  <a:srgbClr val="474747"/>
                </a:solidFill>
                <a:effectLst/>
                <a:latin typeface="dejavu serif"/>
              </a:rPr>
              <a:t> and </a:t>
            </a:r>
            <a:r>
              <a:rPr lang="en" altLang="zh-CN" b="0" i="0" u="none" strike="noStrike" dirty="0">
                <a:solidFill>
                  <a:srgbClr val="4A6782"/>
                </a:solidFill>
                <a:effectLst/>
                <a:latin typeface="dejavu serif"/>
                <a:hlinkClick r:id="rId3" tooltip="annotation interface in org.springframework.web.bind.annotation"/>
              </a:rPr>
              <a:t>@ResponseBody</a:t>
            </a:r>
            <a:r>
              <a:rPr lang="en" altLang="zh-CN" b="0" i="0" dirty="0">
                <a:solidFill>
                  <a:srgbClr val="474747"/>
                </a:solidFill>
                <a:effectLst/>
                <a:latin typeface="dejavu serif"/>
              </a:rPr>
              <a:t>.</a:t>
            </a:r>
            <a:endParaRPr kumimoji="1" lang="zh-CN" altLang="en-US" dirty="0"/>
          </a:p>
        </p:txBody>
      </p:sp>
    </p:spTree>
    <p:extLst>
      <p:ext uri="{BB962C8B-B14F-4D97-AF65-F5344CB8AC3E}">
        <p14:creationId xmlns:p14="http://schemas.microsoft.com/office/powerpoint/2010/main" val="457733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785B23-AB12-5249-BDB5-0CBCD1753B1B}"/>
              </a:ext>
            </a:extLst>
          </p:cNvPr>
          <p:cNvSpPr>
            <a:spLocks noGrp="1"/>
          </p:cNvSpPr>
          <p:nvPr>
            <p:ph type="title"/>
          </p:nvPr>
        </p:nvSpPr>
        <p:spPr/>
        <p:txBody>
          <a:bodyPr/>
          <a:lstStyle/>
          <a:p>
            <a:r>
              <a:rPr kumimoji="1" lang="en" altLang="zh-CN" dirty="0"/>
              <a:t>What is Spring AOP?</a:t>
            </a:r>
            <a:endParaRPr kumimoji="1" lang="zh-CN" altLang="en-US" dirty="0"/>
          </a:p>
        </p:txBody>
      </p:sp>
      <p:sp>
        <p:nvSpPr>
          <p:cNvPr id="3" name="内容占位符 2">
            <a:extLst>
              <a:ext uri="{FF2B5EF4-FFF2-40B4-BE49-F238E27FC236}">
                <a16:creationId xmlns:a16="http://schemas.microsoft.com/office/drawing/2014/main" id="{31D060DD-7F88-7148-AF56-4DB525815ADC}"/>
              </a:ext>
            </a:extLst>
          </p:cNvPr>
          <p:cNvSpPr>
            <a:spLocks noGrp="1"/>
          </p:cNvSpPr>
          <p:nvPr>
            <p:ph idx="1"/>
          </p:nvPr>
        </p:nvSpPr>
        <p:spPr/>
        <p:txBody>
          <a:bodyPr/>
          <a:lstStyle/>
          <a:p>
            <a:r>
              <a:rPr lang="en" altLang="zh-CN" b="0" i="0" dirty="0">
                <a:solidFill>
                  <a:srgbClr val="51565E"/>
                </a:solidFill>
                <a:effectLst/>
                <a:latin typeface="Roboto" panose="02000000000000000000" pitchFamily="2" charset="0"/>
              </a:rPr>
              <a:t>Aspect-Oriented Programming (AOP) is one of the key elements of the Spring Framework. AOP praises </a:t>
            </a:r>
            <a:r>
              <a:rPr lang="en" altLang="zh-CN" b="0" i="0" u="none" strike="noStrike" dirty="0">
                <a:solidFill>
                  <a:srgbClr val="1179EF"/>
                </a:solidFill>
                <a:effectLst/>
                <a:latin typeface="Roboto" panose="02000000000000000000" pitchFamily="2" charset="0"/>
                <a:hlinkClick r:id="rId2" tooltip="Object-Oriented Programming"/>
              </a:rPr>
              <a:t>Object-Oriented Programming</a:t>
            </a:r>
            <a:r>
              <a:rPr lang="en" altLang="zh-CN" b="0" i="0" dirty="0">
                <a:solidFill>
                  <a:srgbClr val="51565E"/>
                </a:solidFill>
                <a:effectLst/>
                <a:latin typeface="Roboto" panose="02000000000000000000" pitchFamily="2" charset="0"/>
              </a:rPr>
              <a:t> in such a way that it also provides modularity. But the key point of modularity is the aspect than the class. AOP breaks the program logic into separate parts called concerns. The functions that span multiple points of a web application are named cross-cutting concerns and these cross-cutting concerns are conceptually separate from the application's business logic. AOP aims to increase modularity by allowing the separation of cross-cutting concerns.</a:t>
            </a:r>
            <a:endParaRPr kumimoji="1" lang="zh-CN" altLang="en-US" dirty="0"/>
          </a:p>
        </p:txBody>
      </p:sp>
    </p:spTree>
    <p:extLst>
      <p:ext uri="{BB962C8B-B14F-4D97-AF65-F5344CB8AC3E}">
        <p14:creationId xmlns:p14="http://schemas.microsoft.com/office/powerpoint/2010/main" val="1281852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C70B2C-CEC0-CC40-9D04-44067317AE9D}"/>
              </a:ext>
            </a:extLst>
          </p:cNvPr>
          <p:cNvSpPr>
            <a:spLocks noGrp="1"/>
          </p:cNvSpPr>
          <p:nvPr>
            <p:ph type="title"/>
          </p:nvPr>
        </p:nvSpPr>
        <p:spPr/>
        <p:txBody>
          <a:bodyPr/>
          <a:lstStyle/>
          <a:p>
            <a:r>
              <a:rPr kumimoji="1" lang="en" altLang="zh-CN" dirty="0"/>
              <a:t>What is an advice? Explain its types in spring.</a:t>
            </a:r>
            <a:endParaRPr kumimoji="1" lang="zh-CN" altLang="en-US" dirty="0"/>
          </a:p>
        </p:txBody>
      </p:sp>
      <p:pic>
        <p:nvPicPr>
          <p:cNvPr id="4" name="内容占位符 3">
            <a:extLst>
              <a:ext uri="{FF2B5EF4-FFF2-40B4-BE49-F238E27FC236}">
                <a16:creationId xmlns:a16="http://schemas.microsoft.com/office/drawing/2014/main" id="{DAD1F441-4D37-844A-A6CE-D8B23CF8DDE3}"/>
              </a:ext>
            </a:extLst>
          </p:cNvPr>
          <p:cNvPicPr>
            <a:picLocks noGrp="1" noChangeAspect="1"/>
          </p:cNvPicPr>
          <p:nvPr>
            <p:ph idx="1"/>
          </p:nvPr>
        </p:nvPicPr>
        <p:blipFill>
          <a:blip r:embed="rId2"/>
          <a:stretch>
            <a:fillRect/>
          </a:stretch>
        </p:blipFill>
        <p:spPr>
          <a:xfrm>
            <a:off x="1341375" y="2689359"/>
            <a:ext cx="8632623" cy="3803516"/>
          </a:xfrm>
          <a:prstGeom prst="rect">
            <a:avLst/>
          </a:prstGeom>
        </p:spPr>
      </p:pic>
      <p:sp>
        <p:nvSpPr>
          <p:cNvPr id="5" name="文本框 4">
            <a:extLst>
              <a:ext uri="{FF2B5EF4-FFF2-40B4-BE49-F238E27FC236}">
                <a16:creationId xmlns:a16="http://schemas.microsoft.com/office/drawing/2014/main" id="{A904730B-EAC1-B548-8BD3-0AD96003B891}"/>
              </a:ext>
            </a:extLst>
          </p:cNvPr>
          <p:cNvSpPr txBox="1"/>
          <p:nvPr/>
        </p:nvSpPr>
        <p:spPr>
          <a:xfrm>
            <a:off x="606657" y="1321356"/>
            <a:ext cx="10102061" cy="1200329"/>
          </a:xfrm>
          <a:prstGeom prst="rect">
            <a:avLst/>
          </a:prstGeom>
          <a:noFill/>
        </p:spPr>
        <p:txBody>
          <a:bodyPr wrap="none" rtlCol="0">
            <a:spAutoFit/>
          </a:bodyPr>
          <a:lstStyle/>
          <a:p>
            <a:r>
              <a:rPr lang="en" altLang="zh-CN" b="0" i="0" dirty="0">
                <a:effectLst/>
                <a:latin typeface="Google Sans"/>
              </a:rPr>
              <a:t>Advice: The advice is an action that we take either before or after the method execution. </a:t>
            </a:r>
          </a:p>
          <a:p>
            <a:r>
              <a:rPr lang="en" altLang="zh-CN" b="0" i="0" dirty="0">
                <a:effectLst/>
                <a:latin typeface="Google Sans"/>
              </a:rPr>
              <a:t>The action is a piece of code that invokes during the program execution. </a:t>
            </a:r>
          </a:p>
          <a:p>
            <a:r>
              <a:rPr lang="en" altLang="zh-CN" b="0" i="0" dirty="0">
                <a:effectLst/>
                <a:latin typeface="Google Sans"/>
              </a:rPr>
              <a:t>There are five types of advices in the Spring AOP framework: before, after, after-returning, after-throwing,</a:t>
            </a:r>
          </a:p>
          <a:p>
            <a:r>
              <a:rPr lang="en" altLang="zh-CN" b="0" i="0" dirty="0">
                <a:effectLst/>
                <a:latin typeface="Google Sans"/>
              </a:rPr>
              <a:t> and around advice.</a:t>
            </a:r>
            <a:endParaRPr kumimoji="1" lang="zh-CN" altLang="en-US" dirty="0"/>
          </a:p>
        </p:txBody>
      </p:sp>
    </p:spTree>
    <p:extLst>
      <p:ext uri="{BB962C8B-B14F-4D97-AF65-F5344CB8AC3E}">
        <p14:creationId xmlns:p14="http://schemas.microsoft.com/office/powerpoint/2010/main" val="3645964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9C06F-B178-3549-ABF3-13D698EEB778}"/>
              </a:ext>
            </a:extLst>
          </p:cNvPr>
          <p:cNvSpPr>
            <a:spLocks noGrp="1"/>
          </p:cNvSpPr>
          <p:nvPr>
            <p:ph type="title"/>
          </p:nvPr>
        </p:nvSpPr>
        <p:spPr/>
        <p:txBody>
          <a:bodyPr/>
          <a:lstStyle/>
          <a:p>
            <a:r>
              <a:rPr kumimoji="1" lang="en" altLang="zh-CN" dirty="0"/>
              <a:t>What is Spring AOP Proxy pattern?</a:t>
            </a:r>
            <a:endParaRPr kumimoji="1" lang="zh-CN" altLang="en-US" dirty="0"/>
          </a:p>
        </p:txBody>
      </p:sp>
      <p:sp>
        <p:nvSpPr>
          <p:cNvPr id="3" name="内容占位符 2">
            <a:extLst>
              <a:ext uri="{FF2B5EF4-FFF2-40B4-BE49-F238E27FC236}">
                <a16:creationId xmlns:a16="http://schemas.microsoft.com/office/drawing/2014/main" id="{EB52447D-DDC0-9042-8017-BA1983587BE5}"/>
              </a:ext>
            </a:extLst>
          </p:cNvPr>
          <p:cNvSpPr>
            <a:spLocks noGrp="1"/>
          </p:cNvSpPr>
          <p:nvPr>
            <p:ph idx="1"/>
          </p:nvPr>
        </p:nvSpPr>
        <p:spPr/>
        <p:txBody>
          <a:bodyPr/>
          <a:lstStyle/>
          <a:p>
            <a:r>
              <a:rPr lang="en" altLang="zh-CN" b="0" i="1" dirty="0">
                <a:solidFill>
                  <a:srgbClr val="000000"/>
                </a:solidFill>
                <a:effectLst/>
                <a:latin typeface="Verdana" panose="020B0604030504040204" pitchFamily="34" charset="0"/>
                <a:ea typeface="PingFang SC" panose="020B0400000000000000" pitchFamily="34" charset="-122"/>
              </a:rPr>
              <a:t>AOP proxy</a:t>
            </a:r>
            <a:r>
              <a:rPr lang="en" altLang="zh-CN" b="0" i="0" dirty="0">
                <a:solidFill>
                  <a:srgbClr val="000000"/>
                </a:solidFill>
                <a:effectLst/>
                <a:latin typeface="Verdana" panose="020B0604030504040204" pitchFamily="34" charset="0"/>
                <a:ea typeface="PingFang SC" panose="020B0400000000000000" pitchFamily="34" charset="-122"/>
              </a:rPr>
              <a:t>: an object created by the AOP framework in order to implement the aspect contracts (advise method executions and so on). In the Spring Framework, an AOP proxy will be a JDK dynamic proxy or a CGLIB proxy.</a:t>
            </a:r>
          </a:p>
          <a:p>
            <a:r>
              <a:rPr lang="en" altLang="zh-CN" b="0" i="0" dirty="0">
                <a:solidFill>
                  <a:srgbClr val="2B3636"/>
                </a:solidFill>
                <a:effectLst/>
                <a:latin typeface="Proxima"/>
              </a:rPr>
              <a:t>The Proxy pattern uses a proxy (surrogate) object “</a:t>
            </a:r>
            <a:r>
              <a:rPr lang="en" altLang="zh-CN" b="0" i="1" dirty="0">
                <a:solidFill>
                  <a:srgbClr val="2B3636"/>
                </a:solidFill>
                <a:effectLst/>
                <a:latin typeface="Proxima"/>
              </a:rPr>
              <a:t>in place of</a:t>
            </a:r>
            <a:r>
              <a:rPr lang="en" altLang="zh-CN" b="0" i="0" dirty="0">
                <a:solidFill>
                  <a:srgbClr val="2B3636"/>
                </a:solidFill>
                <a:effectLst/>
                <a:latin typeface="Proxima"/>
              </a:rPr>
              <a:t>” another object. The objective of a proxy object is to control the creation of and access to the real object it represents. A common use of a proxy is to defer the cost of instantiating of an object (that is expensive to create) until it is actually needed by clients.</a:t>
            </a:r>
            <a:endParaRPr lang="en" altLang="zh-CN" b="0" i="0" dirty="0">
              <a:solidFill>
                <a:srgbClr val="000000"/>
              </a:solidFill>
              <a:effectLst/>
              <a:latin typeface="Verdana" panose="020B0604030504040204" pitchFamily="34" charset="0"/>
              <a:ea typeface="PingFang SC" panose="020B0400000000000000" pitchFamily="34" charset="-122"/>
            </a:endParaRPr>
          </a:p>
        </p:txBody>
      </p:sp>
    </p:spTree>
    <p:extLst>
      <p:ext uri="{BB962C8B-B14F-4D97-AF65-F5344CB8AC3E}">
        <p14:creationId xmlns:p14="http://schemas.microsoft.com/office/powerpoint/2010/main" val="101637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816581-74C2-1B47-AECD-D4AB95EE0D90}"/>
              </a:ext>
            </a:extLst>
          </p:cNvPr>
          <p:cNvSpPr>
            <a:spLocks noGrp="1"/>
          </p:cNvSpPr>
          <p:nvPr>
            <p:ph type="title"/>
          </p:nvPr>
        </p:nvSpPr>
        <p:spPr/>
        <p:txBody>
          <a:bodyPr>
            <a:normAutofit/>
          </a:bodyPr>
          <a:lstStyle/>
          <a:p>
            <a:r>
              <a:rPr kumimoji="1" lang="en" altLang="zh-CN" dirty="0"/>
              <a:t>What are some of the classes for Spring JDBC API?</a:t>
            </a:r>
            <a:endParaRPr kumimoji="1" lang="zh-CN" altLang="en-US" dirty="0"/>
          </a:p>
        </p:txBody>
      </p:sp>
      <p:sp>
        <p:nvSpPr>
          <p:cNvPr id="3" name="内容占位符 2">
            <a:extLst>
              <a:ext uri="{FF2B5EF4-FFF2-40B4-BE49-F238E27FC236}">
                <a16:creationId xmlns:a16="http://schemas.microsoft.com/office/drawing/2014/main" id="{D29759AE-5749-3442-9B0C-C68B12F6A93E}"/>
              </a:ext>
            </a:extLst>
          </p:cNvPr>
          <p:cNvSpPr>
            <a:spLocks noGrp="1"/>
          </p:cNvSpPr>
          <p:nvPr>
            <p:ph idx="1"/>
          </p:nvPr>
        </p:nvSpPr>
        <p:spPr/>
        <p:txBody>
          <a:bodyPr>
            <a:normAutofit fontScale="77500" lnSpcReduction="20000"/>
          </a:bodyPr>
          <a:lstStyle/>
          <a:p>
            <a:pPr algn="l"/>
            <a:r>
              <a:rPr lang="en" altLang="zh-CN" b="0" i="0" dirty="0">
                <a:solidFill>
                  <a:srgbClr val="000000"/>
                </a:solidFill>
                <a:effectLst/>
                <a:latin typeface="Raleway" pitchFamily="2" charset="0"/>
              </a:rPr>
              <a:t>In this tutorial, we'll go through practical use cases of the Spring JDBC module.</a:t>
            </a:r>
          </a:p>
          <a:p>
            <a:pPr algn="l"/>
            <a:r>
              <a:rPr lang="en" altLang="zh-CN" b="0" i="0" dirty="0">
                <a:solidFill>
                  <a:srgbClr val="000000"/>
                </a:solidFill>
                <a:effectLst/>
                <a:latin typeface="Raleway" pitchFamily="2" charset="0"/>
              </a:rPr>
              <a:t>All the classes in Spring JDBC are divided into four separate packages:</a:t>
            </a:r>
          </a:p>
          <a:p>
            <a:pPr algn="l">
              <a:buFont typeface="Arial" panose="020B0604020202020204" pitchFamily="34" charset="0"/>
              <a:buChar char="•"/>
            </a:pPr>
            <a:r>
              <a:rPr lang="en" altLang="zh-CN" b="1" i="1" dirty="0">
                <a:solidFill>
                  <a:srgbClr val="000000"/>
                </a:solidFill>
                <a:effectLst/>
                <a:latin typeface="Raleway" pitchFamily="2" charset="0"/>
              </a:rPr>
              <a:t>core</a:t>
            </a:r>
            <a:r>
              <a:rPr lang="en" altLang="zh-CN" b="0" i="0" dirty="0">
                <a:solidFill>
                  <a:srgbClr val="000000"/>
                </a:solidFill>
                <a:effectLst/>
                <a:latin typeface="Raleway" pitchFamily="2" charset="0"/>
              </a:rPr>
              <a:t> — the core functionality of JDBC. Some of the important classes under this package include </a:t>
            </a:r>
            <a:r>
              <a:rPr lang="en" altLang="zh-CN" b="0" i="1" dirty="0" err="1">
                <a:solidFill>
                  <a:srgbClr val="000000"/>
                </a:solidFill>
                <a:effectLst/>
                <a:latin typeface="Raleway" pitchFamily="2" charset="0"/>
              </a:rPr>
              <a:t>JdbcTemplate</a:t>
            </a:r>
            <a:r>
              <a:rPr lang="en" altLang="zh-CN" b="0" i="0" dirty="0">
                <a:solidFill>
                  <a:srgbClr val="000000"/>
                </a:solidFill>
                <a:effectLst/>
                <a:latin typeface="Raleway" pitchFamily="2" charset="0"/>
              </a:rPr>
              <a:t>,</a:t>
            </a:r>
            <a:r>
              <a:rPr lang="en" altLang="zh-CN" b="0" i="1" dirty="0">
                <a:solidFill>
                  <a:srgbClr val="000000"/>
                </a:solidFill>
                <a:effectLst/>
                <a:latin typeface="Raleway" pitchFamily="2" charset="0"/>
              </a:rPr>
              <a:t> </a:t>
            </a:r>
            <a:r>
              <a:rPr lang="en" altLang="zh-CN" b="0" i="1" dirty="0" err="1">
                <a:solidFill>
                  <a:srgbClr val="000000"/>
                </a:solidFill>
                <a:effectLst/>
                <a:latin typeface="Raleway" pitchFamily="2" charset="0"/>
              </a:rPr>
              <a:t>SimpleJdbcInsert</a:t>
            </a:r>
            <a:r>
              <a:rPr lang="en" altLang="zh-CN" b="0" i="0" dirty="0">
                <a:solidFill>
                  <a:srgbClr val="000000"/>
                </a:solidFill>
                <a:effectLst/>
                <a:latin typeface="Raleway" pitchFamily="2" charset="0"/>
              </a:rPr>
              <a:t>, </a:t>
            </a:r>
            <a:r>
              <a:rPr lang="en" altLang="zh-CN" b="0" i="1" dirty="0" err="1">
                <a:solidFill>
                  <a:srgbClr val="000000"/>
                </a:solidFill>
                <a:effectLst/>
                <a:latin typeface="Raleway" pitchFamily="2" charset="0"/>
              </a:rPr>
              <a:t>SimpleJdbcCall</a:t>
            </a:r>
            <a:r>
              <a:rPr lang="en" altLang="zh-CN" b="0" i="0" dirty="0">
                <a:solidFill>
                  <a:srgbClr val="000000"/>
                </a:solidFill>
                <a:effectLst/>
                <a:latin typeface="Raleway" pitchFamily="2" charset="0"/>
              </a:rPr>
              <a:t> and </a:t>
            </a:r>
            <a:r>
              <a:rPr lang="en" altLang="zh-CN" b="0" i="1" dirty="0" err="1">
                <a:solidFill>
                  <a:srgbClr val="000000"/>
                </a:solidFill>
                <a:effectLst/>
                <a:latin typeface="Raleway" pitchFamily="2" charset="0"/>
              </a:rPr>
              <a:t>NamedParameterJdbcTemplate</a:t>
            </a:r>
            <a:r>
              <a:rPr lang="en" altLang="zh-CN" b="0" i="0" dirty="0">
                <a:solidFill>
                  <a:srgbClr val="000000"/>
                </a:solidFill>
                <a:effectLst/>
                <a:latin typeface="Raleway" pitchFamily="2" charset="0"/>
              </a:rPr>
              <a:t>.</a:t>
            </a:r>
          </a:p>
          <a:p>
            <a:pPr algn="l">
              <a:buFont typeface="Arial" panose="020B0604020202020204" pitchFamily="34" charset="0"/>
              <a:buChar char="•"/>
            </a:pPr>
            <a:r>
              <a:rPr lang="en" altLang="zh-CN" b="1" i="1" dirty="0" err="1">
                <a:solidFill>
                  <a:srgbClr val="000000"/>
                </a:solidFill>
                <a:effectLst/>
                <a:latin typeface="Raleway" pitchFamily="2" charset="0"/>
              </a:rPr>
              <a:t>datasource</a:t>
            </a:r>
            <a:r>
              <a:rPr lang="en" altLang="zh-CN" b="0" i="0" dirty="0">
                <a:solidFill>
                  <a:srgbClr val="000000"/>
                </a:solidFill>
                <a:effectLst/>
                <a:latin typeface="Raleway" pitchFamily="2" charset="0"/>
              </a:rPr>
              <a:t> — utility classes to access a data source. It also has various data source implementations for testing JDBC code outside the Jakarta EE container.</a:t>
            </a:r>
          </a:p>
          <a:p>
            <a:pPr algn="l">
              <a:buFont typeface="Arial" panose="020B0604020202020204" pitchFamily="34" charset="0"/>
              <a:buChar char="•"/>
            </a:pPr>
            <a:r>
              <a:rPr lang="en" altLang="zh-CN" b="1" i="1" dirty="0">
                <a:solidFill>
                  <a:srgbClr val="000000"/>
                </a:solidFill>
                <a:effectLst/>
                <a:latin typeface="Raleway" pitchFamily="2" charset="0"/>
              </a:rPr>
              <a:t>object</a:t>
            </a:r>
            <a:r>
              <a:rPr lang="en" altLang="zh-CN" b="0" i="0" dirty="0">
                <a:solidFill>
                  <a:srgbClr val="000000"/>
                </a:solidFill>
                <a:effectLst/>
                <a:latin typeface="Raleway" pitchFamily="2" charset="0"/>
              </a:rPr>
              <a:t> — DB access in an object-oriented manner. It allows running queries and returning the results as a business object. It also maps the query results between the columns and properties of business objects.</a:t>
            </a:r>
          </a:p>
          <a:p>
            <a:pPr algn="l">
              <a:buFont typeface="Arial" panose="020B0604020202020204" pitchFamily="34" charset="0"/>
              <a:buChar char="•"/>
            </a:pPr>
            <a:r>
              <a:rPr lang="en" altLang="zh-CN" b="1" i="1" dirty="0">
                <a:solidFill>
                  <a:srgbClr val="000000"/>
                </a:solidFill>
                <a:effectLst/>
                <a:latin typeface="Raleway" pitchFamily="2" charset="0"/>
              </a:rPr>
              <a:t>support</a:t>
            </a:r>
            <a:r>
              <a:rPr lang="en" altLang="zh-CN" b="0" i="0" dirty="0">
                <a:solidFill>
                  <a:srgbClr val="000000"/>
                </a:solidFill>
                <a:effectLst/>
                <a:latin typeface="Raleway" pitchFamily="2" charset="0"/>
              </a:rPr>
              <a:t> — support classes for classes under </a:t>
            </a:r>
            <a:r>
              <a:rPr lang="en" altLang="zh-CN" b="0" i="1" dirty="0">
                <a:solidFill>
                  <a:srgbClr val="000000"/>
                </a:solidFill>
                <a:effectLst/>
                <a:latin typeface="Raleway" pitchFamily="2" charset="0"/>
              </a:rPr>
              <a:t>core</a:t>
            </a:r>
            <a:r>
              <a:rPr lang="en" altLang="zh-CN" b="0" i="0" dirty="0">
                <a:solidFill>
                  <a:srgbClr val="000000"/>
                </a:solidFill>
                <a:effectLst/>
                <a:latin typeface="Raleway" pitchFamily="2" charset="0"/>
              </a:rPr>
              <a:t> and </a:t>
            </a:r>
            <a:r>
              <a:rPr lang="en" altLang="zh-CN" b="0" i="1" dirty="0">
                <a:solidFill>
                  <a:srgbClr val="000000"/>
                </a:solidFill>
                <a:effectLst/>
                <a:latin typeface="Raleway" pitchFamily="2" charset="0"/>
              </a:rPr>
              <a:t>object</a:t>
            </a:r>
            <a:r>
              <a:rPr lang="en" altLang="zh-CN" b="0" i="0" dirty="0">
                <a:solidFill>
                  <a:srgbClr val="000000"/>
                </a:solidFill>
                <a:effectLst/>
                <a:latin typeface="Raleway" pitchFamily="2" charset="0"/>
              </a:rPr>
              <a:t> packages, e.g., provides the </a:t>
            </a:r>
            <a:r>
              <a:rPr lang="en" altLang="zh-CN" b="0" i="1" dirty="0" err="1">
                <a:solidFill>
                  <a:srgbClr val="000000"/>
                </a:solidFill>
                <a:effectLst/>
                <a:latin typeface="Raleway" pitchFamily="2" charset="0"/>
              </a:rPr>
              <a:t>SQLException</a:t>
            </a:r>
            <a:r>
              <a:rPr lang="en" altLang="zh-CN" b="0" i="0" dirty="0">
                <a:solidFill>
                  <a:srgbClr val="000000"/>
                </a:solidFill>
                <a:effectLst/>
                <a:latin typeface="Raleway" pitchFamily="2" charset="0"/>
              </a:rPr>
              <a:t> translation functionality</a:t>
            </a:r>
          </a:p>
          <a:p>
            <a:endParaRPr kumimoji="1" lang="zh-CN" altLang="en-US" dirty="0"/>
          </a:p>
        </p:txBody>
      </p:sp>
    </p:spTree>
    <p:extLst>
      <p:ext uri="{BB962C8B-B14F-4D97-AF65-F5344CB8AC3E}">
        <p14:creationId xmlns:p14="http://schemas.microsoft.com/office/powerpoint/2010/main" val="1060059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FC0BD0-AF17-FB4B-8713-044869415308}"/>
              </a:ext>
            </a:extLst>
          </p:cNvPr>
          <p:cNvSpPr>
            <a:spLocks noGrp="1"/>
          </p:cNvSpPr>
          <p:nvPr>
            <p:ph type="title"/>
          </p:nvPr>
        </p:nvSpPr>
        <p:spPr/>
        <p:txBody>
          <a:bodyPr>
            <a:normAutofit/>
          </a:bodyPr>
          <a:lstStyle/>
          <a:p>
            <a:r>
              <a:rPr kumimoji="1" lang="en" altLang="zh-CN" dirty="0"/>
              <a:t>How can you fetch records by Spring </a:t>
            </a:r>
            <a:r>
              <a:rPr kumimoji="1" lang="en" altLang="zh-CN" dirty="0" err="1"/>
              <a:t>JdbcTemplate</a:t>
            </a:r>
            <a:r>
              <a:rPr kumimoji="1" lang="en" altLang="zh-CN" dirty="0"/>
              <a:t>?</a:t>
            </a:r>
            <a:endParaRPr kumimoji="1" lang="zh-CN" altLang="en-US" dirty="0"/>
          </a:p>
        </p:txBody>
      </p:sp>
      <p:sp>
        <p:nvSpPr>
          <p:cNvPr id="3" name="内容占位符 2">
            <a:extLst>
              <a:ext uri="{FF2B5EF4-FFF2-40B4-BE49-F238E27FC236}">
                <a16:creationId xmlns:a16="http://schemas.microsoft.com/office/drawing/2014/main" id="{6DBD98B6-1101-294B-9F49-C3E56C1DC2AB}"/>
              </a:ext>
            </a:extLst>
          </p:cNvPr>
          <p:cNvSpPr>
            <a:spLocks noGrp="1"/>
          </p:cNvSpPr>
          <p:nvPr>
            <p:ph idx="1"/>
          </p:nvPr>
        </p:nvSpPr>
        <p:spPr/>
        <p:txBody>
          <a:bodyPr/>
          <a:lstStyle/>
          <a:p>
            <a:r>
              <a:rPr lang="en" altLang="zh-CN" dirty="0"/>
              <a:t>String </a:t>
            </a:r>
            <a:r>
              <a:rPr lang="en" altLang="zh-CN" dirty="0" err="1"/>
              <a:t>selectQuery</a:t>
            </a:r>
            <a:r>
              <a:rPr lang="en" altLang="zh-CN" dirty="0"/>
              <a:t> = "select * from Student"; List &lt;Student&gt; students = </a:t>
            </a:r>
            <a:r>
              <a:rPr lang="en" altLang="zh-CN" dirty="0" err="1"/>
              <a:t>jdbcTemplateObject.query</a:t>
            </a:r>
            <a:r>
              <a:rPr lang="en" altLang="zh-CN" dirty="0"/>
              <a:t>(</a:t>
            </a:r>
            <a:r>
              <a:rPr lang="en" altLang="zh-CN" dirty="0" err="1"/>
              <a:t>selectQuery</a:t>
            </a:r>
            <a:r>
              <a:rPr lang="en" altLang="zh-CN" dirty="0"/>
              <a:t>, new </a:t>
            </a:r>
            <a:r>
              <a:rPr lang="en" altLang="zh-CN" dirty="0" err="1"/>
              <a:t>StudentMapper</a:t>
            </a:r>
            <a:r>
              <a:rPr lang="en" altLang="zh-CN" dirty="0"/>
              <a:t>()); </a:t>
            </a:r>
            <a:br>
              <a:rPr lang="en" altLang="zh-CN" dirty="0"/>
            </a:br>
            <a:endParaRPr kumimoji="1" lang="zh-CN" altLang="en-US" dirty="0"/>
          </a:p>
        </p:txBody>
      </p:sp>
    </p:spTree>
    <p:extLst>
      <p:ext uri="{BB962C8B-B14F-4D97-AF65-F5344CB8AC3E}">
        <p14:creationId xmlns:p14="http://schemas.microsoft.com/office/powerpoint/2010/main" val="2686635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604937-661A-6A49-8ED0-A4A8A1C3BA0F}"/>
              </a:ext>
            </a:extLst>
          </p:cNvPr>
          <p:cNvSpPr>
            <a:spLocks noGrp="1"/>
          </p:cNvSpPr>
          <p:nvPr>
            <p:ph type="title"/>
          </p:nvPr>
        </p:nvSpPr>
        <p:spPr/>
        <p:txBody>
          <a:bodyPr/>
          <a:lstStyle/>
          <a:p>
            <a:r>
              <a:rPr kumimoji="1" lang="en" altLang="zh-CN" dirty="0"/>
              <a:t>What is Hibernate ORM Framework?</a:t>
            </a:r>
            <a:endParaRPr kumimoji="1" lang="zh-CN" altLang="en-US" dirty="0"/>
          </a:p>
        </p:txBody>
      </p:sp>
      <p:sp>
        <p:nvSpPr>
          <p:cNvPr id="3" name="内容占位符 2">
            <a:extLst>
              <a:ext uri="{FF2B5EF4-FFF2-40B4-BE49-F238E27FC236}">
                <a16:creationId xmlns:a16="http://schemas.microsoft.com/office/drawing/2014/main" id="{0595A10E-2A5F-7344-96BA-216E9C158467}"/>
              </a:ext>
            </a:extLst>
          </p:cNvPr>
          <p:cNvSpPr>
            <a:spLocks noGrp="1"/>
          </p:cNvSpPr>
          <p:nvPr>
            <p:ph idx="1"/>
          </p:nvPr>
        </p:nvSpPr>
        <p:spPr/>
        <p:txBody>
          <a:bodyPr/>
          <a:lstStyle/>
          <a:p>
            <a:r>
              <a:rPr lang="en" altLang="zh-CN" b="1" i="0" dirty="0">
                <a:solidFill>
                  <a:srgbClr val="202122"/>
                </a:solidFill>
                <a:effectLst/>
                <a:latin typeface="Arial" panose="020B0604020202020204" pitchFamily="34" charset="0"/>
              </a:rPr>
              <a:t>Hibernate ORM</a:t>
            </a:r>
            <a:r>
              <a:rPr lang="en" altLang="zh-CN" b="0" i="0" dirty="0">
                <a:solidFill>
                  <a:srgbClr val="202122"/>
                </a:solidFill>
                <a:effectLst/>
                <a:latin typeface="Arial" panose="020B0604020202020204" pitchFamily="34" charset="0"/>
              </a:rPr>
              <a:t> (or simply </a:t>
            </a:r>
            <a:r>
              <a:rPr lang="en" altLang="zh-CN" b="1" i="0" dirty="0">
                <a:solidFill>
                  <a:srgbClr val="202122"/>
                </a:solidFill>
                <a:effectLst/>
                <a:latin typeface="Arial" panose="020B0604020202020204" pitchFamily="34" charset="0"/>
              </a:rPr>
              <a:t>Hibernate</a:t>
            </a:r>
            <a:r>
              <a:rPr lang="en" altLang="zh-CN" b="0" i="0" dirty="0">
                <a:solidFill>
                  <a:srgbClr val="202122"/>
                </a:solidFill>
                <a:effectLst/>
                <a:latin typeface="Arial" panose="020B0604020202020204" pitchFamily="34" charset="0"/>
              </a:rPr>
              <a:t>) is an </a:t>
            </a:r>
            <a:r>
              <a:rPr lang="en" altLang="zh-CN" b="0" i="0" u="none" strike="noStrike" dirty="0">
                <a:solidFill>
                  <a:srgbClr val="3366CC"/>
                </a:solidFill>
                <a:effectLst/>
                <a:latin typeface="Arial" panose="020B0604020202020204" pitchFamily="34" charset="0"/>
                <a:hlinkClick r:id="rId2" tooltip="Object–relational mapping"/>
              </a:rPr>
              <a:t>object–relational mapping</a:t>
            </a:r>
            <a:r>
              <a:rPr lang="en" altLang="zh-CN" b="0" i="0" dirty="0">
                <a:solidFill>
                  <a:srgbClr val="202122"/>
                </a:solidFill>
                <a:effectLst/>
                <a:latin typeface="Arial" panose="020B0604020202020204" pitchFamily="34" charset="0"/>
              </a:rPr>
              <a:t> tool for the </a:t>
            </a:r>
            <a:r>
              <a:rPr lang="en" altLang="zh-CN" b="0" i="0" u="none" strike="noStrike" dirty="0">
                <a:solidFill>
                  <a:srgbClr val="3366CC"/>
                </a:solidFill>
                <a:effectLst/>
                <a:latin typeface="Arial" panose="020B0604020202020204" pitchFamily="34" charset="0"/>
                <a:hlinkClick r:id="rId3" tooltip="Java (programming language)"/>
              </a:rPr>
              <a:t>Java</a:t>
            </a:r>
            <a:r>
              <a:rPr lang="en" altLang="zh-CN" b="0" i="0" dirty="0">
                <a:solidFill>
                  <a:srgbClr val="202122"/>
                </a:solidFill>
                <a:effectLst/>
                <a:latin typeface="Arial" panose="020B0604020202020204" pitchFamily="34" charset="0"/>
              </a:rPr>
              <a:t> programming language. It provides a </a:t>
            </a:r>
            <a:r>
              <a:rPr lang="en" altLang="zh-CN" b="0" i="0" u="none" strike="noStrike" dirty="0">
                <a:solidFill>
                  <a:srgbClr val="3366CC"/>
                </a:solidFill>
                <a:effectLst/>
                <a:latin typeface="Arial" panose="020B0604020202020204" pitchFamily="34" charset="0"/>
                <a:hlinkClick r:id="rId4" tooltip="Software framework"/>
              </a:rPr>
              <a:t>framework</a:t>
            </a:r>
            <a:r>
              <a:rPr lang="en" altLang="zh-CN" b="0" i="0" dirty="0">
                <a:solidFill>
                  <a:srgbClr val="202122"/>
                </a:solidFill>
                <a:effectLst/>
                <a:latin typeface="Arial" panose="020B0604020202020204" pitchFamily="34" charset="0"/>
              </a:rPr>
              <a:t> for mapping an </a:t>
            </a:r>
            <a:r>
              <a:rPr lang="en" altLang="zh-CN" b="0" i="0" u="none" strike="noStrike" dirty="0">
                <a:solidFill>
                  <a:srgbClr val="3366CC"/>
                </a:solidFill>
                <a:effectLst/>
                <a:latin typeface="Arial" panose="020B0604020202020204" pitchFamily="34" charset="0"/>
                <a:hlinkClick r:id="rId5" tooltip="Object-oriented programming"/>
              </a:rPr>
              <a:t>object-oriented</a:t>
            </a:r>
            <a:r>
              <a:rPr lang="en" altLang="zh-CN" b="0" i="0" dirty="0">
                <a:solidFill>
                  <a:srgbClr val="202122"/>
                </a:solidFill>
                <a:effectLst/>
                <a:latin typeface="Arial" panose="020B0604020202020204" pitchFamily="34" charset="0"/>
              </a:rPr>
              <a:t> domain model to a </a:t>
            </a:r>
            <a:r>
              <a:rPr lang="en" altLang="zh-CN" b="0" i="0" u="none" strike="noStrike" dirty="0">
                <a:solidFill>
                  <a:srgbClr val="3366CC"/>
                </a:solidFill>
                <a:effectLst/>
                <a:latin typeface="Arial" panose="020B0604020202020204" pitchFamily="34" charset="0"/>
                <a:hlinkClick r:id="rId6" tooltip="Relational database"/>
              </a:rPr>
              <a:t>relational database</a:t>
            </a:r>
            <a:r>
              <a:rPr lang="en" altLang="zh-CN" b="0" i="0" dirty="0">
                <a:solidFill>
                  <a:srgbClr val="202122"/>
                </a:solidFill>
                <a:effectLst/>
                <a:latin typeface="Arial" panose="020B0604020202020204" pitchFamily="34" charset="0"/>
              </a:rPr>
              <a:t>. Hibernate handles </a:t>
            </a:r>
            <a:r>
              <a:rPr lang="en" altLang="zh-CN" b="0" i="0" u="none" strike="noStrike" dirty="0">
                <a:solidFill>
                  <a:srgbClr val="3366CC"/>
                </a:solidFill>
                <a:effectLst/>
                <a:latin typeface="Arial" panose="020B0604020202020204" pitchFamily="34" charset="0"/>
                <a:hlinkClick r:id="rId7" tooltip="Object–relational impedance mismatch"/>
              </a:rPr>
              <a:t>object–relational impedance mismatch</a:t>
            </a:r>
            <a:r>
              <a:rPr lang="en" altLang="zh-CN" b="0" i="0" dirty="0">
                <a:solidFill>
                  <a:srgbClr val="202122"/>
                </a:solidFill>
                <a:effectLst/>
                <a:latin typeface="Arial" panose="020B0604020202020204" pitchFamily="34" charset="0"/>
              </a:rPr>
              <a:t> problems by replacing direct, </a:t>
            </a:r>
            <a:r>
              <a:rPr lang="en" altLang="zh-CN" b="0" i="0" u="none" strike="noStrike" dirty="0">
                <a:solidFill>
                  <a:srgbClr val="3366CC"/>
                </a:solidFill>
                <a:effectLst/>
                <a:latin typeface="Arial" panose="020B0604020202020204" pitchFamily="34" charset="0"/>
                <a:hlinkClick r:id="rId8" tooltip="Persistence (computer science)"/>
              </a:rPr>
              <a:t>persistent</a:t>
            </a:r>
            <a:r>
              <a:rPr lang="en" altLang="zh-CN" b="0" i="0" dirty="0">
                <a:solidFill>
                  <a:srgbClr val="202122"/>
                </a:solidFill>
                <a:effectLst/>
                <a:latin typeface="Arial" panose="020B0604020202020204" pitchFamily="34" charset="0"/>
              </a:rPr>
              <a:t> database accesses with high-level object handling functions.</a:t>
            </a:r>
            <a:endParaRPr kumimoji="1" lang="zh-CN" altLang="en-US" dirty="0"/>
          </a:p>
        </p:txBody>
      </p:sp>
    </p:spTree>
    <p:extLst>
      <p:ext uri="{BB962C8B-B14F-4D97-AF65-F5344CB8AC3E}">
        <p14:creationId xmlns:p14="http://schemas.microsoft.com/office/powerpoint/2010/main" val="162761299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1080</Words>
  <Application>Microsoft Macintosh PowerPoint</Application>
  <PresentationFormat>宽屏</PresentationFormat>
  <Paragraphs>52</Paragraphs>
  <Slides>17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等线</vt:lpstr>
      <vt:lpstr>等线 Light</vt:lpstr>
      <vt:lpstr>dejavu serif</vt:lpstr>
      <vt:lpstr>Google Sans</vt:lpstr>
      <vt:lpstr>Proxima</vt:lpstr>
      <vt:lpstr>Arial</vt:lpstr>
      <vt:lpstr>DM Sans</vt:lpstr>
      <vt:lpstr>Poppins</vt:lpstr>
      <vt:lpstr>Raleway</vt:lpstr>
      <vt:lpstr>Roboto</vt:lpstr>
      <vt:lpstr>Verdana</vt:lpstr>
      <vt:lpstr>Office 主题​​</vt:lpstr>
      <vt:lpstr>Java Basics 12</vt:lpstr>
      <vt:lpstr>Can the default web server in the Spring Boot application be disabled?</vt:lpstr>
      <vt:lpstr>What are the uses of @RequestMapping and @RestController annotations in Spring Boot?</vt:lpstr>
      <vt:lpstr>What is Spring AOP?</vt:lpstr>
      <vt:lpstr>What is an advice? Explain its types in spring.</vt:lpstr>
      <vt:lpstr>What is Spring AOP Proxy pattern?</vt:lpstr>
      <vt:lpstr>What are some of the classes for Spring JDBC API?</vt:lpstr>
      <vt:lpstr>How can you fetch records by Spring JdbcTemplate?</vt:lpstr>
      <vt:lpstr>What is Hibernate ORM Framework?</vt:lpstr>
      <vt:lpstr>What are the two ways of accessing Hibernate by using Spring.</vt:lpstr>
      <vt:lpstr>What is Hibernate  Validator Framework?</vt:lpstr>
      <vt:lpstr>What is Hibernate Template class?</vt:lpstr>
      <vt:lpstr>What is the Spring MVC framework?</vt:lpstr>
      <vt:lpstr>What are the benefits of Spring MVC framework over other MVC frameworks?</vt:lpstr>
      <vt:lpstr>What is DispatcherServlet in Spring MVC? In other words, can you explain the Spring MVC architecture?</vt:lpstr>
      <vt:lpstr>What is a View Resolver pattern and explain its significance in Spring MVC?</vt:lpstr>
      <vt:lpstr>What is the @Controller annotation used for?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 12</dc:title>
  <dc:creator>周 广鉴</dc:creator>
  <cp:lastModifiedBy>周 广鉴</cp:lastModifiedBy>
  <cp:revision>1</cp:revision>
  <dcterms:created xsi:type="dcterms:W3CDTF">2023-03-07T03:54:51Z</dcterms:created>
  <dcterms:modified xsi:type="dcterms:W3CDTF">2023-03-07T05:29:16Z</dcterms:modified>
</cp:coreProperties>
</file>