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8" r:id="rId3"/>
    <p:sldId id="267" r:id="rId4"/>
    <p:sldId id="266" r:id="rId5"/>
    <p:sldId id="258" r:id="rId6"/>
    <p:sldId id="257" r:id="rId7"/>
    <p:sldId id="259" r:id="rId8"/>
    <p:sldId id="260" r:id="rId9"/>
    <p:sldId id="261" r:id="rId10"/>
    <p:sldId id="262" r:id="rId11"/>
    <p:sldId id="263" r:id="rId12"/>
    <p:sldId id="264" r:id="rId13"/>
    <p:sldId id="26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2502AA-461A-5846-A961-E592B1889083}" type="datetimeFigureOut">
              <a:rPr kumimoji="1" lang="zh-CN" altLang="en-US" smtClean="0"/>
              <a:t>2023/3/17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2B2CD-4A77-9741-872B-00AFDE369E83}" type="slidenum">
              <a:rPr kumimoji="1" lang="zh-CN" altLang="en-US" smtClean="0"/>
              <a:t>‹#›</a:t>
            </a:fld>
            <a:endParaRPr kumimoji="1" lang="zh-CN" altLang="en-US"/>
          </a:p>
        </p:txBody>
      </p:sp>
    </p:spTree>
    <p:extLst>
      <p:ext uri="{BB962C8B-B14F-4D97-AF65-F5344CB8AC3E}">
        <p14:creationId xmlns:p14="http://schemas.microsoft.com/office/powerpoint/2010/main" val="4264328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52B2CD-4A77-9741-872B-00AFDE369E83}" type="slidenum">
              <a:rPr kumimoji="1" lang="zh-CN" altLang="en-US" smtClean="0"/>
              <a:t>3</a:t>
            </a:fld>
            <a:endParaRPr kumimoji="1" lang="zh-CN" altLang="en-US"/>
          </a:p>
        </p:txBody>
      </p:sp>
    </p:spTree>
    <p:extLst>
      <p:ext uri="{BB962C8B-B14F-4D97-AF65-F5344CB8AC3E}">
        <p14:creationId xmlns:p14="http://schemas.microsoft.com/office/powerpoint/2010/main" val="1065062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6AC6C-638C-8B44-8739-5500B7B49E2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519D5F1-9A48-0444-B191-34FBEDAC84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150287C-E6E2-E945-B59A-BB939F55E25A}"/>
              </a:ext>
            </a:extLst>
          </p:cNvPr>
          <p:cNvSpPr>
            <a:spLocks noGrp="1"/>
          </p:cNvSpPr>
          <p:nvPr>
            <p:ph type="dt" sz="half" idx="10"/>
          </p:nvPr>
        </p:nvSpPr>
        <p:spPr/>
        <p:txBody>
          <a:bodyPr/>
          <a:lstStyle/>
          <a:p>
            <a:fld id="{B7AF1550-31E0-4A48-B58F-A46B12E82A95}"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87D5EEA5-F32B-FB43-AC3A-D6D80075054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FCCEC65-A3AC-F948-B8FB-9BF5B1F986FC}"/>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368018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C1770-27FA-C64F-9EDB-68F217C8F4A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BD18C46-142C-E74A-9F4C-36EB381ABFC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8A6D03B-ADF2-E248-83B9-F5723CE006A8}"/>
              </a:ext>
            </a:extLst>
          </p:cNvPr>
          <p:cNvSpPr>
            <a:spLocks noGrp="1"/>
          </p:cNvSpPr>
          <p:nvPr>
            <p:ph type="dt" sz="half" idx="10"/>
          </p:nvPr>
        </p:nvSpPr>
        <p:spPr/>
        <p:txBody>
          <a:bodyPr/>
          <a:lstStyle/>
          <a:p>
            <a:fld id="{B7AF1550-31E0-4A48-B58F-A46B12E82A95}"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D9C154FA-ADB8-844D-9F21-781F144DE2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6F2763F-2BAC-6E4E-8194-B34B33CEC46A}"/>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411651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88756B-5AC2-664F-843C-CF0F8E85BFC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487D44B-C0CC-7A4D-B81F-8623865346A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C61E60A-2F22-8547-8D84-7B8DD824CF89}"/>
              </a:ext>
            </a:extLst>
          </p:cNvPr>
          <p:cNvSpPr>
            <a:spLocks noGrp="1"/>
          </p:cNvSpPr>
          <p:nvPr>
            <p:ph type="dt" sz="half" idx="10"/>
          </p:nvPr>
        </p:nvSpPr>
        <p:spPr/>
        <p:txBody>
          <a:bodyPr/>
          <a:lstStyle/>
          <a:p>
            <a:fld id="{B7AF1550-31E0-4A48-B58F-A46B12E82A95}"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0DEC660A-0151-2849-889F-21778273771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AC0F215-7A02-884D-8DC6-B4662FA6A837}"/>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3626897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F08AD-F307-2D4F-8DE6-56A1F83A42B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4F534C1-D2B4-0148-B633-9E5EA7F85BB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D977952-5BBD-B546-B9BB-4B9E355C8C3A}"/>
              </a:ext>
            </a:extLst>
          </p:cNvPr>
          <p:cNvSpPr>
            <a:spLocks noGrp="1"/>
          </p:cNvSpPr>
          <p:nvPr>
            <p:ph type="dt" sz="half" idx="10"/>
          </p:nvPr>
        </p:nvSpPr>
        <p:spPr/>
        <p:txBody>
          <a:bodyPr/>
          <a:lstStyle/>
          <a:p>
            <a:fld id="{B7AF1550-31E0-4A48-B58F-A46B12E82A95}"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51F9830C-B4B0-CD4F-9B1A-5BB0F58B3E8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795D490-CC50-F742-9F4A-AF000260ABFD}"/>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413118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81E66-8010-1C4D-959B-3137EBC297D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07AA4EF-226B-9E4E-B86F-808D3BFA9C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A34EB95-4F62-4042-83FC-A2231CDCC3B8}"/>
              </a:ext>
            </a:extLst>
          </p:cNvPr>
          <p:cNvSpPr>
            <a:spLocks noGrp="1"/>
          </p:cNvSpPr>
          <p:nvPr>
            <p:ph type="dt" sz="half" idx="10"/>
          </p:nvPr>
        </p:nvSpPr>
        <p:spPr/>
        <p:txBody>
          <a:bodyPr/>
          <a:lstStyle/>
          <a:p>
            <a:fld id="{B7AF1550-31E0-4A48-B58F-A46B12E82A95}"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9B54DD3B-2E43-5B45-B687-351AF208C71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BBEC48B-C8C7-3349-A49E-93E95AFF94F3}"/>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3080663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5D3D8-8126-EE4A-8F68-7E9FB0A80DE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3E0DF3A-AEB0-1341-9986-CE830B19943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A5C0D80-F630-9B4E-9C21-8286A664BB7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8DEEBBC-D87D-E24F-9158-D4952D6221E9}"/>
              </a:ext>
            </a:extLst>
          </p:cNvPr>
          <p:cNvSpPr>
            <a:spLocks noGrp="1"/>
          </p:cNvSpPr>
          <p:nvPr>
            <p:ph type="dt" sz="half" idx="10"/>
          </p:nvPr>
        </p:nvSpPr>
        <p:spPr/>
        <p:txBody>
          <a:bodyPr/>
          <a:lstStyle/>
          <a:p>
            <a:fld id="{B7AF1550-31E0-4A48-B58F-A46B12E82A95}" type="datetimeFigureOut">
              <a:rPr kumimoji="1" lang="zh-CN" altLang="en-US" smtClean="0"/>
              <a:t>2023/3/17</a:t>
            </a:fld>
            <a:endParaRPr kumimoji="1" lang="zh-CN" altLang="en-US"/>
          </a:p>
        </p:txBody>
      </p:sp>
      <p:sp>
        <p:nvSpPr>
          <p:cNvPr id="6" name="页脚占位符 5">
            <a:extLst>
              <a:ext uri="{FF2B5EF4-FFF2-40B4-BE49-F238E27FC236}">
                <a16:creationId xmlns:a16="http://schemas.microsoft.com/office/drawing/2014/main" id="{EF56C3B3-31D7-9448-9359-924A126F7DF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B1A27E9-B2DA-584F-ABDF-626EA953D871}"/>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479657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928FF-3B99-9049-83E4-B812433E113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483501E-50F9-E446-8B56-35E518455D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06F1E86-B312-DC47-87DB-1C2E1F50CDA2}"/>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BA69FE1-5AE4-0B45-A17D-C3D3A0BB23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ED4A122-8AC4-9640-AE0B-833F44E756B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3E91E91-8AC3-C046-A374-156DDD8BA443}"/>
              </a:ext>
            </a:extLst>
          </p:cNvPr>
          <p:cNvSpPr>
            <a:spLocks noGrp="1"/>
          </p:cNvSpPr>
          <p:nvPr>
            <p:ph type="dt" sz="half" idx="10"/>
          </p:nvPr>
        </p:nvSpPr>
        <p:spPr/>
        <p:txBody>
          <a:bodyPr/>
          <a:lstStyle/>
          <a:p>
            <a:fld id="{B7AF1550-31E0-4A48-B58F-A46B12E82A95}" type="datetimeFigureOut">
              <a:rPr kumimoji="1" lang="zh-CN" altLang="en-US" smtClean="0"/>
              <a:t>2023/3/17</a:t>
            </a:fld>
            <a:endParaRPr kumimoji="1" lang="zh-CN" altLang="en-US"/>
          </a:p>
        </p:txBody>
      </p:sp>
      <p:sp>
        <p:nvSpPr>
          <p:cNvPr id="8" name="页脚占位符 7">
            <a:extLst>
              <a:ext uri="{FF2B5EF4-FFF2-40B4-BE49-F238E27FC236}">
                <a16:creationId xmlns:a16="http://schemas.microsoft.com/office/drawing/2014/main" id="{A3D4EAA5-E79D-574A-8D65-90940B542B4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AE7AC4F-5D4A-D648-9A84-F20369AB8A60}"/>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2462927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E9ED3-6EE9-1B44-AC51-1412B6B8F390}"/>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E43BB39-3941-B14A-807D-382426C0DC3D}"/>
              </a:ext>
            </a:extLst>
          </p:cNvPr>
          <p:cNvSpPr>
            <a:spLocks noGrp="1"/>
          </p:cNvSpPr>
          <p:nvPr>
            <p:ph type="dt" sz="half" idx="10"/>
          </p:nvPr>
        </p:nvSpPr>
        <p:spPr/>
        <p:txBody>
          <a:bodyPr/>
          <a:lstStyle/>
          <a:p>
            <a:fld id="{B7AF1550-31E0-4A48-B58F-A46B12E82A95}" type="datetimeFigureOut">
              <a:rPr kumimoji="1" lang="zh-CN" altLang="en-US" smtClean="0"/>
              <a:t>2023/3/17</a:t>
            </a:fld>
            <a:endParaRPr kumimoji="1" lang="zh-CN" altLang="en-US"/>
          </a:p>
        </p:txBody>
      </p:sp>
      <p:sp>
        <p:nvSpPr>
          <p:cNvPr id="4" name="页脚占位符 3">
            <a:extLst>
              <a:ext uri="{FF2B5EF4-FFF2-40B4-BE49-F238E27FC236}">
                <a16:creationId xmlns:a16="http://schemas.microsoft.com/office/drawing/2014/main" id="{34F1403F-9342-D943-B375-E69CF2644B7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63ADE82-5112-1F4F-873D-C51D577FF23F}"/>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207258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F7EDE8-BA9B-874B-824C-BB7A61C87283}"/>
              </a:ext>
            </a:extLst>
          </p:cNvPr>
          <p:cNvSpPr>
            <a:spLocks noGrp="1"/>
          </p:cNvSpPr>
          <p:nvPr>
            <p:ph type="dt" sz="half" idx="10"/>
          </p:nvPr>
        </p:nvSpPr>
        <p:spPr/>
        <p:txBody>
          <a:bodyPr/>
          <a:lstStyle/>
          <a:p>
            <a:fld id="{B7AF1550-31E0-4A48-B58F-A46B12E82A95}" type="datetimeFigureOut">
              <a:rPr kumimoji="1" lang="zh-CN" altLang="en-US" smtClean="0"/>
              <a:t>2023/3/17</a:t>
            </a:fld>
            <a:endParaRPr kumimoji="1" lang="zh-CN" altLang="en-US"/>
          </a:p>
        </p:txBody>
      </p:sp>
      <p:sp>
        <p:nvSpPr>
          <p:cNvPr id="3" name="页脚占位符 2">
            <a:extLst>
              <a:ext uri="{FF2B5EF4-FFF2-40B4-BE49-F238E27FC236}">
                <a16:creationId xmlns:a16="http://schemas.microsoft.com/office/drawing/2014/main" id="{6F48A886-8B5C-0B4C-8C95-B90E2D5B0159}"/>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26BD2576-8BBC-434A-A50C-AE678F14685D}"/>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700046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098B4-5C6F-FC44-9366-94227F5A7ED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18AD9CC0-A52C-6B48-936E-0A602BFE5D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B83D339-D19D-C24D-A2A8-A50BB8806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C3893FB-897A-8641-9481-18B85D9CBBB8}"/>
              </a:ext>
            </a:extLst>
          </p:cNvPr>
          <p:cNvSpPr>
            <a:spLocks noGrp="1"/>
          </p:cNvSpPr>
          <p:nvPr>
            <p:ph type="dt" sz="half" idx="10"/>
          </p:nvPr>
        </p:nvSpPr>
        <p:spPr/>
        <p:txBody>
          <a:bodyPr/>
          <a:lstStyle/>
          <a:p>
            <a:fld id="{B7AF1550-31E0-4A48-B58F-A46B12E82A95}" type="datetimeFigureOut">
              <a:rPr kumimoji="1" lang="zh-CN" altLang="en-US" smtClean="0"/>
              <a:t>2023/3/17</a:t>
            </a:fld>
            <a:endParaRPr kumimoji="1" lang="zh-CN" altLang="en-US"/>
          </a:p>
        </p:txBody>
      </p:sp>
      <p:sp>
        <p:nvSpPr>
          <p:cNvPr id="6" name="页脚占位符 5">
            <a:extLst>
              <a:ext uri="{FF2B5EF4-FFF2-40B4-BE49-F238E27FC236}">
                <a16:creationId xmlns:a16="http://schemas.microsoft.com/office/drawing/2014/main" id="{314EDB01-8EED-9243-84B4-8FEBC10552E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60F6189-B292-794B-8053-97286CEA7556}"/>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1390424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6724B-D876-234E-99B3-36103829B89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21993E7-649F-3C45-B129-31B309B9E7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EC58E26-0B3C-F844-B804-6B6234B7A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144FEA1-E95D-EC42-BA0E-67484ACBAB2D}"/>
              </a:ext>
            </a:extLst>
          </p:cNvPr>
          <p:cNvSpPr>
            <a:spLocks noGrp="1"/>
          </p:cNvSpPr>
          <p:nvPr>
            <p:ph type="dt" sz="half" idx="10"/>
          </p:nvPr>
        </p:nvSpPr>
        <p:spPr/>
        <p:txBody>
          <a:bodyPr/>
          <a:lstStyle/>
          <a:p>
            <a:fld id="{B7AF1550-31E0-4A48-B58F-A46B12E82A95}" type="datetimeFigureOut">
              <a:rPr kumimoji="1" lang="zh-CN" altLang="en-US" smtClean="0"/>
              <a:t>2023/3/17</a:t>
            </a:fld>
            <a:endParaRPr kumimoji="1" lang="zh-CN" altLang="en-US"/>
          </a:p>
        </p:txBody>
      </p:sp>
      <p:sp>
        <p:nvSpPr>
          <p:cNvPr id="6" name="页脚占位符 5">
            <a:extLst>
              <a:ext uri="{FF2B5EF4-FFF2-40B4-BE49-F238E27FC236}">
                <a16:creationId xmlns:a16="http://schemas.microsoft.com/office/drawing/2014/main" id="{DB902836-42ED-9F45-AE73-7CFB381D5EA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29E5065-0DDC-8D4A-8F89-A25A904D8079}"/>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85108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EC012AC-ED1E-6F4E-91DC-5538A04268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624B7F8-2AA5-CE47-B801-F86AF669D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F6AAFC6-531E-A845-8BF4-CF26AC09F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F1550-31E0-4A48-B58F-A46B12E82A95}"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34FCA136-A892-EE46-AC8A-C7A724AF61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77EA29B-A8D5-BD41-A184-3A49DE7088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3247199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baeldung.com/java-interfac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3ED52B-2B78-2C49-9F58-D12443EF57B2}"/>
              </a:ext>
            </a:extLst>
          </p:cNvPr>
          <p:cNvSpPr>
            <a:spLocks noGrp="1"/>
          </p:cNvSpPr>
          <p:nvPr>
            <p:ph type="ctrTitle"/>
          </p:nvPr>
        </p:nvSpPr>
        <p:spPr/>
        <p:txBody>
          <a:bodyPr/>
          <a:lstStyle/>
          <a:p>
            <a:r>
              <a:rPr kumimoji="1" lang="en-US" altLang="zh-CN" dirty="0"/>
              <a:t>Java Basics 5</a:t>
            </a:r>
            <a:endParaRPr kumimoji="1" lang="zh-CN" altLang="en-US" dirty="0"/>
          </a:p>
        </p:txBody>
      </p:sp>
      <p:sp>
        <p:nvSpPr>
          <p:cNvPr id="3" name="副标题 2">
            <a:extLst>
              <a:ext uri="{FF2B5EF4-FFF2-40B4-BE49-F238E27FC236}">
                <a16:creationId xmlns:a16="http://schemas.microsoft.com/office/drawing/2014/main" id="{F5D6FF0A-3498-D84B-B201-1C76045D3312}"/>
              </a:ext>
            </a:extLst>
          </p:cNvPr>
          <p:cNvSpPr>
            <a:spLocks noGrp="1"/>
          </p:cNvSpPr>
          <p:nvPr>
            <p:ph type="subTitle" idx="1"/>
          </p:nvPr>
        </p:nvSpPr>
        <p:spPr/>
        <p:txBody>
          <a:bodyPr/>
          <a:lstStyle/>
          <a:p>
            <a:r>
              <a:rPr kumimoji="1" lang="en-US" altLang="zh-CN" dirty="0"/>
              <a:t>Guangjian Zhou</a:t>
            </a:r>
            <a:endParaRPr kumimoji="1" lang="zh-CN" altLang="en-US" dirty="0"/>
          </a:p>
        </p:txBody>
      </p:sp>
    </p:spTree>
    <p:extLst>
      <p:ext uri="{BB962C8B-B14F-4D97-AF65-F5344CB8AC3E}">
        <p14:creationId xmlns:p14="http://schemas.microsoft.com/office/powerpoint/2010/main" val="3631682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7A22B3-6FF9-4A4C-88D0-31A5986167B1}"/>
              </a:ext>
            </a:extLst>
          </p:cNvPr>
          <p:cNvSpPr>
            <a:spLocks noGrp="1"/>
          </p:cNvSpPr>
          <p:nvPr>
            <p:ph type="title"/>
          </p:nvPr>
        </p:nvSpPr>
        <p:spPr/>
        <p:txBody>
          <a:bodyPr/>
          <a:lstStyle/>
          <a:p>
            <a:r>
              <a:rPr kumimoji="1" lang="en" altLang="zh-CN" dirty="0"/>
              <a:t>50. Does Java allow virtual functions?</a:t>
            </a:r>
            <a:endParaRPr kumimoji="1" lang="zh-CN" altLang="en-US" dirty="0"/>
          </a:p>
        </p:txBody>
      </p:sp>
      <p:sp>
        <p:nvSpPr>
          <p:cNvPr id="3" name="内容占位符 2">
            <a:extLst>
              <a:ext uri="{FF2B5EF4-FFF2-40B4-BE49-F238E27FC236}">
                <a16:creationId xmlns:a16="http://schemas.microsoft.com/office/drawing/2014/main" id="{458D5C9E-D15A-7B49-8918-D43460A13747}"/>
              </a:ext>
            </a:extLst>
          </p:cNvPr>
          <p:cNvSpPr>
            <a:spLocks noGrp="1"/>
          </p:cNvSpPr>
          <p:nvPr>
            <p:ph idx="1"/>
          </p:nvPr>
        </p:nvSpPr>
        <p:spPr/>
        <p:txBody>
          <a:bodyPr/>
          <a:lstStyle/>
          <a:p>
            <a:r>
              <a:rPr lang="en" altLang="zh-CN" b="0" i="0" dirty="0">
                <a:solidFill>
                  <a:srgbClr val="333333"/>
                </a:solidFill>
                <a:effectLst/>
                <a:latin typeface="inter-regular"/>
              </a:rPr>
              <a:t>By default, all the instance methods in Java are considered as the Virtual function except final, static, and private methods as these methods can be used to achieve polymorphism.</a:t>
            </a:r>
            <a:endParaRPr kumimoji="1" lang="zh-CN" altLang="en-US" dirty="0"/>
          </a:p>
        </p:txBody>
      </p:sp>
    </p:spTree>
    <p:extLst>
      <p:ext uri="{BB962C8B-B14F-4D97-AF65-F5344CB8AC3E}">
        <p14:creationId xmlns:p14="http://schemas.microsoft.com/office/powerpoint/2010/main" val="1423813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BF894-FADC-164D-AFC9-C6C78AAFDB01}"/>
              </a:ext>
            </a:extLst>
          </p:cNvPr>
          <p:cNvSpPr>
            <a:spLocks noGrp="1"/>
          </p:cNvSpPr>
          <p:nvPr>
            <p:ph type="title"/>
          </p:nvPr>
        </p:nvSpPr>
        <p:spPr/>
        <p:txBody>
          <a:bodyPr>
            <a:normAutofit/>
          </a:bodyPr>
          <a:lstStyle/>
          <a:p>
            <a:r>
              <a:rPr kumimoji="1" lang="en" altLang="zh-CN" dirty="0"/>
              <a:t>51. What is meant by covariant return type in Java?</a:t>
            </a:r>
            <a:endParaRPr kumimoji="1" lang="zh-CN" altLang="en-US" dirty="0"/>
          </a:p>
        </p:txBody>
      </p:sp>
      <p:sp>
        <p:nvSpPr>
          <p:cNvPr id="3" name="内容占位符 2">
            <a:extLst>
              <a:ext uri="{FF2B5EF4-FFF2-40B4-BE49-F238E27FC236}">
                <a16:creationId xmlns:a16="http://schemas.microsoft.com/office/drawing/2014/main" id="{FE9E53EF-ED8A-144C-A598-5B9858389CE2}"/>
              </a:ext>
            </a:extLst>
          </p:cNvPr>
          <p:cNvSpPr>
            <a:spLocks noGrp="1"/>
          </p:cNvSpPr>
          <p:nvPr>
            <p:ph idx="1"/>
          </p:nvPr>
        </p:nvSpPr>
        <p:spPr/>
        <p:txBody>
          <a:bodyPr/>
          <a:lstStyle/>
          <a:p>
            <a:r>
              <a:rPr lang="en" altLang="zh-CN" b="0" i="0" dirty="0">
                <a:solidFill>
                  <a:srgbClr val="000000"/>
                </a:solidFill>
                <a:effectLst/>
                <a:latin typeface="Nunito" pitchFamily="2" charset="0"/>
              </a:rPr>
              <a:t>Covariant return type refers to return type of an overriding method. It allows to narrow down return type of an overridden method without any need to cast the type or check the return type. Covariant return type works only for non-primitive return types.</a:t>
            </a:r>
            <a:endParaRPr kumimoji="1" lang="zh-CN" altLang="en-US" dirty="0"/>
          </a:p>
        </p:txBody>
      </p:sp>
    </p:spTree>
    <p:extLst>
      <p:ext uri="{BB962C8B-B14F-4D97-AF65-F5344CB8AC3E}">
        <p14:creationId xmlns:p14="http://schemas.microsoft.com/office/powerpoint/2010/main" val="244094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401A5-93C9-4A49-A521-9E6C243F0EB9}"/>
              </a:ext>
            </a:extLst>
          </p:cNvPr>
          <p:cNvSpPr>
            <a:spLocks noGrp="1"/>
          </p:cNvSpPr>
          <p:nvPr>
            <p:ph type="title"/>
          </p:nvPr>
        </p:nvSpPr>
        <p:spPr/>
        <p:txBody>
          <a:bodyPr/>
          <a:lstStyle/>
          <a:p>
            <a:r>
              <a:rPr kumimoji="1" lang="en" altLang="zh-CN" dirty="0"/>
              <a:t>52. What is Runtime Polymorphism?</a:t>
            </a:r>
            <a:endParaRPr kumimoji="1" lang="zh-CN" altLang="en-US" dirty="0"/>
          </a:p>
        </p:txBody>
      </p:sp>
      <p:sp>
        <p:nvSpPr>
          <p:cNvPr id="3" name="内容占位符 2">
            <a:extLst>
              <a:ext uri="{FF2B5EF4-FFF2-40B4-BE49-F238E27FC236}">
                <a16:creationId xmlns:a16="http://schemas.microsoft.com/office/drawing/2014/main" id="{04EE35F7-9915-2F45-B00D-FDE3F6B5BC6A}"/>
              </a:ext>
            </a:extLst>
          </p:cNvPr>
          <p:cNvSpPr>
            <a:spLocks noGrp="1"/>
          </p:cNvSpPr>
          <p:nvPr>
            <p:ph idx="1"/>
          </p:nvPr>
        </p:nvSpPr>
        <p:spPr/>
        <p:txBody>
          <a:bodyPr/>
          <a:lstStyle/>
          <a:p>
            <a:r>
              <a:rPr kumimoji="1" lang="en-US" altLang="zh-CN" dirty="0"/>
              <a:t>overriding</a:t>
            </a:r>
            <a:endParaRPr kumimoji="1" lang="zh-CN" altLang="en-US" dirty="0"/>
          </a:p>
        </p:txBody>
      </p:sp>
    </p:spTree>
    <p:extLst>
      <p:ext uri="{BB962C8B-B14F-4D97-AF65-F5344CB8AC3E}">
        <p14:creationId xmlns:p14="http://schemas.microsoft.com/office/powerpoint/2010/main" val="650274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64A96-0B60-044A-B9E9-74E517FB9372}"/>
              </a:ext>
            </a:extLst>
          </p:cNvPr>
          <p:cNvSpPr>
            <a:spLocks noGrp="1"/>
          </p:cNvSpPr>
          <p:nvPr>
            <p:ph type="title"/>
          </p:nvPr>
        </p:nvSpPr>
        <p:spPr/>
        <p:txBody>
          <a:bodyPr>
            <a:normAutofit/>
          </a:bodyPr>
          <a:lstStyle/>
          <a:p>
            <a:r>
              <a:rPr kumimoji="1" lang="en" altLang="zh-CN" dirty="0"/>
              <a:t>53. Is it possible to achieve Runtime Polymorphism by data members in Java?</a:t>
            </a:r>
            <a:endParaRPr kumimoji="1" lang="zh-CN" altLang="en-US" dirty="0"/>
          </a:p>
        </p:txBody>
      </p:sp>
      <p:sp>
        <p:nvSpPr>
          <p:cNvPr id="3" name="内容占位符 2">
            <a:extLst>
              <a:ext uri="{FF2B5EF4-FFF2-40B4-BE49-F238E27FC236}">
                <a16:creationId xmlns:a16="http://schemas.microsoft.com/office/drawing/2014/main" id="{F93D98C5-3436-A540-B9E0-A040F9D2CF74}"/>
              </a:ext>
            </a:extLst>
          </p:cNvPr>
          <p:cNvSpPr>
            <a:spLocks noGrp="1"/>
          </p:cNvSpPr>
          <p:nvPr>
            <p:ph idx="1"/>
          </p:nvPr>
        </p:nvSpPr>
        <p:spPr/>
        <p:txBody>
          <a:bodyPr/>
          <a:lstStyle/>
          <a:p>
            <a:r>
              <a:rPr lang="en" altLang="zh-CN" b="0" i="0" dirty="0">
                <a:effectLst/>
                <a:latin typeface="Roboto" panose="02000000000000000000" pitchFamily="2" charset="0"/>
              </a:rPr>
              <a:t>A method is overridden, not the data members</a:t>
            </a:r>
            <a:r>
              <a:rPr lang="en" altLang="zh-CN" b="0" i="0">
                <a:effectLst/>
                <a:latin typeface="Roboto" panose="02000000000000000000" pitchFamily="2" charset="0"/>
              </a:rPr>
              <a:t>, so </a:t>
            </a:r>
            <a:r>
              <a:rPr lang="en" altLang="zh-CN" b="0" i="0" dirty="0">
                <a:effectLst/>
                <a:latin typeface="Roboto" panose="02000000000000000000" pitchFamily="2" charset="0"/>
              </a:rPr>
              <a:t>runtime polymorphism cannot achieved by data members in java.</a:t>
            </a:r>
            <a:endParaRPr kumimoji="1" lang="zh-CN" altLang="en-US" dirty="0"/>
          </a:p>
        </p:txBody>
      </p:sp>
    </p:spTree>
    <p:extLst>
      <p:ext uri="{BB962C8B-B14F-4D97-AF65-F5344CB8AC3E}">
        <p14:creationId xmlns:p14="http://schemas.microsoft.com/office/powerpoint/2010/main" val="274999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B8549-7B0E-C844-80D8-5EB31B07FF69}"/>
              </a:ext>
            </a:extLst>
          </p:cNvPr>
          <p:cNvSpPr>
            <a:spLocks noGrp="1"/>
          </p:cNvSpPr>
          <p:nvPr>
            <p:ph type="title"/>
          </p:nvPr>
        </p:nvSpPr>
        <p:spPr>
          <a:xfrm>
            <a:off x="499153" y="313754"/>
            <a:ext cx="11983948" cy="1289015"/>
          </a:xfrm>
        </p:spPr>
        <p:txBody>
          <a:bodyPr/>
          <a:lstStyle/>
          <a:p>
            <a:r>
              <a:rPr kumimoji="1" lang="en-US" altLang="zh-CN" dirty="0"/>
              <a:t>Difference between inheritance and overriding</a:t>
            </a:r>
            <a:endParaRPr kumimoji="1" lang="zh-CN" altLang="en-US" dirty="0"/>
          </a:p>
        </p:txBody>
      </p:sp>
      <p:sp>
        <p:nvSpPr>
          <p:cNvPr id="3" name="内容占位符 2">
            <a:extLst>
              <a:ext uri="{FF2B5EF4-FFF2-40B4-BE49-F238E27FC236}">
                <a16:creationId xmlns:a16="http://schemas.microsoft.com/office/drawing/2014/main" id="{D52F733E-B82A-C24F-995E-20ADFB9A41CE}"/>
              </a:ext>
            </a:extLst>
          </p:cNvPr>
          <p:cNvSpPr>
            <a:spLocks noGrp="1"/>
          </p:cNvSpPr>
          <p:nvPr>
            <p:ph idx="1"/>
          </p:nvPr>
        </p:nvSpPr>
        <p:spPr/>
        <p:txBody>
          <a:bodyPr/>
          <a:lstStyle/>
          <a:p>
            <a:r>
              <a:rPr kumimoji="1" lang="en-US" altLang="zh-CN" dirty="0"/>
              <a:t>In inheritance child </a:t>
            </a:r>
            <a:r>
              <a:rPr kumimoji="1" lang="en-US" altLang="zh-CN"/>
              <a:t>class reference can hold </a:t>
            </a:r>
          </a:p>
          <a:p>
            <a:endParaRPr kumimoji="1" lang="zh-CN" altLang="en-US" dirty="0"/>
          </a:p>
        </p:txBody>
      </p:sp>
    </p:spTree>
    <p:extLst>
      <p:ext uri="{BB962C8B-B14F-4D97-AF65-F5344CB8AC3E}">
        <p14:creationId xmlns:p14="http://schemas.microsoft.com/office/powerpoint/2010/main" val="133688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44344-3B59-A445-9E45-A8EF31A407F0}"/>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B3C133BC-DA8C-CF42-AA1E-C9A5748106EB}"/>
              </a:ext>
            </a:extLst>
          </p:cNvPr>
          <p:cNvSpPr>
            <a:spLocks noGrp="1"/>
          </p:cNvSpPr>
          <p:nvPr>
            <p:ph idx="1"/>
          </p:nvPr>
        </p:nvSpPr>
        <p:spPr/>
        <p:txBody>
          <a:bodyPr/>
          <a:lstStyle/>
          <a:p>
            <a:r>
              <a:rPr kumimoji="1" lang="en-US" altLang="zh-CN" dirty="0"/>
              <a:t>Lambda is an implementation of functional interface</a:t>
            </a:r>
          </a:p>
          <a:p>
            <a:r>
              <a:rPr lang="en" altLang="zh-CN" b="0" i="0" dirty="0">
                <a:effectLst/>
                <a:latin typeface="Google Sans"/>
              </a:rPr>
              <a:t>An Interface that contains exactly </a:t>
            </a:r>
            <a:r>
              <a:rPr lang="en" altLang="zh-CN" b="0" i="0" dirty="0">
                <a:solidFill>
                  <a:srgbClr val="FF0000"/>
                </a:solidFill>
                <a:effectLst/>
                <a:latin typeface="Google Sans"/>
              </a:rPr>
              <a:t>one abstract method </a:t>
            </a:r>
            <a:r>
              <a:rPr lang="en" altLang="zh-CN" b="0" i="0" dirty="0">
                <a:effectLst/>
                <a:latin typeface="Google Sans"/>
              </a:rPr>
              <a:t>is known as functional interface. It can have any number of default, static methods but can contain only one abstract method. </a:t>
            </a:r>
          </a:p>
          <a:p>
            <a:endParaRPr kumimoji="1" lang="zh-CN" altLang="en-US" dirty="0"/>
          </a:p>
        </p:txBody>
      </p:sp>
    </p:spTree>
    <p:extLst>
      <p:ext uri="{BB962C8B-B14F-4D97-AF65-F5344CB8AC3E}">
        <p14:creationId xmlns:p14="http://schemas.microsoft.com/office/powerpoint/2010/main" val="2696408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1BB0F-218D-D846-B96C-7079AAE91EBD}"/>
              </a:ext>
            </a:extLst>
          </p:cNvPr>
          <p:cNvSpPr>
            <a:spLocks noGrp="1"/>
          </p:cNvSpPr>
          <p:nvPr>
            <p:ph type="title"/>
          </p:nvPr>
        </p:nvSpPr>
        <p:spPr/>
        <p:txBody>
          <a:bodyPr/>
          <a:lstStyle/>
          <a:p>
            <a:r>
              <a:rPr kumimoji="1" lang="en-US" altLang="zh-CN" dirty="0"/>
              <a:t>Marker interface</a:t>
            </a:r>
            <a:endParaRPr kumimoji="1" lang="zh-CN" altLang="en-US" dirty="0"/>
          </a:p>
        </p:txBody>
      </p:sp>
      <p:sp>
        <p:nvSpPr>
          <p:cNvPr id="3" name="内容占位符 2">
            <a:extLst>
              <a:ext uri="{FF2B5EF4-FFF2-40B4-BE49-F238E27FC236}">
                <a16:creationId xmlns:a16="http://schemas.microsoft.com/office/drawing/2014/main" id="{EAA9FAAA-9F9D-5E49-8B4D-F5E03C1057A5}"/>
              </a:ext>
            </a:extLst>
          </p:cNvPr>
          <p:cNvSpPr>
            <a:spLocks noGrp="1"/>
          </p:cNvSpPr>
          <p:nvPr>
            <p:ph idx="1"/>
          </p:nvPr>
        </p:nvSpPr>
        <p:spPr/>
        <p:txBody>
          <a:bodyPr>
            <a:normAutofit fontScale="92500" lnSpcReduction="10000"/>
          </a:bodyPr>
          <a:lstStyle/>
          <a:p>
            <a:pPr algn="l"/>
            <a:r>
              <a:rPr lang="en" altLang="zh-CN" b="1" i="0" dirty="0">
                <a:solidFill>
                  <a:srgbClr val="000000"/>
                </a:solidFill>
                <a:effectLst/>
                <a:latin typeface="Raleway" pitchFamily="2" charset="0"/>
              </a:rPr>
              <a:t>2. Marker Interfaces</a:t>
            </a:r>
          </a:p>
          <a:p>
            <a:pPr algn="l"/>
            <a:r>
              <a:rPr lang="en" altLang="zh-CN" b="0" i="0" dirty="0">
                <a:solidFill>
                  <a:srgbClr val="000000"/>
                </a:solidFill>
                <a:effectLst/>
                <a:latin typeface="Raleway" pitchFamily="2" charset="0"/>
              </a:rPr>
              <a:t>A marker interface is an </a:t>
            </a:r>
            <a:r>
              <a:rPr lang="en" altLang="zh-CN" b="0" i="0" u="none" strike="noStrike" dirty="0">
                <a:solidFill>
                  <a:srgbClr val="267438"/>
                </a:solidFill>
                <a:effectLst/>
                <a:latin typeface="Raleway" pitchFamily="2" charset="0"/>
                <a:hlinkClick r:id="rId2"/>
              </a:rPr>
              <a:t>interface</a:t>
            </a:r>
            <a:r>
              <a:rPr lang="en" altLang="zh-CN" b="0" i="0" dirty="0">
                <a:solidFill>
                  <a:srgbClr val="000000"/>
                </a:solidFill>
                <a:effectLst/>
                <a:latin typeface="Raleway" pitchFamily="2" charset="0"/>
              </a:rPr>
              <a:t> that </a:t>
            </a:r>
            <a:r>
              <a:rPr lang="en" altLang="zh-CN" b="1" i="0" dirty="0">
                <a:solidFill>
                  <a:srgbClr val="000000"/>
                </a:solidFill>
                <a:effectLst/>
                <a:latin typeface="Raleway" pitchFamily="2" charset="0"/>
              </a:rPr>
              <a:t>doesn't have any methods or constants inside it</a:t>
            </a:r>
            <a:r>
              <a:rPr lang="en" altLang="zh-CN" b="0" i="0" dirty="0">
                <a:solidFill>
                  <a:srgbClr val="000000"/>
                </a:solidFill>
                <a:effectLst/>
                <a:latin typeface="Raleway" pitchFamily="2" charset="0"/>
              </a:rPr>
              <a:t>. It provides </a:t>
            </a:r>
            <a:r>
              <a:rPr lang="en" altLang="zh-CN" b="1" i="0" dirty="0">
                <a:solidFill>
                  <a:srgbClr val="000000"/>
                </a:solidFill>
                <a:effectLst/>
                <a:latin typeface="Raleway" pitchFamily="2" charset="0"/>
              </a:rPr>
              <a:t>run-time type information about objects</a:t>
            </a:r>
            <a:r>
              <a:rPr lang="en" altLang="zh-CN" b="0" i="0" dirty="0">
                <a:solidFill>
                  <a:srgbClr val="000000"/>
                </a:solidFill>
                <a:effectLst/>
                <a:latin typeface="Raleway" pitchFamily="2" charset="0"/>
              </a:rPr>
              <a:t>, so the compiler and JVM have </a:t>
            </a:r>
            <a:r>
              <a:rPr lang="en" altLang="zh-CN" b="1" i="0" dirty="0">
                <a:solidFill>
                  <a:srgbClr val="000000"/>
                </a:solidFill>
                <a:effectLst/>
                <a:latin typeface="Raleway" pitchFamily="2" charset="0"/>
              </a:rPr>
              <a:t>additional information about the object</a:t>
            </a:r>
            <a:r>
              <a:rPr lang="en" altLang="zh-CN" b="0" i="0" dirty="0">
                <a:solidFill>
                  <a:srgbClr val="000000"/>
                </a:solidFill>
                <a:effectLst/>
                <a:latin typeface="Raleway" pitchFamily="2" charset="0"/>
              </a:rPr>
              <a:t>.</a:t>
            </a:r>
          </a:p>
          <a:p>
            <a:pPr algn="l"/>
            <a:r>
              <a:rPr lang="en" altLang="zh-CN" b="0" i="0" dirty="0">
                <a:solidFill>
                  <a:srgbClr val="000000"/>
                </a:solidFill>
                <a:effectLst/>
                <a:latin typeface="Raleway" pitchFamily="2" charset="0"/>
              </a:rPr>
              <a:t>A marker interface is also called a tagging interface.</a:t>
            </a:r>
          </a:p>
          <a:p>
            <a:pPr algn="l"/>
            <a:r>
              <a:rPr lang="en" altLang="zh-CN" b="0" i="0" dirty="0">
                <a:solidFill>
                  <a:srgbClr val="000000"/>
                </a:solidFill>
                <a:effectLst/>
                <a:latin typeface="Raleway" pitchFamily="2" charset="0"/>
              </a:rPr>
              <a:t>Though marker interfaces are still in use, they very likely point to a code smell, and we should use them carefully. The main reason for this is that they blur the lines of what an interface represents, since markers don't define any behavior. Newer development favors annotations to solve some of the same problems.</a:t>
            </a:r>
          </a:p>
          <a:p>
            <a:endParaRPr kumimoji="1" lang="zh-CN" altLang="en-US" dirty="0"/>
          </a:p>
        </p:txBody>
      </p:sp>
    </p:spTree>
    <p:extLst>
      <p:ext uri="{BB962C8B-B14F-4D97-AF65-F5344CB8AC3E}">
        <p14:creationId xmlns:p14="http://schemas.microsoft.com/office/powerpoint/2010/main" val="2738535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B5427-9031-6249-AF78-FFDC80E501A2}"/>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D906A225-DAE3-7947-BBEF-2BAEF0A617F7}"/>
              </a:ext>
            </a:extLst>
          </p:cNvPr>
          <p:cNvSpPr>
            <a:spLocks noGrp="1"/>
          </p:cNvSpPr>
          <p:nvPr>
            <p:ph idx="1"/>
          </p:nvPr>
        </p:nvSpPr>
        <p:spPr/>
        <p:txBody>
          <a:bodyPr>
            <a:normAutofit fontScale="92500" lnSpcReduction="10000"/>
          </a:bodyPr>
          <a:lstStyle/>
          <a:p>
            <a:r>
              <a:rPr kumimoji="1" lang="en" altLang="zh-CN" dirty="0"/>
              <a:t>54. Explain the difference between static and dynamic binding?</a:t>
            </a:r>
          </a:p>
          <a:p>
            <a:r>
              <a:rPr kumimoji="1" lang="en" altLang="zh-CN" dirty="0"/>
              <a:t>Abstraction</a:t>
            </a:r>
          </a:p>
          <a:p>
            <a:r>
              <a:rPr kumimoji="1" lang="en" altLang="zh-CN" dirty="0"/>
              <a:t>55. What is Abstraction in Object Oriented programming?</a:t>
            </a:r>
          </a:p>
          <a:p>
            <a:r>
              <a:rPr kumimoji="1" lang="en" altLang="zh-CN" dirty="0"/>
              <a:t>56. How is Abstraction different from Encapsulation?</a:t>
            </a:r>
          </a:p>
          <a:p>
            <a:r>
              <a:rPr kumimoji="1" lang="en" altLang="zh-CN" dirty="0"/>
              <a:t>57. What is an abstract class in Java?</a:t>
            </a:r>
          </a:p>
          <a:p>
            <a:r>
              <a:rPr kumimoji="1" lang="en" altLang="zh-CN" dirty="0"/>
              <a:t>58. Is it allowed to mark a method abstract method without marking the</a:t>
            </a:r>
          </a:p>
          <a:p>
            <a:r>
              <a:rPr kumimoji="1" lang="en" altLang="zh-CN" dirty="0"/>
              <a:t>class abstract?</a:t>
            </a:r>
          </a:p>
          <a:p>
            <a:r>
              <a:rPr kumimoji="1" lang="en" altLang="zh-CN" dirty="0"/>
              <a:t>59. Is it allowed to mark a method abstract as well as final?</a:t>
            </a:r>
          </a:p>
          <a:p>
            <a:r>
              <a:rPr kumimoji="1" lang="en" altLang="zh-CN" dirty="0"/>
              <a:t>60. Can we instantiate an abstract class in Java?</a:t>
            </a:r>
            <a:endParaRPr kumimoji="1" lang="zh-CN" altLang="en-US" dirty="0"/>
          </a:p>
          <a:p>
            <a:endParaRPr kumimoji="1" lang="zh-CN" altLang="en-US" dirty="0"/>
          </a:p>
        </p:txBody>
      </p:sp>
    </p:spTree>
    <p:extLst>
      <p:ext uri="{BB962C8B-B14F-4D97-AF65-F5344CB8AC3E}">
        <p14:creationId xmlns:p14="http://schemas.microsoft.com/office/powerpoint/2010/main" val="61248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C93731-4C72-2243-8B63-9800CABF87C2}"/>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A3625A33-3824-EF4E-9A91-039436557297}"/>
              </a:ext>
            </a:extLst>
          </p:cNvPr>
          <p:cNvSpPr>
            <a:spLocks noGrp="1"/>
          </p:cNvSpPr>
          <p:nvPr>
            <p:ph idx="1"/>
          </p:nvPr>
        </p:nvSpPr>
        <p:spPr/>
        <p:txBody>
          <a:bodyPr>
            <a:normAutofit fontScale="85000" lnSpcReduction="20000"/>
          </a:bodyPr>
          <a:lstStyle/>
          <a:p>
            <a:r>
              <a:rPr kumimoji="1" lang="en" altLang="zh-CN" dirty="0"/>
              <a:t>Set 5 :</a:t>
            </a:r>
          </a:p>
          <a:p>
            <a:r>
              <a:rPr kumimoji="1" lang="en" altLang="zh-CN" dirty="0"/>
              <a:t>47. Why Java does not allow overriding a static method?</a:t>
            </a:r>
          </a:p>
          <a:p>
            <a:r>
              <a:rPr kumimoji="1" lang="en" altLang="zh-CN" dirty="0"/>
              <a:t>48. Is it allowed to override an overloaded method?</a:t>
            </a:r>
          </a:p>
          <a:p>
            <a:r>
              <a:rPr kumimoji="1" lang="en" altLang="zh-CN" dirty="0"/>
              <a:t>49. What is the difference between method overloading and method</a:t>
            </a:r>
          </a:p>
          <a:p>
            <a:r>
              <a:rPr kumimoji="1" lang="en" altLang="zh-CN" dirty="0"/>
              <a:t>overriding in Java?</a:t>
            </a:r>
          </a:p>
          <a:p>
            <a:r>
              <a:rPr kumimoji="1" lang="en" altLang="zh-CN" dirty="0"/>
              <a:t>50. Does Java allow virtual functions?</a:t>
            </a:r>
          </a:p>
          <a:p>
            <a:r>
              <a:rPr kumimoji="1" lang="en" altLang="zh-CN" dirty="0"/>
              <a:t>51. What is meant by covariant return type in Java?</a:t>
            </a:r>
          </a:p>
          <a:p>
            <a:r>
              <a:rPr kumimoji="1" lang="en" altLang="zh-CN" dirty="0"/>
              <a:t>Polymorphism</a:t>
            </a:r>
          </a:p>
          <a:p>
            <a:r>
              <a:rPr kumimoji="1" lang="en" altLang="zh-CN" dirty="0"/>
              <a:t>52. What is Runtime Polymorphism?</a:t>
            </a:r>
          </a:p>
          <a:p>
            <a:r>
              <a:rPr kumimoji="1" lang="en" altLang="zh-CN" dirty="0"/>
              <a:t>53. Is it possible to achieve Runtime Polymorphism by data members in</a:t>
            </a:r>
          </a:p>
          <a:p>
            <a:r>
              <a:rPr kumimoji="1" lang="en" altLang="zh-CN" dirty="0"/>
              <a:t>Java?</a:t>
            </a:r>
          </a:p>
          <a:p>
            <a:endParaRPr kumimoji="1" lang="en" altLang="zh-CN" dirty="0"/>
          </a:p>
        </p:txBody>
      </p:sp>
    </p:spTree>
    <p:extLst>
      <p:ext uri="{BB962C8B-B14F-4D97-AF65-F5344CB8AC3E}">
        <p14:creationId xmlns:p14="http://schemas.microsoft.com/office/powerpoint/2010/main" val="1329450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15E02-72F7-2340-9F2A-68DD8E479EF4}"/>
              </a:ext>
            </a:extLst>
          </p:cNvPr>
          <p:cNvSpPr>
            <a:spLocks noGrp="1"/>
          </p:cNvSpPr>
          <p:nvPr>
            <p:ph type="title"/>
          </p:nvPr>
        </p:nvSpPr>
        <p:spPr/>
        <p:txBody>
          <a:bodyPr>
            <a:normAutofit/>
          </a:bodyPr>
          <a:lstStyle/>
          <a:p>
            <a:r>
              <a:rPr kumimoji="1" lang="en" altLang="zh-CN" dirty="0"/>
              <a:t>47. Why Java does not allow overriding a static method?</a:t>
            </a:r>
            <a:endParaRPr kumimoji="1" lang="zh-CN" altLang="en-US" dirty="0"/>
          </a:p>
        </p:txBody>
      </p:sp>
      <p:sp>
        <p:nvSpPr>
          <p:cNvPr id="3" name="内容占位符 2">
            <a:extLst>
              <a:ext uri="{FF2B5EF4-FFF2-40B4-BE49-F238E27FC236}">
                <a16:creationId xmlns:a16="http://schemas.microsoft.com/office/drawing/2014/main" id="{AD42EBB2-75B8-B34B-8444-60AF58A94A7F}"/>
              </a:ext>
            </a:extLst>
          </p:cNvPr>
          <p:cNvSpPr>
            <a:spLocks noGrp="1"/>
          </p:cNvSpPr>
          <p:nvPr>
            <p:ph idx="1"/>
          </p:nvPr>
        </p:nvSpPr>
        <p:spPr/>
        <p:txBody>
          <a:bodyPr/>
          <a:lstStyle/>
          <a:p>
            <a:pPr algn="l">
              <a:buFont typeface="Arial" panose="020B0604020202020204" pitchFamily="34" charset="0"/>
              <a:buChar char="•"/>
            </a:pPr>
            <a:r>
              <a:rPr lang="en" altLang="zh-CN" b="0" i="0" dirty="0">
                <a:effectLst/>
                <a:latin typeface="Source Sans Pro" panose="020B0503030403020204" pitchFamily="34" charset="0"/>
              </a:rPr>
              <a:t>Static methods cannot be overridden since they are bonded at compile time and method overriding relies on dynamic binding at runtime.</a:t>
            </a:r>
          </a:p>
          <a:p>
            <a:pPr algn="l">
              <a:buFont typeface="Arial" panose="020B0604020202020204" pitchFamily="34" charset="0"/>
              <a:buChar char="•"/>
            </a:pPr>
            <a:r>
              <a:rPr lang="en" altLang="zh-CN" b="0" i="0" dirty="0">
                <a:effectLst/>
                <a:latin typeface="Source Sans Pro" panose="020B0503030403020204" pitchFamily="34" charset="0"/>
              </a:rPr>
              <a:t>If static methods are redefined by a derived class, then it is not Method Overriding but Method Hiding.</a:t>
            </a:r>
          </a:p>
        </p:txBody>
      </p:sp>
    </p:spTree>
    <p:extLst>
      <p:ext uri="{BB962C8B-B14F-4D97-AF65-F5344CB8AC3E}">
        <p14:creationId xmlns:p14="http://schemas.microsoft.com/office/powerpoint/2010/main" val="376081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FA502-40F8-2346-923C-F5FF7708F580}"/>
              </a:ext>
            </a:extLst>
          </p:cNvPr>
          <p:cNvSpPr>
            <a:spLocks noGrp="1"/>
          </p:cNvSpPr>
          <p:nvPr>
            <p:ph type="title"/>
          </p:nvPr>
        </p:nvSpPr>
        <p:spPr/>
        <p:txBody>
          <a:bodyPr>
            <a:normAutofit/>
          </a:bodyPr>
          <a:lstStyle/>
          <a:p>
            <a:r>
              <a:rPr kumimoji="1" lang="en" altLang="zh-CN" dirty="0"/>
              <a:t>48. Is it allowed to override an overloaded method?</a:t>
            </a:r>
            <a:endParaRPr kumimoji="1" lang="zh-CN" altLang="en-US" dirty="0"/>
          </a:p>
        </p:txBody>
      </p:sp>
      <p:sp>
        <p:nvSpPr>
          <p:cNvPr id="3" name="内容占位符 2">
            <a:extLst>
              <a:ext uri="{FF2B5EF4-FFF2-40B4-BE49-F238E27FC236}">
                <a16:creationId xmlns:a16="http://schemas.microsoft.com/office/drawing/2014/main" id="{13B74AB4-4DF8-1246-829F-7899B626E46E}"/>
              </a:ext>
            </a:extLst>
          </p:cNvPr>
          <p:cNvSpPr>
            <a:spLocks noGrp="1"/>
          </p:cNvSpPr>
          <p:nvPr>
            <p:ph idx="1"/>
          </p:nvPr>
        </p:nvSpPr>
        <p:spPr/>
        <p:txBody>
          <a:bodyPr/>
          <a:lstStyle/>
          <a:p>
            <a:r>
              <a:rPr kumimoji="1" lang="en-US" altLang="zh-CN" dirty="0"/>
              <a:t>Yes, since the overloaded method is a completely different method in the eyes of a compiler.</a:t>
            </a:r>
            <a:endParaRPr kumimoji="1" lang="zh-CN" altLang="en-US" dirty="0"/>
          </a:p>
        </p:txBody>
      </p:sp>
    </p:spTree>
    <p:extLst>
      <p:ext uri="{BB962C8B-B14F-4D97-AF65-F5344CB8AC3E}">
        <p14:creationId xmlns:p14="http://schemas.microsoft.com/office/powerpoint/2010/main" val="328721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B8C0EB-1DC6-B243-9475-07A807E34F3A}"/>
              </a:ext>
            </a:extLst>
          </p:cNvPr>
          <p:cNvSpPr>
            <a:spLocks noGrp="1"/>
          </p:cNvSpPr>
          <p:nvPr>
            <p:ph type="title"/>
          </p:nvPr>
        </p:nvSpPr>
        <p:spPr/>
        <p:txBody>
          <a:bodyPr>
            <a:normAutofit/>
          </a:bodyPr>
          <a:lstStyle/>
          <a:p>
            <a:r>
              <a:rPr kumimoji="1" lang="en" altLang="zh-CN" dirty="0"/>
              <a:t>49. What is the difference between method overloading and method overriding in Java?</a:t>
            </a:r>
            <a:endParaRPr kumimoji="1" lang="zh-CN" altLang="en-US" dirty="0"/>
          </a:p>
        </p:txBody>
      </p:sp>
      <p:pic>
        <p:nvPicPr>
          <p:cNvPr id="4" name="内容占位符 3">
            <a:extLst>
              <a:ext uri="{FF2B5EF4-FFF2-40B4-BE49-F238E27FC236}">
                <a16:creationId xmlns:a16="http://schemas.microsoft.com/office/drawing/2014/main" id="{BDBD96CD-42B5-F444-B1ED-7159257AD038}"/>
              </a:ext>
            </a:extLst>
          </p:cNvPr>
          <p:cNvPicPr>
            <a:picLocks noGrp="1" noChangeAspect="1"/>
          </p:cNvPicPr>
          <p:nvPr>
            <p:ph idx="1"/>
          </p:nvPr>
        </p:nvPicPr>
        <p:blipFill>
          <a:blip r:embed="rId2"/>
          <a:stretch>
            <a:fillRect/>
          </a:stretch>
        </p:blipFill>
        <p:spPr>
          <a:xfrm>
            <a:off x="2000870" y="1825625"/>
            <a:ext cx="8190259" cy="4351338"/>
          </a:xfrm>
          <a:prstGeom prst="rect">
            <a:avLst/>
          </a:prstGeom>
        </p:spPr>
      </p:pic>
    </p:spTree>
    <p:extLst>
      <p:ext uri="{BB962C8B-B14F-4D97-AF65-F5344CB8AC3E}">
        <p14:creationId xmlns:p14="http://schemas.microsoft.com/office/powerpoint/2010/main" val="14698305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1091</TotalTime>
  <Words>578</Words>
  <Application>Microsoft Macintosh PowerPoint</Application>
  <PresentationFormat>宽屏</PresentationFormat>
  <Paragraphs>46</Paragraphs>
  <Slides>13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等线</vt:lpstr>
      <vt:lpstr>等线 Light</vt:lpstr>
      <vt:lpstr>Google Sans</vt:lpstr>
      <vt:lpstr>inter-regular</vt:lpstr>
      <vt:lpstr>Arial</vt:lpstr>
      <vt:lpstr>Nunito</vt:lpstr>
      <vt:lpstr>Raleway</vt:lpstr>
      <vt:lpstr>Roboto</vt:lpstr>
      <vt:lpstr>Source Sans Pro</vt:lpstr>
      <vt:lpstr>Office 主题​​</vt:lpstr>
      <vt:lpstr>Java Basics 5</vt:lpstr>
      <vt:lpstr>Difference between inheritance and overriding</vt:lpstr>
      <vt:lpstr>PowerPoint 演示文稿</vt:lpstr>
      <vt:lpstr>Marker interface</vt:lpstr>
      <vt:lpstr>PowerPoint 演示文稿</vt:lpstr>
      <vt:lpstr>PowerPoint 演示文稿</vt:lpstr>
      <vt:lpstr>47. Why Java does not allow overriding a static method?</vt:lpstr>
      <vt:lpstr>48. Is it allowed to override an overloaded method?</vt:lpstr>
      <vt:lpstr>49. What is the difference between method overloading and method overriding in Java?</vt:lpstr>
      <vt:lpstr>50. Does Java allow virtual functions?</vt:lpstr>
      <vt:lpstr>51. What is meant by covariant return type in Java?</vt:lpstr>
      <vt:lpstr>52. What is Runtime Polymorphism?</vt:lpstr>
      <vt:lpstr>53. Is it possible to achieve Runtime Polymorphism by data members in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 5</dc:title>
  <dc:creator>周 广鉴</dc:creator>
  <cp:lastModifiedBy>周 广鉴</cp:lastModifiedBy>
  <cp:revision>3</cp:revision>
  <dcterms:created xsi:type="dcterms:W3CDTF">2023-02-15T21:04:40Z</dcterms:created>
  <dcterms:modified xsi:type="dcterms:W3CDTF">2023-03-17T19:14:38Z</dcterms:modified>
</cp:coreProperties>
</file>