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B0C41-E79D-7F4A-9FF4-2E171A609A98}" type="datetimeFigureOut">
              <a:rPr kumimoji="1" lang="zh-CN" altLang="en-US" smtClean="0"/>
              <a:t>2023/3/17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E101-08A1-4B4E-946B-3C206D299EDF}" type="slidenum">
              <a:rPr kumimoji="1" lang="zh-CN" altLang="en-US" smtClean="0"/>
              <a:t>‹#›</a:t>
            </a:fld>
            <a:endParaRPr kumimoji="1" lang="zh-CN" altLang="en-US"/>
          </a:p>
        </p:txBody>
      </p:sp>
    </p:spTree>
    <p:extLst>
      <p:ext uri="{BB962C8B-B14F-4D97-AF65-F5344CB8AC3E}">
        <p14:creationId xmlns:p14="http://schemas.microsoft.com/office/powerpoint/2010/main" val="88446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9</a:t>
            </a:fld>
            <a:endParaRPr kumimoji="1" lang="zh-CN" altLang="en-US"/>
          </a:p>
        </p:txBody>
      </p:sp>
    </p:spTree>
    <p:extLst>
      <p:ext uri="{BB962C8B-B14F-4D97-AF65-F5344CB8AC3E}">
        <p14:creationId xmlns:p14="http://schemas.microsoft.com/office/powerpoint/2010/main" val="15539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12</a:t>
            </a:fld>
            <a:endParaRPr kumimoji="1" lang="zh-CN" altLang="en-US"/>
          </a:p>
        </p:txBody>
      </p:sp>
    </p:spTree>
    <p:extLst>
      <p:ext uri="{BB962C8B-B14F-4D97-AF65-F5344CB8AC3E}">
        <p14:creationId xmlns:p14="http://schemas.microsoft.com/office/powerpoint/2010/main" val="314371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15</a:t>
            </a:fld>
            <a:endParaRPr kumimoji="1" lang="zh-CN" altLang="en-US"/>
          </a:p>
        </p:txBody>
      </p:sp>
    </p:spTree>
    <p:extLst>
      <p:ext uri="{BB962C8B-B14F-4D97-AF65-F5344CB8AC3E}">
        <p14:creationId xmlns:p14="http://schemas.microsoft.com/office/powerpoint/2010/main" val="194109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39705-6DF2-8543-9201-A0646DC407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6C377F-3238-AC40-9CA1-E01F542CA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0318930-FD26-BA49-82CF-EA2899B7DF0D}"/>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FF793769-B1D6-3542-A11C-DB69D0096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2B64FF-13CF-1F4C-B407-D8543BDC904E}"/>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71533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61B4C-C332-4A42-84D6-99D5BA6A960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2F56CC-7C82-E245-89D6-F657056254E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FA4C7E-BCDC-F94B-9937-44C1B8C4D876}"/>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BC09478D-3598-DD40-8E53-CE5927D066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7E9253-931C-664E-AA0B-ACC5D7A8A26C}"/>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36860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11E8F8-77D8-444F-ACB8-A0B7EE410D9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DD197D7-B699-0D4C-9117-D67480D75C4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2B1FCFB-F6B5-0C43-8C65-A3C590A40E45}"/>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1C13388F-9F60-3841-89B0-BBB96BC29E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BF091E-11F5-0A42-8829-514947F4CE29}"/>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2160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A5753-2DB9-0845-BCF6-468A9C5B7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31509BB-1CAC-9849-A9A4-49E8C09FBE6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41C49E-C65E-9C42-A87B-21505CF4F942}"/>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89F8D5A5-5A84-C84A-BDAF-2E9568E9CF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24D13A-9A1B-694F-A54E-AAEE58042DD4}"/>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54125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1532F-AF97-3B4F-B4C4-55565A9988E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5582CC3-5C21-314C-93FC-DD87E05E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0CE2893-C3DE-F149-BC11-41149303B85B}"/>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9DD4E6A1-F6A0-ED4D-9E2B-03E581C5EF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C70C89-615F-9E4D-B4C5-BFBB0E94894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8358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8C6F2-2BEE-B243-9FA5-05FBFC1D1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5F0BDA-618A-6741-82F9-BBFF11A8787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397F43-9EA7-C240-AE4E-7870AB08C3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5E36A0-AD07-284B-9CE6-D02D1941CDB6}"/>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0D95A24C-57CB-B74C-99DD-6578403F17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A4BB7B-12D5-6A4A-A615-F3E93CE97CE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1604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D616-5F33-CD4F-ABB1-28479F8347B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E3EEEC-76E5-2249-BD33-A030DEF0B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8694DCE-0C90-654F-AF96-96AF85CE8F8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8B74844-4B8B-444B-AB33-C354832A3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A876FC3-C7C7-0D4D-8786-47B77693FE0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A8BF70-313E-CD41-BB02-98E094697B21}"/>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FFC00286-0CB9-6A4E-BAD4-8F9A5476934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20D4960-C723-6744-8C27-3D11114A4A4B}"/>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8501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2D83-84AE-F74A-AB10-8FA5E917C27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C28863-EE90-BC46-8E6C-7C1E102F3241}"/>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A3928280-E9BD-EB41-BD52-7BB59369D55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F4D2F91-FFD8-0148-8AD9-72A766290183}"/>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1115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DBFC94-C46A-0944-98EF-DB97DDB5FB21}"/>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6B667B7F-7C4A-E54B-883D-B9728673B4D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E39CFF-E714-5345-A39E-4CA902EF21BD}"/>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7797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0EED-C1C6-5043-8E1B-C19FCA1C4A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B600F31-F8C5-7F48-B2A9-0F15B2E1B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8AA1F2B-19BD-C44B-9D8F-DDCA76101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CE9C2B4-FD88-B84F-97E5-4B0C51D46000}"/>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1DC03B9-1F72-A44D-8E48-1817232D37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20B116-A48E-0F47-B118-5ACA9B8FEF2A}"/>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4959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6CF5D-DB85-D249-9573-25C1D7AF3C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2989B9C-636C-0C43-B410-D7A949499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2D1D11-F773-A747-AB68-B6CADEF5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953D6C-B677-414C-A90C-AB960C96D732}"/>
              </a:ext>
            </a:extLst>
          </p:cNvPr>
          <p:cNvSpPr>
            <a:spLocks noGrp="1"/>
          </p:cNvSpPr>
          <p:nvPr>
            <p:ph type="dt" sz="half" idx="10"/>
          </p:nvPr>
        </p:nvSpPr>
        <p:spPr/>
        <p:txBody>
          <a:bodyPr/>
          <a:lstStyle/>
          <a:p>
            <a:fld id="{1794D085-F8A2-9441-B2DB-70EB1DF6A179}"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8E4E6040-B585-404B-8D56-6069B1554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23143C-7D42-2B4A-B6DF-2361368CA727}"/>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988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7163E3-9142-9341-94DF-2471B6D3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A70E678-6D78-EF45-8CAA-3411ABC02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1CC7DE-D81A-DC4E-8B9A-5BC5CAAEA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D085-F8A2-9441-B2DB-70EB1DF6A179}"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0C6108D0-2E85-DB45-BDE5-810D75BD5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F7DF28A-0D54-5F48-96CE-6ECBE78C0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29498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8FE75-E8EB-3D4F-856D-39A4BC61B4BE}"/>
              </a:ext>
            </a:extLst>
          </p:cNvPr>
          <p:cNvSpPr>
            <a:spLocks noGrp="1"/>
          </p:cNvSpPr>
          <p:nvPr>
            <p:ph type="ctrTitle"/>
          </p:nvPr>
        </p:nvSpPr>
        <p:spPr/>
        <p:txBody>
          <a:bodyPr/>
          <a:lstStyle/>
          <a:p>
            <a:r>
              <a:rPr kumimoji="1" lang="en-US" altLang="zh-CN" dirty="0"/>
              <a:t>Java Basics 6</a:t>
            </a:r>
            <a:endParaRPr kumimoji="1" lang="zh-CN" altLang="en-US" dirty="0"/>
          </a:p>
        </p:txBody>
      </p:sp>
      <p:sp>
        <p:nvSpPr>
          <p:cNvPr id="3" name="副标题 2">
            <a:extLst>
              <a:ext uri="{FF2B5EF4-FFF2-40B4-BE49-F238E27FC236}">
                <a16:creationId xmlns:a16="http://schemas.microsoft.com/office/drawing/2014/main" id="{C50B2CBF-5289-BA40-9F4B-0DEDAA064AC9}"/>
              </a:ext>
            </a:extLst>
          </p:cNvPr>
          <p:cNvSpPr>
            <a:spLocks noGrp="1"/>
          </p:cNvSpPr>
          <p:nvPr>
            <p:ph type="subTitle" idx="1"/>
          </p:nvPr>
        </p:nvSpPr>
        <p:spPr/>
        <p:txBody>
          <a:bodyPr/>
          <a:lstStyle/>
          <a:p>
            <a:r>
              <a:rPr kumimoji="1" lang="en-US" altLang="zh-CN" dirty="0"/>
              <a:t>Guangjian Zhou</a:t>
            </a:r>
          </a:p>
          <a:p>
            <a:endParaRPr kumimoji="1" lang="en-US" altLang="zh-CN" dirty="0"/>
          </a:p>
        </p:txBody>
      </p:sp>
    </p:spTree>
    <p:extLst>
      <p:ext uri="{BB962C8B-B14F-4D97-AF65-F5344CB8AC3E}">
        <p14:creationId xmlns:p14="http://schemas.microsoft.com/office/powerpoint/2010/main" val="38808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0D7A9-7C72-214E-B604-2457F2E96EA9}"/>
              </a:ext>
            </a:extLst>
          </p:cNvPr>
          <p:cNvSpPr>
            <a:spLocks noGrp="1"/>
          </p:cNvSpPr>
          <p:nvPr>
            <p:ph type="title"/>
          </p:nvPr>
        </p:nvSpPr>
        <p:spPr/>
        <p:txBody>
          <a:bodyPr>
            <a:normAutofit fontScale="90000"/>
          </a:bodyPr>
          <a:lstStyle/>
          <a:p>
            <a:r>
              <a:rPr kumimoji="1" lang="en" altLang="zh-CN" dirty="0"/>
              <a:t>68. Does Java allow us to use private and protected modifiers for variables in interfaces?</a:t>
            </a:r>
            <a:endParaRPr kumimoji="1" lang="zh-CN" altLang="en-US" dirty="0"/>
          </a:p>
        </p:txBody>
      </p:sp>
      <p:sp>
        <p:nvSpPr>
          <p:cNvPr id="3" name="内容占位符 2">
            <a:extLst>
              <a:ext uri="{FF2B5EF4-FFF2-40B4-BE49-F238E27FC236}">
                <a16:creationId xmlns:a16="http://schemas.microsoft.com/office/drawing/2014/main" id="{072378AC-6A44-264C-AD0E-E66AEB39B7DB}"/>
              </a:ext>
            </a:extLst>
          </p:cNvPr>
          <p:cNvSpPr>
            <a:spLocks noGrp="1"/>
          </p:cNvSpPr>
          <p:nvPr>
            <p:ph idx="1"/>
          </p:nvPr>
        </p:nvSpPr>
        <p:spPr/>
        <p:txBody>
          <a:bodyPr/>
          <a:lstStyle/>
          <a:p>
            <a:r>
              <a:rPr lang="en" altLang="zh-CN" b="1" i="0" dirty="0">
                <a:effectLst/>
                <a:latin typeface="Roboto" panose="02000000000000000000" pitchFamily="2" charset="0"/>
              </a:rPr>
              <a:t>No, it is not possible to define private and protected modifiers for the members in interfaces in Java</a:t>
            </a:r>
            <a:r>
              <a:rPr lang="en" altLang="zh-CN" b="0" i="0" dirty="0">
                <a:effectLst/>
                <a:latin typeface="Roboto" panose="02000000000000000000" pitchFamily="2" charset="0"/>
              </a:rPr>
              <a:t>. As we know that, the members defined in interfaces are implicitly public or in other words, we can say the member defined in an interface is by default public.</a:t>
            </a:r>
            <a:endParaRPr kumimoji="1" lang="zh-CN" altLang="en-US" dirty="0"/>
          </a:p>
        </p:txBody>
      </p:sp>
    </p:spTree>
    <p:extLst>
      <p:ext uri="{BB962C8B-B14F-4D97-AF65-F5344CB8AC3E}">
        <p14:creationId xmlns:p14="http://schemas.microsoft.com/office/powerpoint/2010/main" val="90997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BC531-032D-9249-9AD9-843A13875EA6}"/>
              </a:ext>
            </a:extLst>
          </p:cNvPr>
          <p:cNvSpPr>
            <a:spLocks noGrp="1"/>
          </p:cNvSpPr>
          <p:nvPr>
            <p:ph type="title"/>
          </p:nvPr>
        </p:nvSpPr>
        <p:spPr/>
        <p:txBody>
          <a:bodyPr>
            <a:normAutofit/>
          </a:bodyPr>
          <a:lstStyle/>
          <a:p>
            <a:r>
              <a:rPr kumimoji="1" lang="en" altLang="zh-CN" dirty="0"/>
              <a:t>69. How can we cast to an object reference to an interface reference?</a:t>
            </a:r>
            <a:endParaRPr kumimoji="1" lang="zh-CN" altLang="en-US" dirty="0"/>
          </a:p>
        </p:txBody>
      </p:sp>
      <p:sp>
        <p:nvSpPr>
          <p:cNvPr id="3" name="内容占位符 2">
            <a:extLst>
              <a:ext uri="{FF2B5EF4-FFF2-40B4-BE49-F238E27FC236}">
                <a16:creationId xmlns:a16="http://schemas.microsoft.com/office/drawing/2014/main" id="{0DF0BDB7-4F79-F04D-A96E-B839E5295F03}"/>
              </a:ext>
            </a:extLst>
          </p:cNvPr>
          <p:cNvSpPr>
            <a:spLocks noGrp="1"/>
          </p:cNvSpPr>
          <p:nvPr>
            <p:ph idx="1"/>
          </p:nvPr>
        </p:nvSpPr>
        <p:spPr/>
        <p:txBody>
          <a:bodyPr/>
          <a:lstStyle/>
          <a:p>
            <a:r>
              <a:rPr lang="en" altLang="zh-CN" b="0" i="0" dirty="0">
                <a:solidFill>
                  <a:srgbClr val="2F2F2F"/>
                </a:solidFill>
                <a:effectLst/>
                <a:latin typeface="Segoe UI" panose="020F0502020204030204" pitchFamily="34" charset="0"/>
              </a:rPr>
              <a:t>An interface reference can point to any object of a class that implements this interface</a:t>
            </a:r>
            <a:endParaRPr kumimoji="1" lang="zh-CN" altLang="en-US" dirty="0"/>
          </a:p>
        </p:txBody>
      </p:sp>
    </p:spTree>
    <p:extLst>
      <p:ext uri="{BB962C8B-B14F-4D97-AF65-F5344CB8AC3E}">
        <p14:creationId xmlns:p14="http://schemas.microsoft.com/office/powerpoint/2010/main" val="145771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9254B-C769-1645-9C3E-77ABDAABC1D6}"/>
              </a:ext>
            </a:extLst>
          </p:cNvPr>
          <p:cNvSpPr>
            <a:spLocks noGrp="1"/>
          </p:cNvSpPr>
          <p:nvPr>
            <p:ph type="title"/>
          </p:nvPr>
        </p:nvSpPr>
        <p:spPr/>
        <p:txBody>
          <a:bodyPr>
            <a:normAutofit/>
          </a:bodyPr>
          <a:lstStyle/>
          <a:p>
            <a:r>
              <a:rPr kumimoji="1" lang="en" altLang="zh-CN" dirty="0"/>
              <a:t>70. How can you change the value of a final variable in Java?</a:t>
            </a:r>
            <a:endParaRPr kumimoji="1" lang="zh-CN" altLang="en-US" dirty="0"/>
          </a:p>
        </p:txBody>
      </p:sp>
      <p:sp>
        <p:nvSpPr>
          <p:cNvPr id="3" name="内容占位符 2">
            <a:extLst>
              <a:ext uri="{FF2B5EF4-FFF2-40B4-BE49-F238E27FC236}">
                <a16:creationId xmlns:a16="http://schemas.microsoft.com/office/drawing/2014/main" id="{FA64082F-52A6-6A48-9B7C-224FB1017926}"/>
              </a:ext>
            </a:extLst>
          </p:cNvPr>
          <p:cNvSpPr>
            <a:spLocks noGrp="1"/>
          </p:cNvSpPr>
          <p:nvPr>
            <p:ph idx="1"/>
          </p:nvPr>
        </p:nvSpPr>
        <p:spPr/>
        <p:txBody>
          <a:bodyPr/>
          <a:lstStyle/>
          <a:p>
            <a:r>
              <a:rPr lang="en" altLang="zh-CN" b="1" i="0" dirty="0">
                <a:effectLst/>
                <a:latin typeface="Roboto" panose="02000000000000000000" pitchFamily="2" charset="0"/>
              </a:rPr>
              <a:t>Final variable in Java cannot be changed</a:t>
            </a:r>
            <a:r>
              <a:rPr lang="en" altLang="zh-CN" b="0" i="0" dirty="0">
                <a:effectLst/>
                <a:latin typeface="Roboto" panose="02000000000000000000" pitchFamily="2" charset="0"/>
              </a:rPr>
              <a:t>. Once if we have assigned the final variable it can not be changed it is fixed. but if you have declare a blank final variable then you can assign value to it only in constructor.</a:t>
            </a:r>
            <a:endParaRPr kumimoji="1" lang="zh-CN" altLang="en-US" dirty="0"/>
          </a:p>
        </p:txBody>
      </p:sp>
    </p:spTree>
    <p:extLst>
      <p:ext uri="{BB962C8B-B14F-4D97-AF65-F5344CB8AC3E}">
        <p14:creationId xmlns:p14="http://schemas.microsoft.com/office/powerpoint/2010/main" val="3436100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5F34-9F3F-634A-8403-A2DB1E61F1A5}"/>
              </a:ext>
            </a:extLst>
          </p:cNvPr>
          <p:cNvSpPr>
            <a:spLocks noGrp="1"/>
          </p:cNvSpPr>
          <p:nvPr>
            <p:ph type="title"/>
          </p:nvPr>
        </p:nvSpPr>
        <p:spPr/>
        <p:txBody>
          <a:bodyPr/>
          <a:lstStyle/>
          <a:p>
            <a:r>
              <a:rPr kumimoji="1" lang="en" altLang="zh-CN" dirty="0"/>
              <a:t>71. Can a class be marked final in Java?</a:t>
            </a:r>
            <a:endParaRPr kumimoji="1" lang="zh-CN" altLang="en-US" dirty="0"/>
          </a:p>
        </p:txBody>
      </p:sp>
      <p:sp>
        <p:nvSpPr>
          <p:cNvPr id="3" name="内容占位符 2">
            <a:extLst>
              <a:ext uri="{FF2B5EF4-FFF2-40B4-BE49-F238E27FC236}">
                <a16:creationId xmlns:a16="http://schemas.microsoft.com/office/drawing/2014/main" id="{6E52411C-D4B4-BB4A-AD28-A58D38750FCE}"/>
              </a:ext>
            </a:extLst>
          </p:cNvPr>
          <p:cNvSpPr>
            <a:spLocks noGrp="1"/>
          </p:cNvSpPr>
          <p:nvPr>
            <p:ph idx="1"/>
          </p:nvPr>
        </p:nvSpPr>
        <p:spPr/>
        <p:txBody>
          <a:bodyPr/>
          <a:lstStyle/>
          <a:p>
            <a:r>
              <a:rPr lang="en" altLang="zh-CN" b="1" i="0" dirty="0">
                <a:effectLst/>
                <a:latin typeface="Roboto" panose="02000000000000000000" pitchFamily="2" charset="0"/>
              </a:rPr>
              <a:t>You can declare some or all of a class's methods final</a:t>
            </a:r>
            <a:r>
              <a:rPr lang="en" altLang="zh-CN" b="0" i="0" dirty="0">
                <a:effectLst/>
                <a:latin typeface="Roboto" panose="02000000000000000000" pitchFamily="2" charset="0"/>
              </a:rPr>
              <a:t>. You use the final keyword in a method declaration to indicate that the method cannot be overridden by subclasses. </a:t>
            </a:r>
            <a:endParaRPr kumimoji="1" lang="zh-CN" altLang="en-US" dirty="0"/>
          </a:p>
        </p:txBody>
      </p:sp>
    </p:spTree>
    <p:extLst>
      <p:ext uri="{BB962C8B-B14F-4D97-AF65-F5344CB8AC3E}">
        <p14:creationId xmlns:p14="http://schemas.microsoft.com/office/powerpoint/2010/main" val="45196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AD95-091C-594F-B44D-B7F655455DC1}"/>
              </a:ext>
            </a:extLst>
          </p:cNvPr>
          <p:cNvSpPr>
            <a:spLocks noGrp="1"/>
          </p:cNvSpPr>
          <p:nvPr>
            <p:ph type="title"/>
          </p:nvPr>
        </p:nvSpPr>
        <p:spPr/>
        <p:txBody>
          <a:bodyPr>
            <a:normAutofit/>
          </a:bodyPr>
          <a:lstStyle/>
          <a:p>
            <a:r>
              <a:rPr kumimoji="1" lang="en" altLang="zh-CN" dirty="0"/>
              <a:t>72. How can we create a final method in Java?</a:t>
            </a:r>
            <a:endParaRPr kumimoji="1" lang="zh-CN" altLang="en-US" dirty="0"/>
          </a:p>
        </p:txBody>
      </p:sp>
      <p:sp>
        <p:nvSpPr>
          <p:cNvPr id="3" name="内容占位符 2">
            <a:extLst>
              <a:ext uri="{FF2B5EF4-FFF2-40B4-BE49-F238E27FC236}">
                <a16:creationId xmlns:a16="http://schemas.microsoft.com/office/drawing/2014/main" id="{103AA6ED-3044-4048-B5D0-74E218E3BE07}"/>
              </a:ext>
            </a:extLst>
          </p:cNvPr>
          <p:cNvSpPr>
            <a:spLocks noGrp="1"/>
          </p:cNvSpPr>
          <p:nvPr>
            <p:ph idx="1"/>
          </p:nvPr>
        </p:nvSpPr>
        <p:spPr/>
        <p:txBody>
          <a:bodyPr/>
          <a:lstStyle/>
          <a:p>
            <a:r>
              <a:rPr lang="en" altLang="zh-CN" b="0" i="0" dirty="0">
                <a:effectLst/>
                <a:latin typeface="Roboto" panose="02000000000000000000" pitchFamily="2" charset="0"/>
              </a:rPr>
              <a:t>You can declare some or all of a class's methods final. You </a:t>
            </a:r>
            <a:r>
              <a:rPr lang="en" altLang="zh-CN" b="1" i="0" dirty="0">
                <a:effectLst/>
                <a:latin typeface="Roboto" panose="02000000000000000000" pitchFamily="2" charset="0"/>
              </a:rPr>
              <a:t>use the final keyword in a method declaration to indicate that the method cannot be overridden by subclasses</a:t>
            </a:r>
            <a:r>
              <a:rPr lang="en" altLang="zh-CN" b="0" i="0" dirty="0">
                <a:effectLst/>
                <a:latin typeface="Roboto" panose="02000000000000000000" pitchFamily="2" charset="0"/>
              </a:rPr>
              <a:t>. </a:t>
            </a:r>
            <a:endParaRPr kumimoji="1" lang="zh-CN" altLang="en-US" dirty="0"/>
          </a:p>
        </p:txBody>
      </p:sp>
    </p:spTree>
    <p:extLst>
      <p:ext uri="{BB962C8B-B14F-4D97-AF65-F5344CB8AC3E}">
        <p14:creationId xmlns:p14="http://schemas.microsoft.com/office/powerpoint/2010/main" val="8994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35052-4C13-014B-BC18-746FCB45CBA7}"/>
              </a:ext>
            </a:extLst>
          </p:cNvPr>
          <p:cNvSpPr>
            <a:spLocks noGrp="1"/>
          </p:cNvSpPr>
          <p:nvPr>
            <p:ph type="title"/>
          </p:nvPr>
        </p:nvSpPr>
        <p:spPr/>
        <p:txBody>
          <a:bodyPr/>
          <a:lstStyle/>
          <a:p>
            <a:r>
              <a:rPr kumimoji="1" lang="en" altLang="zh-CN" dirty="0"/>
              <a:t>73. How can we prohibit inheritance in Java?</a:t>
            </a:r>
            <a:endParaRPr kumimoji="1" lang="zh-CN" altLang="en-US" dirty="0"/>
          </a:p>
        </p:txBody>
      </p:sp>
      <p:sp>
        <p:nvSpPr>
          <p:cNvPr id="3" name="内容占位符 2">
            <a:extLst>
              <a:ext uri="{FF2B5EF4-FFF2-40B4-BE49-F238E27FC236}">
                <a16:creationId xmlns:a16="http://schemas.microsoft.com/office/drawing/2014/main" id="{A13380F9-FB6D-694D-8E63-FF56A8F51FE5}"/>
              </a:ext>
            </a:extLst>
          </p:cNvPr>
          <p:cNvSpPr>
            <a:spLocks noGrp="1"/>
          </p:cNvSpPr>
          <p:nvPr>
            <p:ph idx="1"/>
          </p:nvPr>
        </p:nvSpPr>
        <p:spPr/>
        <p:txBody>
          <a:bodyPr/>
          <a:lstStyle/>
          <a:p>
            <a:r>
              <a:rPr lang="en" altLang="zh-CN" b="0" i="0" dirty="0">
                <a:solidFill>
                  <a:srgbClr val="282828"/>
                </a:solidFill>
                <a:effectLst/>
                <a:latin typeface="Georgia" panose="02040502050405020303" pitchFamily="18" charset="0"/>
              </a:rPr>
              <a:t>To prevent inheritance, use the keyword "final" when creating the class.</a:t>
            </a:r>
            <a:endParaRPr kumimoji="1" lang="zh-CN" altLang="en-US" dirty="0"/>
          </a:p>
        </p:txBody>
      </p:sp>
    </p:spTree>
    <p:extLst>
      <p:ext uri="{BB962C8B-B14F-4D97-AF65-F5344CB8AC3E}">
        <p14:creationId xmlns:p14="http://schemas.microsoft.com/office/powerpoint/2010/main" val="206093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26866-80A6-CF42-8825-6D754AB5F12C}"/>
              </a:ext>
            </a:extLst>
          </p:cNvPr>
          <p:cNvSpPr>
            <a:spLocks noGrp="1"/>
          </p:cNvSpPr>
          <p:nvPr>
            <p:ph type="title"/>
          </p:nvPr>
        </p:nvSpPr>
        <p:spPr/>
        <p:txBody>
          <a:bodyPr/>
          <a:lstStyle/>
          <a:p>
            <a:r>
              <a:rPr kumimoji="1" lang="en" altLang="zh-CN" dirty="0"/>
              <a:t>74. Why Integer class in final in Java?</a:t>
            </a:r>
            <a:endParaRPr kumimoji="1" lang="zh-CN" altLang="en-US" dirty="0"/>
          </a:p>
        </p:txBody>
      </p:sp>
      <p:sp>
        <p:nvSpPr>
          <p:cNvPr id="3" name="内容占位符 2">
            <a:extLst>
              <a:ext uri="{FF2B5EF4-FFF2-40B4-BE49-F238E27FC236}">
                <a16:creationId xmlns:a16="http://schemas.microsoft.com/office/drawing/2014/main" id="{ECD060A7-9C16-D243-B0B7-268FE2151802}"/>
              </a:ext>
            </a:extLst>
          </p:cNvPr>
          <p:cNvSpPr>
            <a:spLocks noGrp="1"/>
          </p:cNvSpPr>
          <p:nvPr>
            <p:ph idx="1"/>
          </p:nvPr>
        </p:nvSpPr>
        <p:spPr/>
        <p:txBody>
          <a:bodyPr/>
          <a:lstStyle/>
          <a:p>
            <a:r>
              <a:rPr lang="en" altLang="zh-CN" b="0" i="0" dirty="0">
                <a:solidFill>
                  <a:srgbClr val="232629"/>
                </a:solidFill>
                <a:effectLst/>
                <a:latin typeface="-apple-system"/>
              </a:rPr>
              <a:t>wrapper types need to be immutable to ensure uniform capabilities across all instances; </a:t>
            </a:r>
            <a:r>
              <a:rPr lang="en" altLang="zh-CN" b="0" i="0" dirty="0" err="1">
                <a:solidFill>
                  <a:srgbClr val="232629"/>
                </a:solidFill>
                <a:effectLst/>
                <a:latin typeface="-apple-system"/>
              </a:rPr>
              <a:t>immutablility</a:t>
            </a:r>
            <a:r>
              <a:rPr lang="en" altLang="zh-CN" b="0" i="0" dirty="0">
                <a:solidFill>
                  <a:srgbClr val="232629"/>
                </a:solidFill>
                <a:effectLst/>
                <a:latin typeface="-apple-system"/>
              </a:rPr>
              <a:t> being an important part of their known properties. And to guarantee immutability, the types </a:t>
            </a:r>
            <a:r>
              <a:rPr lang="en" altLang="zh-CN" b="0" i="1" dirty="0">
                <a:solidFill>
                  <a:srgbClr val="232629"/>
                </a:solidFill>
                <a:effectLst/>
                <a:latin typeface="-apple-system"/>
              </a:rPr>
              <a:t>need</a:t>
            </a:r>
            <a:r>
              <a:rPr lang="en" altLang="zh-CN" b="0" i="0" dirty="0">
                <a:solidFill>
                  <a:srgbClr val="232629"/>
                </a:solidFill>
                <a:effectLst/>
                <a:latin typeface="-apple-system"/>
              </a:rPr>
              <a:t> to be final.</a:t>
            </a:r>
            <a:endParaRPr kumimoji="1" lang="zh-CN" altLang="en-US" dirty="0"/>
          </a:p>
        </p:txBody>
      </p:sp>
    </p:spTree>
    <p:extLst>
      <p:ext uri="{BB962C8B-B14F-4D97-AF65-F5344CB8AC3E}">
        <p14:creationId xmlns:p14="http://schemas.microsoft.com/office/powerpoint/2010/main" val="378079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004AD-A054-7548-AB6C-43DEB24E959A}"/>
              </a:ext>
            </a:extLst>
          </p:cNvPr>
          <p:cNvSpPr>
            <a:spLocks noGrp="1"/>
          </p:cNvSpPr>
          <p:nvPr>
            <p:ph type="title"/>
          </p:nvPr>
        </p:nvSpPr>
        <p:spPr/>
        <p:txBody>
          <a:bodyPr/>
          <a:lstStyle/>
          <a:p>
            <a:r>
              <a:rPr kumimoji="1" lang="en" altLang="zh-CN" dirty="0"/>
              <a:t>75. What is a blank final variable in Java?</a:t>
            </a:r>
            <a:endParaRPr kumimoji="1" lang="zh-CN" altLang="en-US" dirty="0"/>
          </a:p>
        </p:txBody>
      </p:sp>
      <p:sp>
        <p:nvSpPr>
          <p:cNvPr id="3" name="内容占位符 2">
            <a:extLst>
              <a:ext uri="{FF2B5EF4-FFF2-40B4-BE49-F238E27FC236}">
                <a16:creationId xmlns:a16="http://schemas.microsoft.com/office/drawing/2014/main" id="{F42A0350-1E1D-8A40-A1F0-75D7965062B4}"/>
              </a:ext>
            </a:extLst>
          </p:cNvPr>
          <p:cNvSpPr>
            <a:spLocks noGrp="1"/>
          </p:cNvSpPr>
          <p:nvPr>
            <p:ph idx="1"/>
          </p:nvPr>
        </p:nvSpPr>
        <p:spPr/>
        <p:txBody>
          <a:bodyPr/>
          <a:lstStyle/>
          <a:p>
            <a:r>
              <a:rPr lang="en" altLang="zh-CN" b="0" i="0" dirty="0">
                <a:effectLst/>
                <a:latin typeface="Roboto" panose="02000000000000000000" pitchFamily="2" charset="0"/>
              </a:rPr>
              <a:t>A blank final variable in Java is </a:t>
            </a:r>
            <a:r>
              <a:rPr lang="en" altLang="zh-CN" b="1" i="0" dirty="0">
                <a:effectLst/>
                <a:latin typeface="Roboto" panose="02000000000000000000" pitchFamily="2" charset="0"/>
              </a:rPr>
              <a:t>a final variable that is not initialized during declaration</a:t>
            </a:r>
            <a:r>
              <a:rPr lang="en" altLang="zh-CN" b="0" i="0" dirty="0">
                <a:effectLst/>
                <a:latin typeface="Roboto" panose="02000000000000000000" pitchFamily="2" charset="0"/>
              </a:rPr>
              <a:t>.</a:t>
            </a:r>
            <a:endParaRPr kumimoji="1" lang="zh-CN" altLang="en-US" dirty="0"/>
          </a:p>
        </p:txBody>
      </p:sp>
    </p:spTree>
    <p:extLst>
      <p:ext uri="{BB962C8B-B14F-4D97-AF65-F5344CB8AC3E}">
        <p14:creationId xmlns:p14="http://schemas.microsoft.com/office/powerpoint/2010/main" val="23482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7AE9D-DE05-3743-8277-C8DB38BF921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BFD7434-9EF8-564B-A70D-2B45BE829811}"/>
              </a:ext>
            </a:extLst>
          </p:cNvPr>
          <p:cNvSpPr>
            <a:spLocks noGrp="1"/>
          </p:cNvSpPr>
          <p:nvPr>
            <p:ph idx="1"/>
          </p:nvPr>
        </p:nvSpPr>
        <p:spPr/>
        <p:txBody>
          <a:bodyPr/>
          <a:lstStyle/>
          <a:p>
            <a:pPr algn="just"/>
            <a:r>
              <a:rPr lang="en" altLang="zh-CN" b="0" i="0" dirty="0">
                <a:solidFill>
                  <a:srgbClr val="000000"/>
                </a:solidFill>
                <a:effectLst/>
                <a:latin typeface="Nunito" pitchFamily="2" charset="0"/>
              </a:rPr>
              <a:t>They have a body.</a:t>
            </a:r>
          </a:p>
          <a:p>
            <a:pPr algn="just"/>
            <a:r>
              <a:rPr lang="en" altLang="zh-CN" b="0" i="0" dirty="0">
                <a:solidFill>
                  <a:srgbClr val="000000"/>
                </a:solidFill>
                <a:effectLst/>
                <a:latin typeface="Nunito" pitchFamily="2" charset="0"/>
              </a:rPr>
              <a:t>Default methods enable you to add new functionality to the interfaces of your libraries and ensure binary compatibility with code written for older versions of those interfaces.</a:t>
            </a:r>
          </a:p>
          <a:p>
            <a:pPr algn="just"/>
            <a:r>
              <a:rPr lang="en" altLang="zh-CN" b="0" i="0" dirty="0">
                <a:solidFill>
                  <a:srgbClr val="000000"/>
                </a:solidFill>
                <a:effectLst/>
                <a:latin typeface="Nunito" pitchFamily="2" charset="0"/>
              </a:rPr>
              <a:t>A static method is a method that is associated with the class in which it is defined rather than with any object. Every instance of the class shares its static methods.</a:t>
            </a:r>
          </a:p>
        </p:txBody>
      </p:sp>
    </p:spTree>
    <p:extLst>
      <p:ext uri="{BB962C8B-B14F-4D97-AF65-F5344CB8AC3E}">
        <p14:creationId xmlns:p14="http://schemas.microsoft.com/office/powerpoint/2010/main" val="35586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C390-B7A4-BF42-82CC-4EDDFAD8556F}"/>
              </a:ext>
            </a:extLst>
          </p:cNvPr>
          <p:cNvSpPr>
            <a:spLocks noGrp="1"/>
          </p:cNvSpPr>
          <p:nvPr>
            <p:ph type="title"/>
          </p:nvPr>
        </p:nvSpPr>
        <p:spPr/>
        <p:txBody>
          <a:bodyPr/>
          <a:lstStyle/>
          <a:p>
            <a:r>
              <a:rPr kumimoji="1" lang="en" altLang="zh-CN" dirty="0"/>
              <a:t>61. What is an interface in Java?</a:t>
            </a:r>
            <a:endParaRPr kumimoji="1" lang="zh-CN" altLang="en-US" dirty="0"/>
          </a:p>
        </p:txBody>
      </p:sp>
      <p:sp>
        <p:nvSpPr>
          <p:cNvPr id="3" name="内容占位符 2">
            <a:extLst>
              <a:ext uri="{FF2B5EF4-FFF2-40B4-BE49-F238E27FC236}">
                <a16:creationId xmlns:a16="http://schemas.microsoft.com/office/drawing/2014/main" id="{54A5FE1F-01EE-6241-A014-EAD6E0ACBAE2}"/>
              </a:ext>
            </a:extLst>
          </p:cNvPr>
          <p:cNvSpPr>
            <a:spLocks noGrp="1"/>
          </p:cNvSpPr>
          <p:nvPr>
            <p:ph idx="1"/>
          </p:nvPr>
        </p:nvSpPr>
        <p:spPr/>
        <p:txBody>
          <a:bodyPr/>
          <a:lstStyle/>
          <a:p>
            <a:r>
              <a:rPr lang="en" altLang="zh-CN" b="0" i="0" dirty="0">
                <a:effectLst/>
                <a:latin typeface="urw-din"/>
              </a:rPr>
              <a:t>An </a:t>
            </a:r>
            <a:r>
              <a:rPr lang="en" altLang="zh-CN" b="1" i="0" dirty="0">
                <a:effectLst/>
                <a:latin typeface="urw-din"/>
              </a:rPr>
              <a:t>Interface in Java</a:t>
            </a:r>
            <a:r>
              <a:rPr lang="en" altLang="zh-CN" b="0" i="0" dirty="0">
                <a:effectLst/>
                <a:latin typeface="urw-din"/>
              </a:rPr>
              <a:t> programming language is defined as an abstract type used to specify the behavior of a class. An interface in Java is a blueprint of a </a:t>
            </a:r>
            <a:r>
              <a:rPr lang="en" altLang="zh-CN" b="0" i="0" dirty="0" err="1">
                <a:effectLst/>
                <a:latin typeface="urw-din"/>
              </a:rPr>
              <a:t>behaviour</a:t>
            </a:r>
            <a:r>
              <a:rPr lang="en" altLang="zh-CN" b="0" i="0" dirty="0">
                <a:effectLst/>
                <a:latin typeface="urw-din"/>
              </a:rPr>
              <a:t>. A Java interface contains static constants and abstract methods.</a:t>
            </a:r>
          </a:p>
          <a:p>
            <a:r>
              <a:rPr lang="en" altLang="zh-CN" b="0" i="0" dirty="0">
                <a:effectLst/>
                <a:latin typeface="urw-din"/>
              </a:rPr>
              <a:t>The interface in Java is </a:t>
            </a:r>
            <a:r>
              <a:rPr lang="en" altLang="zh-CN" b="0" i="1" dirty="0">
                <a:effectLst/>
                <a:latin typeface="urw-din"/>
              </a:rPr>
              <a:t>a </a:t>
            </a:r>
            <a:r>
              <a:rPr lang="en" altLang="zh-CN" b="0" i="0" dirty="0">
                <a:effectLst/>
                <a:latin typeface="urw-din"/>
              </a:rPr>
              <a:t>mechanism to achieve </a:t>
            </a:r>
            <a:r>
              <a:rPr lang="en" altLang="zh-CN" b="0" i="0" u="sng" dirty="0">
                <a:effectLst/>
                <a:latin typeface="urw-din"/>
                <a:hlinkClick r:id="rId2">
                  <a:extLst>
                    <a:ext uri="{A12FA001-AC4F-418D-AE19-62706E023703}">
                      <ahyp:hlinkClr xmlns:ahyp="http://schemas.microsoft.com/office/drawing/2018/hyperlinkcolor" val="tx"/>
                    </a:ext>
                  </a:extLst>
                </a:hlinkClick>
              </a:rPr>
              <a:t>abstraction</a:t>
            </a:r>
            <a:r>
              <a:rPr lang="en" altLang="zh-CN" b="0" i="0" dirty="0">
                <a:effectLst/>
                <a:latin typeface="urw-din"/>
              </a:rPr>
              <a:t>. There can be only abstract methods in the Java interface, not the method body. It is used to achieve abstraction and </a:t>
            </a:r>
            <a:r>
              <a:rPr lang="en" altLang="zh-CN" b="0" i="0" u="sng" dirty="0">
                <a:effectLst/>
                <a:latin typeface="urw-din"/>
                <a:hlinkClick r:id="rId3">
                  <a:extLst>
                    <a:ext uri="{A12FA001-AC4F-418D-AE19-62706E023703}">
                      <ahyp:hlinkClr xmlns:ahyp="http://schemas.microsoft.com/office/drawing/2018/hyperlinkcolor" val="tx"/>
                    </a:ext>
                  </a:extLst>
                </a:hlinkClick>
              </a:rPr>
              <a:t>multiple inheritance in Java</a:t>
            </a:r>
            <a:r>
              <a:rPr lang="en" altLang="zh-CN" b="0" i="0" dirty="0">
                <a:effectLst/>
                <a:latin typeface="urw-din"/>
              </a:rPr>
              <a:t>. In other words, you can say that interfaces can have abstract methods and variables. It cannot have a method body. Java Interface also </a:t>
            </a:r>
            <a:r>
              <a:rPr lang="en" altLang="zh-CN" b="1" i="0" dirty="0">
                <a:effectLst/>
                <a:latin typeface="urw-din"/>
              </a:rPr>
              <a:t>represents the IS-A relationship</a:t>
            </a:r>
            <a:r>
              <a:rPr lang="en" altLang="zh-CN" b="0" i="0" dirty="0">
                <a:effectLst/>
                <a:latin typeface="urw-din"/>
              </a:rPr>
              <a:t>.</a:t>
            </a:r>
            <a:endParaRPr kumimoji="1" lang="zh-CN" altLang="en-US" dirty="0"/>
          </a:p>
        </p:txBody>
      </p:sp>
    </p:spTree>
    <p:extLst>
      <p:ext uri="{BB962C8B-B14F-4D97-AF65-F5344CB8AC3E}">
        <p14:creationId xmlns:p14="http://schemas.microsoft.com/office/powerpoint/2010/main" val="303962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257B9-1842-0C46-AFF6-90B0886EC990}"/>
              </a:ext>
            </a:extLst>
          </p:cNvPr>
          <p:cNvSpPr>
            <a:spLocks noGrp="1"/>
          </p:cNvSpPr>
          <p:nvPr>
            <p:ph type="title"/>
          </p:nvPr>
        </p:nvSpPr>
        <p:spPr/>
        <p:txBody>
          <a:bodyPr>
            <a:normAutofit/>
          </a:bodyPr>
          <a:lstStyle/>
          <a:p>
            <a:r>
              <a:rPr kumimoji="1" lang="en" altLang="zh-CN" dirty="0"/>
              <a:t>62. Is it allowed to mark an interface method as static?</a:t>
            </a:r>
            <a:endParaRPr kumimoji="1" lang="zh-CN" altLang="en-US" dirty="0"/>
          </a:p>
        </p:txBody>
      </p:sp>
      <p:sp>
        <p:nvSpPr>
          <p:cNvPr id="3" name="内容占位符 2">
            <a:extLst>
              <a:ext uri="{FF2B5EF4-FFF2-40B4-BE49-F238E27FC236}">
                <a16:creationId xmlns:a16="http://schemas.microsoft.com/office/drawing/2014/main" id="{52812CD9-EDA3-284C-917F-674539A7A73D}"/>
              </a:ext>
            </a:extLst>
          </p:cNvPr>
          <p:cNvSpPr>
            <a:spLocks noGrp="1"/>
          </p:cNvSpPr>
          <p:nvPr>
            <p:ph idx="1"/>
          </p:nvPr>
        </p:nvSpPr>
        <p:spPr/>
        <p:txBody>
          <a:bodyPr/>
          <a:lstStyle/>
          <a:p>
            <a:r>
              <a:rPr lang="en" altLang="zh-CN" b="1" i="0" dirty="0">
                <a:effectLst/>
                <a:latin typeface="Roboto" panose="02000000000000000000" pitchFamily="2" charset="0"/>
              </a:rPr>
              <a:t>No, we cannot declare interface methods as static</a:t>
            </a:r>
            <a:r>
              <a:rPr lang="en" altLang="zh-CN" b="0" i="0" dirty="0">
                <a:effectLst/>
                <a:latin typeface="Roboto" panose="02000000000000000000" pitchFamily="2" charset="0"/>
              </a:rPr>
              <a:t> because static methods can not be overridden.</a:t>
            </a:r>
            <a:endParaRPr kumimoji="1" lang="zh-CN" altLang="en-US" dirty="0"/>
          </a:p>
        </p:txBody>
      </p:sp>
    </p:spTree>
    <p:extLst>
      <p:ext uri="{BB962C8B-B14F-4D97-AF65-F5344CB8AC3E}">
        <p14:creationId xmlns:p14="http://schemas.microsoft.com/office/powerpoint/2010/main" val="400905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35B3-3AD1-7F46-9998-1991F4B0ECE6}"/>
              </a:ext>
            </a:extLst>
          </p:cNvPr>
          <p:cNvSpPr>
            <a:spLocks noGrp="1"/>
          </p:cNvSpPr>
          <p:nvPr>
            <p:ph type="title"/>
          </p:nvPr>
        </p:nvSpPr>
        <p:spPr/>
        <p:txBody>
          <a:bodyPr>
            <a:normAutofit/>
          </a:bodyPr>
          <a:lstStyle/>
          <a:p>
            <a:r>
              <a:rPr kumimoji="1" lang="en" altLang="zh-CN" dirty="0"/>
              <a:t>63. Why an Interface cannot be marked as final in Java?</a:t>
            </a:r>
            <a:endParaRPr kumimoji="1" lang="zh-CN" altLang="en-US" dirty="0"/>
          </a:p>
        </p:txBody>
      </p:sp>
      <p:sp>
        <p:nvSpPr>
          <p:cNvPr id="3" name="内容占位符 2">
            <a:extLst>
              <a:ext uri="{FF2B5EF4-FFF2-40B4-BE49-F238E27FC236}">
                <a16:creationId xmlns:a16="http://schemas.microsoft.com/office/drawing/2014/main" id="{AF8936C0-0815-DD42-9923-1F7CA65E376F}"/>
              </a:ext>
            </a:extLst>
          </p:cNvPr>
          <p:cNvSpPr>
            <a:spLocks noGrp="1"/>
          </p:cNvSpPr>
          <p:nvPr>
            <p:ph idx="1"/>
          </p:nvPr>
        </p:nvSpPr>
        <p:spPr/>
        <p:txBody>
          <a:bodyPr/>
          <a:lstStyle/>
          <a:p>
            <a:r>
              <a:rPr lang="en" altLang="zh-CN" b="0" i="0" dirty="0">
                <a:solidFill>
                  <a:srgbClr val="000000"/>
                </a:solidFill>
                <a:effectLst/>
                <a:latin typeface="Nunito" pitchFamily="2" charset="0"/>
              </a:rPr>
              <a:t>If you make an interface final, you cannot implement its methods which defies the very purpose of the interfaces. Therefore, you cannot make an interface final in Java. Still if you try to do so, a compile time exception is generated saying “illegal combination of modifiers − interface and final”.</a:t>
            </a:r>
          </a:p>
          <a:p>
            <a:endParaRPr kumimoji="1" lang="en" altLang="zh-CN" dirty="0">
              <a:solidFill>
                <a:srgbClr val="000000"/>
              </a:solidFill>
              <a:latin typeface="Nunito" pitchFamily="2" charset="0"/>
            </a:endParaRPr>
          </a:p>
          <a:p>
            <a:r>
              <a:rPr lang="en" altLang="zh-CN" b="0" i="0" dirty="0">
                <a:solidFill>
                  <a:srgbClr val="000000"/>
                </a:solidFill>
                <a:effectLst/>
                <a:latin typeface="Raleway" panose="020F0502020204030204" pitchFamily="34" charset="0"/>
              </a:rPr>
              <a:t>It provides </a:t>
            </a:r>
            <a:r>
              <a:rPr lang="en" altLang="zh-CN" b="1" i="0" dirty="0">
                <a:solidFill>
                  <a:srgbClr val="000000"/>
                </a:solidFill>
                <a:effectLst/>
                <a:latin typeface="Raleway" panose="020F0502020204030204" pitchFamily="34" charset="0"/>
              </a:rPr>
              <a:t>run-time type information about objects</a:t>
            </a:r>
            <a:r>
              <a:rPr lang="en" altLang="zh-CN" b="0" i="0" dirty="0">
                <a:solidFill>
                  <a:srgbClr val="000000"/>
                </a:solidFill>
                <a:effectLst/>
                <a:latin typeface="Raleway" panose="020F0502020204030204" pitchFamily="34" charset="0"/>
              </a:rPr>
              <a:t>, so the compiler and JVM have </a:t>
            </a:r>
            <a:r>
              <a:rPr lang="en" altLang="zh-CN" b="1" i="0" dirty="0">
                <a:solidFill>
                  <a:srgbClr val="000000"/>
                </a:solidFill>
                <a:effectLst/>
                <a:latin typeface="Raleway" panose="020F0502020204030204" pitchFamily="34" charset="0"/>
              </a:rPr>
              <a:t>additional information about the object</a:t>
            </a:r>
            <a:r>
              <a:rPr lang="en" altLang="zh-CN" b="0" i="0" dirty="0">
                <a:solidFill>
                  <a:srgbClr val="000000"/>
                </a:solidFill>
                <a:effectLst/>
                <a:latin typeface="Raleway" panose="020F0502020204030204" pitchFamily="34" charset="0"/>
              </a:rPr>
              <a:t>.</a:t>
            </a:r>
            <a:endParaRPr kumimoji="1" lang="zh-CN" altLang="en-US" dirty="0"/>
          </a:p>
        </p:txBody>
      </p:sp>
    </p:spTree>
    <p:extLst>
      <p:ext uri="{BB962C8B-B14F-4D97-AF65-F5344CB8AC3E}">
        <p14:creationId xmlns:p14="http://schemas.microsoft.com/office/powerpoint/2010/main" val="293754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090BF-D194-D449-8808-0D5C5802BE27}"/>
              </a:ext>
            </a:extLst>
          </p:cNvPr>
          <p:cNvSpPr>
            <a:spLocks noGrp="1"/>
          </p:cNvSpPr>
          <p:nvPr>
            <p:ph type="title"/>
          </p:nvPr>
        </p:nvSpPr>
        <p:spPr/>
        <p:txBody>
          <a:bodyPr/>
          <a:lstStyle/>
          <a:p>
            <a:r>
              <a:rPr kumimoji="1" lang="en" altLang="zh-CN" dirty="0"/>
              <a:t>64. What is a marker interface?</a:t>
            </a:r>
            <a:endParaRPr kumimoji="1" lang="zh-CN" altLang="en-US" dirty="0"/>
          </a:p>
        </p:txBody>
      </p:sp>
      <p:sp>
        <p:nvSpPr>
          <p:cNvPr id="3" name="内容占位符 2">
            <a:extLst>
              <a:ext uri="{FF2B5EF4-FFF2-40B4-BE49-F238E27FC236}">
                <a16:creationId xmlns:a16="http://schemas.microsoft.com/office/drawing/2014/main" id="{BE4D2726-8282-2E44-A0A5-3D66A036FBFB}"/>
              </a:ext>
            </a:extLst>
          </p:cNvPr>
          <p:cNvSpPr>
            <a:spLocks noGrp="1"/>
          </p:cNvSpPr>
          <p:nvPr>
            <p:ph idx="1"/>
          </p:nvPr>
        </p:nvSpPr>
        <p:spPr/>
        <p:txBody>
          <a:bodyPr/>
          <a:lstStyle/>
          <a:p>
            <a:r>
              <a:rPr lang="en" altLang="zh-CN" b="0" i="0" dirty="0">
                <a:effectLst/>
                <a:latin typeface="urw-din"/>
              </a:rPr>
              <a:t>It is an empty interface (no field or methods). Examples of marker interface are Serializable, Cloneable and Remote interface. All these interfaces are empty interfaces. </a:t>
            </a:r>
            <a:endParaRPr kumimoji="1" lang="zh-CN" altLang="en-US" dirty="0"/>
          </a:p>
        </p:txBody>
      </p:sp>
    </p:spTree>
    <p:extLst>
      <p:ext uri="{BB962C8B-B14F-4D97-AF65-F5344CB8AC3E}">
        <p14:creationId xmlns:p14="http://schemas.microsoft.com/office/powerpoint/2010/main" val="227849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9D90-BE5F-F246-9964-9BD18E7DDCA3}"/>
              </a:ext>
            </a:extLst>
          </p:cNvPr>
          <p:cNvSpPr>
            <a:spLocks noGrp="1"/>
          </p:cNvSpPr>
          <p:nvPr>
            <p:ph type="title"/>
          </p:nvPr>
        </p:nvSpPr>
        <p:spPr/>
        <p:txBody>
          <a:bodyPr>
            <a:normAutofit/>
          </a:bodyPr>
          <a:lstStyle/>
          <a:p>
            <a:r>
              <a:rPr kumimoji="1" lang="en" altLang="zh-CN" dirty="0"/>
              <a:t>65. What can we use instead of Marker interface?</a:t>
            </a:r>
            <a:endParaRPr kumimoji="1" lang="zh-CN" altLang="en-US" dirty="0"/>
          </a:p>
        </p:txBody>
      </p:sp>
      <p:sp>
        <p:nvSpPr>
          <p:cNvPr id="3" name="内容占位符 2">
            <a:extLst>
              <a:ext uri="{FF2B5EF4-FFF2-40B4-BE49-F238E27FC236}">
                <a16:creationId xmlns:a16="http://schemas.microsoft.com/office/drawing/2014/main" id="{33F6FB02-E4F4-6A49-9EC0-B9214B2B3DC8}"/>
              </a:ext>
            </a:extLst>
          </p:cNvPr>
          <p:cNvSpPr>
            <a:spLocks noGrp="1"/>
          </p:cNvSpPr>
          <p:nvPr>
            <p:ph idx="1"/>
          </p:nvPr>
        </p:nvSpPr>
        <p:spPr/>
        <p:txBody>
          <a:bodyPr/>
          <a:lstStyle/>
          <a:p>
            <a:pPr algn="just">
              <a:buFont typeface="Arial" panose="020B0604020202020204" pitchFamily="34" charset="0"/>
              <a:buChar char="•"/>
            </a:pPr>
            <a:r>
              <a:rPr lang="en" altLang="zh-CN" b="0" i="0" dirty="0">
                <a:solidFill>
                  <a:srgbClr val="000000"/>
                </a:solidFill>
                <a:effectLst/>
                <a:latin typeface="inter-regular"/>
              </a:rPr>
              <a:t>Instead of marker interface, Java 5 provides the </a:t>
            </a:r>
            <a:r>
              <a:rPr lang="en" altLang="zh-CN" b="1" i="0" dirty="0">
                <a:solidFill>
                  <a:srgbClr val="000000"/>
                </a:solidFill>
                <a:effectLst/>
                <a:latin typeface="inter-bold"/>
              </a:rPr>
              <a:t>annotations</a:t>
            </a:r>
            <a:r>
              <a:rPr lang="en" altLang="zh-CN" b="0" i="0" dirty="0">
                <a:solidFill>
                  <a:srgbClr val="000000"/>
                </a:solidFill>
                <a:effectLst/>
                <a:latin typeface="inter-regular"/>
              </a:rPr>
              <a:t> to achieve the same results. It allows flexible metadata capability. Therefore, by applying annotations to any class, we can perform specific action.</a:t>
            </a:r>
          </a:p>
        </p:txBody>
      </p:sp>
    </p:spTree>
    <p:extLst>
      <p:ext uri="{BB962C8B-B14F-4D97-AF65-F5344CB8AC3E}">
        <p14:creationId xmlns:p14="http://schemas.microsoft.com/office/powerpoint/2010/main" val="167405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BEB05-0C85-5E4F-8EE2-D4FA2868B25A}"/>
              </a:ext>
            </a:extLst>
          </p:cNvPr>
          <p:cNvSpPr>
            <a:spLocks noGrp="1"/>
          </p:cNvSpPr>
          <p:nvPr>
            <p:ph type="title"/>
          </p:nvPr>
        </p:nvSpPr>
        <p:spPr/>
        <p:txBody>
          <a:bodyPr>
            <a:normAutofit/>
          </a:bodyPr>
          <a:lstStyle/>
          <a:p>
            <a:r>
              <a:rPr kumimoji="1" lang="en" altLang="zh-CN" dirty="0"/>
              <a:t>66. How Annotations are better than Marker Interfaces?</a:t>
            </a:r>
            <a:endParaRPr kumimoji="1" lang="zh-CN" altLang="en-US" dirty="0"/>
          </a:p>
        </p:txBody>
      </p:sp>
      <p:sp>
        <p:nvSpPr>
          <p:cNvPr id="3" name="内容占位符 2">
            <a:extLst>
              <a:ext uri="{FF2B5EF4-FFF2-40B4-BE49-F238E27FC236}">
                <a16:creationId xmlns:a16="http://schemas.microsoft.com/office/drawing/2014/main" id="{A61A8BCE-2D88-C848-A7CD-749C3E9DC887}"/>
              </a:ext>
            </a:extLst>
          </p:cNvPr>
          <p:cNvSpPr>
            <a:spLocks noGrp="1"/>
          </p:cNvSpPr>
          <p:nvPr>
            <p:ph idx="1"/>
          </p:nvPr>
        </p:nvSpPr>
        <p:spPr/>
        <p:txBody>
          <a:bodyPr/>
          <a:lstStyle/>
          <a:p>
            <a:pPr algn="l"/>
            <a:r>
              <a:rPr lang="en" altLang="zh-CN" b="0" i="0" dirty="0">
                <a:solidFill>
                  <a:srgbClr val="333333"/>
                </a:solidFill>
                <a:effectLst/>
                <a:latin typeface="Tahoma" panose="020B0604030504040204" pitchFamily="34" charset="0"/>
              </a:rPr>
              <a:t>It seems annotation is a better choice than the marker interface as the same effect can be achieved by the annotations.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variables, methods, and/or classes.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any class specifically, or via inheritance. A marker interface will mark all subclasses of the marked class.</a:t>
            </a:r>
          </a:p>
          <a:p>
            <a:endParaRPr kumimoji="1" lang="zh-CN" altLang="en-US" dirty="0"/>
          </a:p>
        </p:txBody>
      </p:sp>
    </p:spTree>
    <p:extLst>
      <p:ext uri="{BB962C8B-B14F-4D97-AF65-F5344CB8AC3E}">
        <p14:creationId xmlns:p14="http://schemas.microsoft.com/office/powerpoint/2010/main" val="84282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1A42B-E512-B446-8350-91ACF53D3859}"/>
              </a:ext>
            </a:extLst>
          </p:cNvPr>
          <p:cNvSpPr>
            <a:spLocks noGrp="1"/>
          </p:cNvSpPr>
          <p:nvPr>
            <p:ph type="title"/>
          </p:nvPr>
        </p:nvSpPr>
        <p:spPr/>
        <p:txBody>
          <a:bodyPr>
            <a:normAutofit/>
          </a:bodyPr>
          <a:lstStyle/>
          <a:p>
            <a:r>
              <a:rPr kumimoji="1" lang="en" altLang="zh-CN" dirty="0"/>
              <a:t>67. What is the difference between abstract class and interface in Java?</a:t>
            </a:r>
            <a:endParaRPr kumimoji="1" lang="zh-CN" altLang="en-US" dirty="0"/>
          </a:p>
        </p:txBody>
      </p:sp>
      <p:sp>
        <p:nvSpPr>
          <p:cNvPr id="3" name="内容占位符 2">
            <a:extLst>
              <a:ext uri="{FF2B5EF4-FFF2-40B4-BE49-F238E27FC236}">
                <a16:creationId xmlns:a16="http://schemas.microsoft.com/office/drawing/2014/main" id="{57B011A0-DA87-AA4E-BD2E-66C8AE5B49CD}"/>
              </a:ext>
            </a:extLst>
          </p:cNvPr>
          <p:cNvSpPr>
            <a:spLocks noGrp="1"/>
          </p:cNvSpPr>
          <p:nvPr>
            <p:ph idx="1"/>
          </p:nvPr>
        </p:nvSpPr>
        <p:spPr/>
        <p:txBody>
          <a:bodyPr>
            <a:normAutofit fontScale="70000" lnSpcReduction="20000"/>
          </a:bodyPr>
          <a:lstStyle/>
          <a:p>
            <a:pPr algn="just" fontAlgn="base">
              <a:buFont typeface="Arial" panose="020B0604020202020204" pitchFamily="34" charset="0"/>
              <a:buChar char="•"/>
            </a:pPr>
            <a:r>
              <a:rPr lang="en" altLang="zh-CN" b="1" i="0" dirty="0">
                <a:effectLst/>
                <a:latin typeface="urw-din"/>
              </a:rPr>
              <a:t>Type of methods:</a:t>
            </a:r>
            <a:r>
              <a:rPr lang="en" altLang="zh-CN" b="0" i="0" dirty="0">
                <a:effectLst/>
                <a:latin typeface="urw-din"/>
              </a:rPr>
              <a:t> Interface can have only abstract methods. An abstract class can have abstract and non-abstract methods. From Java 8, it can have default and static methods also. From Java 9, it can have private concrete methods as well.</a:t>
            </a:r>
          </a:p>
          <a:p>
            <a:pPr algn="just" fontAlgn="base">
              <a:buFont typeface="Arial" panose="020B0604020202020204" pitchFamily="34" charset="0"/>
              <a:buChar char="•"/>
            </a:pPr>
            <a:r>
              <a:rPr lang="en" altLang="zh-CN" b="1" i="0" dirty="0">
                <a:effectLst/>
                <a:latin typeface="urw-din"/>
              </a:rPr>
              <a:t>Type of variables: </a:t>
            </a:r>
            <a:r>
              <a:rPr lang="en" altLang="zh-CN" b="0" i="0" dirty="0">
                <a:effectLst/>
                <a:latin typeface="urw-din"/>
              </a:rPr>
              <a:t>Abstract class can have final, non-final, static and non-static variables. The interface has only static and final(by default) variables.</a:t>
            </a:r>
          </a:p>
          <a:p>
            <a:pPr algn="just" fontAlgn="base">
              <a:buFont typeface="Arial" panose="020B0604020202020204" pitchFamily="34" charset="0"/>
              <a:buChar char="•"/>
            </a:pPr>
            <a:r>
              <a:rPr lang="en" altLang="zh-CN" b="1" i="0" dirty="0">
                <a:effectLst/>
                <a:latin typeface="urw-din"/>
              </a:rPr>
              <a:t>Implementation:</a:t>
            </a:r>
            <a:r>
              <a:rPr lang="en" altLang="zh-CN" b="0" i="0" dirty="0">
                <a:effectLst/>
                <a:latin typeface="urw-din"/>
              </a:rPr>
              <a:t> Abstract class can provide the implementation of the interface. Interface can’t provide the implementation of an abstract class.</a:t>
            </a:r>
          </a:p>
          <a:p>
            <a:pPr algn="just" fontAlgn="base">
              <a:buFont typeface="Arial" panose="020B0604020202020204" pitchFamily="34" charset="0"/>
              <a:buChar char="•"/>
            </a:pPr>
            <a:r>
              <a:rPr lang="en" altLang="zh-CN" b="1" i="0" dirty="0">
                <a:effectLst/>
                <a:latin typeface="urw-din"/>
              </a:rPr>
              <a:t>Inheritance vs Abstraction:</a:t>
            </a:r>
            <a:r>
              <a:rPr lang="en" altLang="zh-CN" b="0" i="0" dirty="0">
                <a:effectLst/>
                <a:latin typeface="urw-din"/>
              </a:rPr>
              <a:t> A Java interface can be implemented using the keyword “implements” and an abstract class can be extended using the keyword “extends”.</a:t>
            </a:r>
          </a:p>
          <a:p>
            <a:pPr algn="just" fontAlgn="base">
              <a:buFont typeface="Arial" panose="020B0604020202020204" pitchFamily="34" charset="0"/>
              <a:buChar char="•"/>
            </a:pPr>
            <a:r>
              <a:rPr lang="en" altLang="zh-CN" b="1" i="0" dirty="0">
                <a:effectLst/>
                <a:latin typeface="urw-din"/>
              </a:rPr>
              <a:t>Multiple implementations:</a:t>
            </a:r>
            <a:r>
              <a:rPr lang="en" altLang="zh-CN" b="0" i="0" dirty="0">
                <a:effectLst/>
                <a:latin typeface="urw-din"/>
              </a:rPr>
              <a:t> An interface can extend one or more Java interfaces; an abstract class can extend another Java class and implement multiple Java interfaces.</a:t>
            </a:r>
          </a:p>
          <a:p>
            <a:pPr algn="just" fontAlgn="base">
              <a:buFont typeface="Arial" panose="020B0604020202020204" pitchFamily="34" charset="0"/>
              <a:buChar char="•"/>
            </a:pPr>
            <a:r>
              <a:rPr lang="en" altLang="zh-CN" b="1" i="0" dirty="0">
                <a:effectLst/>
                <a:latin typeface="urw-din"/>
              </a:rPr>
              <a:t>Multiple Inheritance:</a:t>
            </a:r>
            <a:r>
              <a:rPr lang="en" altLang="zh-CN" b="0" i="0" dirty="0">
                <a:effectLst/>
                <a:latin typeface="urw-din"/>
              </a:rPr>
              <a:t>  Interface supports multiple inheritance; an abstract class does not support multiple inheritance.</a:t>
            </a:r>
          </a:p>
          <a:p>
            <a:pPr algn="just" fontAlgn="base">
              <a:buFont typeface="Arial" panose="020B0604020202020204" pitchFamily="34" charset="0"/>
              <a:buChar char="•"/>
            </a:pPr>
            <a:r>
              <a:rPr lang="en" altLang="zh-CN" b="1" i="0" dirty="0">
                <a:effectLst/>
                <a:latin typeface="urw-din"/>
              </a:rPr>
              <a:t>Accessibility of Data Members:</a:t>
            </a:r>
            <a:r>
              <a:rPr lang="en" altLang="zh-CN" b="0" i="0" dirty="0">
                <a:effectLst/>
                <a:latin typeface="urw-din"/>
              </a:rPr>
              <a:t> Members of a Java interface are public by default. A Java abstract class can have class members like private, protected, etc.</a:t>
            </a:r>
          </a:p>
          <a:p>
            <a:endParaRPr kumimoji="1" lang="zh-CN" altLang="en-US" dirty="0"/>
          </a:p>
        </p:txBody>
      </p:sp>
    </p:spTree>
    <p:extLst>
      <p:ext uri="{BB962C8B-B14F-4D97-AF65-F5344CB8AC3E}">
        <p14:creationId xmlns:p14="http://schemas.microsoft.com/office/powerpoint/2010/main" val="3949975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1029</Words>
  <Application>Microsoft Macintosh PowerPoint</Application>
  <PresentationFormat>宽屏</PresentationFormat>
  <Paragraphs>49</Paragraphs>
  <Slides>17</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-apple-system</vt:lpstr>
      <vt:lpstr>等线</vt:lpstr>
      <vt:lpstr>等线 Light</vt:lpstr>
      <vt:lpstr>inter-bold</vt:lpstr>
      <vt:lpstr>inter-regular</vt:lpstr>
      <vt:lpstr>urw-din</vt:lpstr>
      <vt:lpstr>Arial</vt:lpstr>
      <vt:lpstr>Georgia</vt:lpstr>
      <vt:lpstr>Nunito</vt:lpstr>
      <vt:lpstr>Raleway</vt:lpstr>
      <vt:lpstr>Roboto</vt:lpstr>
      <vt:lpstr>Segoe UI</vt:lpstr>
      <vt:lpstr>Tahoma</vt:lpstr>
      <vt:lpstr>Office 主题​​</vt:lpstr>
      <vt:lpstr>Java Basics 6</vt:lpstr>
      <vt:lpstr>PowerPoint 演示文稿</vt:lpstr>
      <vt:lpstr>61. What is an interface in Java?</vt:lpstr>
      <vt:lpstr>62. Is it allowed to mark an interface method as static?</vt:lpstr>
      <vt:lpstr>63. Why an Interface cannot be marked as final in Java?</vt:lpstr>
      <vt:lpstr>64. What is a marker interface?</vt:lpstr>
      <vt:lpstr>65. What can we use instead of Marker interface?</vt:lpstr>
      <vt:lpstr>66. How Annotations are better than Marker Interfaces?</vt:lpstr>
      <vt:lpstr>67. What is the difference between abstract class and interface in Java?</vt:lpstr>
      <vt:lpstr>68. Does Java allow us to use private and protected modifiers for variables in interfaces?</vt:lpstr>
      <vt:lpstr>69. How can we cast to an object reference to an interface reference?</vt:lpstr>
      <vt:lpstr>70. How can you change the value of a final variable in Java?</vt:lpstr>
      <vt:lpstr>71. Can a class be marked final in Java?</vt:lpstr>
      <vt:lpstr>72. How can we create a final method in Java?</vt:lpstr>
      <vt:lpstr>73. How can we prohibit inheritance in Java?</vt:lpstr>
      <vt:lpstr>74. Why Integer class in final in Java?</vt:lpstr>
      <vt:lpstr>75. What is a blank final variable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6</dc:title>
  <dc:creator>周 广鉴</dc:creator>
  <cp:lastModifiedBy>周 广鉴</cp:lastModifiedBy>
  <cp:revision>2</cp:revision>
  <dcterms:created xsi:type="dcterms:W3CDTF">2023-02-17T07:04:07Z</dcterms:created>
  <dcterms:modified xsi:type="dcterms:W3CDTF">2023-03-17T18:29:50Z</dcterms:modified>
</cp:coreProperties>
</file>