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9"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34B04-135B-1646-A7ED-14C1E4B3221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558637A-CB7E-3041-B5F5-8FC3C7F43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21CC821-0256-F449-9AED-67FAA220C49A}"/>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AD820EF9-1945-E447-955B-6728129EF8B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7983675-09E0-B44B-B343-EB457AD66C66}"/>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292086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9BC37-AA81-6F40-818B-B337C35FFF3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61C7E34-6993-3C45-A102-C3A4F879408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61900CE-FB6C-EF42-BD54-28CA281C9DEF}"/>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906A7CA6-C213-C24E-83F3-2200E6D62F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2D3C7E-F759-D641-9C9B-09B3D5AF36A5}"/>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09307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ED3B38-1087-C64C-9561-98C4312CC87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1706AE7-49A7-8C40-BEA1-0610B40C3FF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6E27060-9B3C-3643-9370-FC439F9F77D0}"/>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4DCA26E2-B4B4-864A-AEAA-3F688725C5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57CBAD1-9C4B-8742-8271-7DF3BAF52578}"/>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30890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6A161-275C-3241-A163-664E2683CDA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7E1212-3D76-EA49-9471-0FD07B6478F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27F11F-BD02-0A46-871E-A86B081FE9F2}"/>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786CEDF7-9B65-E648-B55E-2FDF88FC042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CD9013-36A3-9842-B4B3-D88BEEC27603}"/>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43975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D691C-8038-C542-97AC-BF05895AF28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60F66D7-99C7-AD4C-BC77-BAD9C4CDD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5C2D0FC-4E83-E746-AE6D-F8BCE3E5D3A3}"/>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B8A8CA34-AA72-2D4C-B1F8-0C2F20CC005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FDB057-C30E-044D-8613-F080C92A6ABE}"/>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58206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DF7A2-9FE5-BA41-91E2-02EB0083A72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765F8B6-C895-CC40-A100-756E4918CA0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8892F97-CAB8-F44A-9E66-CFBEC80BACA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F7860A5-1F75-2F42-97F7-C486799EEF79}"/>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9ED253D6-78C5-FE4D-B720-A86E79CF5E9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7450667-1BDB-D347-B2E3-54A562A709F3}"/>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86713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104E7-E7C2-7E4A-9E2B-1B89A4D8680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EAD9392-30CB-A747-8DB8-D0E38DFD8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2273527-56D3-E940-8339-E0A0455C8CD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444B586-9E74-8C43-AD8B-062E17131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B0ADFBA-5794-354E-8CFD-D5D1CE34B5A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EAEB5E1-9E5A-9F45-8395-C69B6285F4C2}"/>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8" name="页脚占位符 7">
            <a:extLst>
              <a:ext uri="{FF2B5EF4-FFF2-40B4-BE49-F238E27FC236}">
                <a16:creationId xmlns:a16="http://schemas.microsoft.com/office/drawing/2014/main" id="{E5AE1A1F-362A-5440-9355-9A1D6588A0C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976162F-599E-4A44-B109-361DE4744795}"/>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17853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C83D3-7750-9941-A0DB-B28E5B58F31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9D8E5AD-D5EF-524C-AD01-DB1A3C95B7EB}"/>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4" name="页脚占位符 3">
            <a:extLst>
              <a:ext uri="{FF2B5EF4-FFF2-40B4-BE49-F238E27FC236}">
                <a16:creationId xmlns:a16="http://schemas.microsoft.com/office/drawing/2014/main" id="{BA946E9B-5D50-FC4E-A49E-3D231FC64F0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52507F4-0EE1-B04E-8D40-37481CDA6EEC}"/>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82680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AD826A-BD7B-1E4D-AE79-84D3FBDB4030}"/>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3" name="页脚占位符 2">
            <a:extLst>
              <a:ext uri="{FF2B5EF4-FFF2-40B4-BE49-F238E27FC236}">
                <a16:creationId xmlns:a16="http://schemas.microsoft.com/office/drawing/2014/main" id="{D695AD72-DCDD-6846-8E7F-AEA5AF52B3F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D9069B4-B254-C143-AE78-3B660CDBC34B}"/>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265197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8D2F7-6431-E24C-9F4E-2E34082210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A3EEEF8-5768-7244-AB5D-6EA950DDA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961F35C-5BDF-2144-8CF7-8EAC75EE8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A38AEAB-9129-274F-87D2-6B683B063DDC}"/>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114F65EB-548B-404A-99D6-B35F80D72F5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224D9ED-829E-B948-A731-143759CD134B}"/>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53462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5FC17-ECB0-D143-8BAD-761FBC455C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DDC9E13-9331-AE43-AA8F-60A435B0B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F76694E-B4D5-B742-B527-A76B9AE98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7BB376C-4241-4340-B6FB-4C4462EB5805}"/>
              </a:ext>
            </a:extLst>
          </p:cNvPr>
          <p:cNvSpPr>
            <a:spLocks noGrp="1"/>
          </p:cNvSpPr>
          <p:nvPr>
            <p:ph type="dt" sz="half" idx="10"/>
          </p:nvPr>
        </p:nvSpPr>
        <p:spPr/>
        <p:txBody>
          <a:bodyPr/>
          <a:lstStyle/>
          <a:p>
            <a:fld id="{7DCF670D-0A8D-0644-9646-7A22AB4AB7D8}"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1EF9D058-FE82-A441-A79A-335F9490BDD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29B66F-C45A-8940-B119-0388440A1F15}"/>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9132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D946AC-1EB1-3549-AB3A-6C6334BF6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6F1712A-1FC2-2A46-A7E2-1F7971FB6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0A94AA9-8393-264B-AE91-F6640B2E9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F670D-0A8D-0644-9646-7A22AB4AB7D8}"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A257401C-60DC-3240-925A-A76980102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EE621E0-EFB5-F842-92A3-807C31BF1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99868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076FF-F301-1449-AFEB-5AA3C26082DA}"/>
              </a:ext>
            </a:extLst>
          </p:cNvPr>
          <p:cNvSpPr>
            <a:spLocks noGrp="1"/>
          </p:cNvSpPr>
          <p:nvPr>
            <p:ph type="ctrTitle"/>
          </p:nvPr>
        </p:nvSpPr>
        <p:spPr/>
        <p:txBody>
          <a:bodyPr/>
          <a:lstStyle/>
          <a:p>
            <a:r>
              <a:rPr kumimoji="1" lang="en-US" altLang="zh-CN" dirty="0"/>
              <a:t>Software Basics 1</a:t>
            </a:r>
            <a:endParaRPr kumimoji="1" lang="zh-CN" altLang="en-US" dirty="0"/>
          </a:p>
        </p:txBody>
      </p:sp>
      <p:sp>
        <p:nvSpPr>
          <p:cNvPr id="3" name="副标题 2">
            <a:extLst>
              <a:ext uri="{FF2B5EF4-FFF2-40B4-BE49-F238E27FC236}">
                <a16:creationId xmlns:a16="http://schemas.microsoft.com/office/drawing/2014/main" id="{38281FB8-A1AB-7B48-8D84-B9411C9BC447}"/>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27724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1A4FB-6A13-E848-8872-14CDC053861F}"/>
              </a:ext>
            </a:extLst>
          </p:cNvPr>
          <p:cNvSpPr>
            <a:spLocks noGrp="1"/>
          </p:cNvSpPr>
          <p:nvPr>
            <p:ph type="title"/>
          </p:nvPr>
        </p:nvSpPr>
        <p:spPr/>
        <p:txBody>
          <a:bodyPr/>
          <a:lstStyle/>
          <a:p>
            <a:r>
              <a:rPr kumimoji="1" lang="en" altLang="zh-CN" dirty="0"/>
              <a:t>ER diagram ?</a:t>
            </a:r>
            <a:endParaRPr kumimoji="1" lang="zh-CN" altLang="en-US" dirty="0"/>
          </a:p>
        </p:txBody>
      </p:sp>
      <p:sp>
        <p:nvSpPr>
          <p:cNvPr id="3" name="内容占位符 2">
            <a:extLst>
              <a:ext uri="{FF2B5EF4-FFF2-40B4-BE49-F238E27FC236}">
                <a16:creationId xmlns:a16="http://schemas.microsoft.com/office/drawing/2014/main" id="{8D1FBA53-2FC6-5D44-A276-26A53D39726D}"/>
              </a:ext>
            </a:extLst>
          </p:cNvPr>
          <p:cNvSpPr>
            <a:spLocks noGrp="1"/>
          </p:cNvSpPr>
          <p:nvPr>
            <p:ph idx="1"/>
          </p:nvPr>
        </p:nvSpPr>
        <p:spPr/>
        <p:txBody>
          <a:bodyPr/>
          <a:lstStyle/>
          <a:p>
            <a:r>
              <a:rPr lang="en" altLang="zh-CN" b="0" i="0" dirty="0">
                <a:solidFill>
                  <a:srgbClr val="282C33"/>
                </a:solidFill>
                <a:effectLst/>
                <a:latin typeface="Graphik"/>
              </a:rPr>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kumimoji="1" lang="zh-CN" altLang="en-US" dirty="0"/>
          </a:p>
        </p:txBody>
      </p:sp>
    </p:spTree>
    <p:extLst>
      <p:ext uri="{BB962C8B-B14F-4D97-AF65-F5344CB8AC3E}">
        <p14:creationId xmlns:p14="http://schemas.microsoft.com/office/powerpoint/2010/main" val="358085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665C8A5-8AFF-9B41-9104-2724C7E2585B}"/>
              </a:ext>
            </a:extLst>
          </p:cNvPr>
          <p:cNvPicPr>
            <a:picLocks noGrp="1" noChangeAspect="1"/>
          </p:cNvPicPr>
          <p:nvPr>
            <p:ph idx="1"/>
          </p:nvPr>
        </p:nvPicPr>
        <p:blipFill>
          <a:blip r:embed="rId2"/>
          <a:stretch>
            <a:fillRect/>
          </a:stretch>
        </p:blipFill>
        <p:spPr>
          <a:xfrm>
            <a:off x="75129" y="246580"/>
            <a:ext cx="5219700" cy="2870200"/>
          </a:xfrm>
          <a:prstGeom prst="rect">
            <a:avLst/>
          </a:prstGeom>
        </p:spPr>
      </p:pic>
      <p:pic>
        <p:nvPicPr>
          <p:cNvPr id="5" name="图片 4">
            <a:extLst>
              <a:ext uri="{FF2B5EF4-FFF2-40B4-BE49-F238E27FC236}">
                <a16:creationId xmlns:a16="http://schemas.microsoft.com/office/drawing/2014/main" id="{6E2D7D25-E6E5-7141-922A-CA177FE33D76}"/>
              </a:ext>
            </a:extLst>
          </p:cNvPr>
          <p:cNvPicPr>
            <a:picLocks noChangeAspect="1"/>
          </p:cNvPicPr>
          <p:nvPr/>
        </p:nvPicPr>
        <p:blipFill>
          <a:blip r:embed="rId3"/>
          <a:stretch>
            <a:fillRect/>
          </a:stretch>
        </p:blipFill>
        <p:spPr>
          <a:xfrm>
            <a:off x="514066" y="3429000"/>
            <a:ext cx="7099085" cy="2444221"/>
          </a:xfrm>
          <a:prstGeom prst="rect">
            <a:avLst/>
          </a:prstGeom>
        </p:spPr>
      </p:pic>
    </p:spTree>
    <p:extLst>
      <p:ext uri="{BB962C8B-B14F-4D97-AF65-F5344CB8AC3E}">
        <p14:creationId xmlns:p14="http://schemas.microsoft.com/office/powerpoint/2010/main" val="203027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CC0C1-AA03-3749-B72A-0197B01E00DE}"/>
              </a:ext>
            </a:extLst>
          </p:cNvPr>
          <p:cNvSpPr>
            <a:spLocks noGrp="1"/>
          </p:cNvSpPr>
          <p:nvPr>
            <p:ph type="title"/>
          </p:nvPr>
        </p:nvSpPr>
        <p:spPr/>
        <p:txBody>
          <a:bodyPr>
            <a:normAutofit/>
          </a:bodyPr>
          <a:lstStyle/>
          <a:p>
            <a:r>
              <a:rPr kumimoji="1" lang="en" altLang="zh-CN" dirty="0"/>
              <a:t>Difference between Waterfall and Agile Methodology.</a:t>
            </a:r>
            <a:endParaRPr kumimoji="1" lang="zh-CN" altLang="en-US" dirty="0"/>
          </a:p>
        </p:txBody>
      </p:sp>
      <p:sp>
        <p:nvSpPr>
          <p:cNvPr id="3" name="内容占位符 2">
            <a:extLst>
              <a:ext uri="{FF2B5EF4-FFF2-40B4-BE49-F238E27FC236}">
                <a16:creationId xmlns:a16="http://schemas.microsoft.com/office/drawing/2014/main" id="{8BBE9114-B144-D846-982C-899B01AC9507}"/>
              </a:ext>
            </a:extLst>
          </p:cNvPr>
          <p:cNvSpPr>
            <a:spLocks noGrp="1"/>
          </p:cNvSpPr>
          <p:nvPr>
            <p:ph idx="1"/>
          </p:nvPr>
        </p:nvSpPr>
        <p:spPr/>
        <p:txBody>
          <a:bodyPr/>
          <a:lstStyle/>
          <a:p>
            <a:pPr algn="l">
              <a:spcAft>
                <a:spcPts val="800"/>
              </a:spcAft>
            </a:pPr>
            <a:r>
              <a:rPr lang="en-US" altLang="zh-CN" sz="1800" b="1"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Waterfall</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spcAft>
                <a:spcPts val="800"/>
              </a:spcAft>
            </a:pPr>
            <a:r>
              <a:rPr lang="en-US" altLang="zh-CN" sz="1800" kern="0" dirty="0">
                <a:solidFill>
                  <a:srgbClr val="316ACA"/>
                </a:solidFill>
                <a:effectLst/>
                <a:latin typeface="Roboto" panose="02000000000000000000" pitchFamily="2" charset="0"/>
                <a:ea typeface="宋体" panose="02010600030101010101" pitchFamily="2" charset="-122"/>
                <a:cs typeface="宋体" panose="02010600030101010101" pitchFamily="2" charset="-122"/>
                <a:hlinkClick r:id="rId2"/>
              </a:rPr>
              <a:t>Waterfall</a:t>
            </a:r>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 represents the oldest, simplest, and most structured methodology. Each phase depends on the outcome of the previous phase, and all phases run sequentially. This model provides discipline and gives a tangible output at the end of each phase. However, this model doesn’t work well when flexibility is a requirement. There is little room for change once a phase is deemed complete, as changes can affect the cost, delivery time, and quality of the software.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spcAft>
                <a:spcPts val="800"/>
              </a:spcAft>
            </a:pPr>
            <a:r>
              <a:rPr lang="en-US" altLang="zh-CN" sz="1800" b="1"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Agile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The agile methodology produces ongoing release cycles, each featuring small, incremental changes from the previous release. At each iteration, the product is tested. The agile model helps teams identify and address small issues in projects before they evolve into more significant problems. Teams can also engage business stakeholders and get their feedback throughout the development process.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061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D5897-FE62-1C4E-911E-51222C2CDE4F}"/>
              </a:ext>
            </a:extLst>
          </p:cNvPr>
          <p:cNvSpPr>
            <a:spLocks noGrp="1"/>
          </p:cNvSpPr>
          <p:nvPr>
            <p:ph type="title"/>
          </p:nvPr>
        </p:nvSpPr>
        <p:spPr/>
        <p:txBody>
          <a:bodyPr/>
          <a:lstStyle/>
          <a:p>
            <a:r>
              <a:rPr kumimoji="1" lang="en" altLang="zh-CN" dirty="0"/>
              <a:t>What is SDLC</a:t>
            </a:r>
            <a:endParaRPr kumimoji="1" lang="zh-CN" altLang="en-US" dirty="0"/>
          </a:p>
        </p:txBody>
      </p:sp>
      <p:sp>
        <p:nvSpPr>
          <p:cNvPr id="3" name="内容占位符 2">
            <a:extLst>
              <a:ext uri="{FF2B5EF4-FFF2-40B4-BE49-F238E27FC236}">
                <a16:creationId xmlns:a16="http://schemas.microsoft.com/office/drawing/2014/main" id="{D174794F-B3E8-0C47-9AC8-16AD7CC572ED}"/>
              </a:ext>
            </a:extLst>
          </p:cNvPr>
          <p:cNvSpPr>
            <a:spLocks noGrp="1"/>
          </p:cNvSpPr>
          <p:nvPr>
            <p:ph idx="1"/>
          </p:nvPr>
        </p:nvSpPr>
        <p:spPr/>
        <p:txBody>
          <a:bodyPr/>
          <a:lstStyle/>
          <a:p>
            <a:pPr marL="0" indent="0" algn="l">
              <a:buNone/>
            </a:pPr>
            <a:r>
              <a:rPr lang="en" altLang="zh-CN" b="0" i="0" dirty="0">
                <a:solidFill>
                  <a:srgbClr val="333333"/>
                </a:solidFill>
                <a:effectLst/>
                <a:latin typeface="AmazonEmber"/>
              </a:rPr>
              <a:t>The software development lifecycle (SDLC) is the cost-effective and time-efficient process that development teams use to design and build high-quality software. The goal of SDLC is to minimize project risks through forward planning so that software meets customer expectations during production and beyond. This methodology outlines a series of steps that divide the software development process into tasks you can assign, complete, and measure.</a:t>
            </a:r>
          </a:p>
        </p:txBody>
      </p:sp>
    </p:spTree>
    <p:extLst>
      <p:ext uri="{BB962C8B-B14F-4D97-AF65-F5344CB8AC3E}">
        <p14:creationId xmlns:p14="http://schemas.microsoft.com/office/powerpoint/2010/main" val="428177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C67CB-D7B4-B64C-8186-CA43A9D4451D}"/>
              </a:ext>
            </a:extLst>
          </p:cNvPr>
          <p:cNvSpPr>
            <a:spLocks noGrp="1"/>
          </p:cNvSpPr>
          <p:nvPr>
            <p:ph type="title"/>
          </p:nvPr>
        </p:nvSpPr>
        <p:spPr/>
        <p:txBody>
          <a:bodyPr/>
          <a:lstStyle/>
          <a:p>
            <a:r>
              <a:rPr kumimoji="1" lang="en" altLang="zh-CN" dirty="0"/>
              <a:t>What is Waterfall.</a:t>
            </a:r>
            <a:endParaRPr kumimoji="1" lang="zh-CN" altLang="en-US" dirty="0"/>
          </a:p>
        </p:txBody>
      </p:sp>
      <p:sp>
        <p:nvSpPr>
          <p:cNvPr id="3" name="内容占位符 2">
            <a:extLst>
              <a:ext uri="{FF2B5EF4-FFF2-40B4-BE49-F238E27FC236}">
                <a16:creationId xmlns:a16="http://schemas.microsoft.com/office/drawing/2014/main" id="{6E6730CB-3440-3745-8C80-9F14708285FC}"/>
              </a:ext>
            </a:extLst>
          </p:cNvPr>
          <p:cNvSpPr>
            <a:spLocks noGrp="1"/>
          </p:cNvSpPr>
          <p:nvPr>
            <p:ph idx="1"/>
          </p:nvPr>
        </p:nvSpPr>
        <p:spPr/>
        <p:txBody>
          <a:bodyPr/>
          <a:lstStyle/>
          <a:p>
            <a:r>
              <a:rPr lang="en" altLang="zh-CN" b="0" i="0" dirty="0">
                <a:solidFill>
                  <a:srgbClr val="000000"/>
                </a:solidFill>
                <a:effectLst/>
                <a:latin typeface="adobe-clean"/>
              </a:rPr>
              <a:t>The Waterfall methodology — also known as the Waterfall model — is a sequential development process that flows like a waterfall through all phases of a project (analysis, design, development, and testing, for example), with each phase completely wrapping up before the next phase begins.</a:t>
            </a:r>
          </a:p>
          <a:p>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Each phase depends on the outcome of the previous phase.</a:t>
            </a:r>
          </a:p>
          <a:p>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this model doesn’t work well when flexibility is a requirement. There is little room for change once a phase is deemed complete, as changes can affect the cost, delivery time, and quality of the software.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40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599E8-78C4-7145-B9F6-4B5C044D318F}"/>
              </a:ext>
            </a:extLst>
          </p:cNvPr>
          <p:cNvSpPr>
            <a:spLocks noGrp="1"/>
          </p:cNvSpPr>
          <p:nvPr>
            <p:ph type="title"/>
          </p:nvPr>
        </p:nvSpPr>
        <p:spPr/>
        <p:txBody>
          <a:bodyPr/>
          <a:lstStyle/>
          <a:p>
            <a:r>
              <a:rPr kumimoji="1" lang="en" altLang="zh-CN" dirty="0"/>
              <a:t>Different Models under SDLC</a:t>
            </a:r>
            <a:endParaRPr kumimoji="1" lang="zh-CN" altLang="en-US" dirty="0"/>
          </a:p>
        </p:txBody>
      </p:sp>
      <p:pic>
        <p:nvPicPr>
          <p:cNvPr id="4" name="内容占位符 3">
            <a:extLst>
              <a:ext uri="{FF2B5EF4-FFF2-40B4-BE49-F238E27FC236}">
                <a16:creationId xmlns:a16="http://schemas.microsoft.com/office/drawing/2014/main" id="{0D947730-7265-E647-A700-F212DD13D4B7}"/>
              </a:ext>
            </a:extLst>
          </p:cNvPr>
          <p:cNvPicPr>
            <a:picLocks noGrp="1" noChangeAspect="1"/>
          </p:cNvPicPr>
          <p:nvPr>
            <p:ph idx="1"/>
          </p:nvPr>
        </p:nvPicPr>
        <p:blipFill>
          <a:blip r:embed="rId2"/>
          <a:stretch>
            <a:fillRect/>
          </a:stretch>
        </p:blipFill>
        <p:spPr>
          <a:xfrm>
            <a:off x="5312356" y="1455756"/>
            <a:ext cx="6800875" cy="5491078"/>
          </a:xfrm>
          <a:prstGeom prst="rect">
            <a:avLst/>
          </a:prstGeom>
        </p:spPr>
      </p:pic>
    </p:spTree>
    <p:extLst>
      <p:ext uri="{BB962C8B-B14F-4D97-AF65-F5344CB8AC3E}">
        <p14:creationId xmlns:p14="http://schemas.microsoft.com/office/powerpoint/2010/main" val="31929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DC152-CDBD-3347-A8AE-07435A653ABB}"/>
              </a:ext>
            </a:extLst>
          </p:cNvPr>
          <p:cNvSpPr>
            <a:spLocks noGrp="1"/>
          </p:cNvSpPr>
          <p:nvPr>
            <p:ph type="title"/>
          </p:nvPr>
        </p:nvSpPr>
        <p:spPr/>
        <p:txBody>
          <a:bodyPr/>
          <a:lstStyle/>
          <a:p>
            <a:r>
              <a:rPr kumimoji="1" lang="en" altLang="zh-CN" dirty="0"/>
              <a:t>Different Models under Agile.</a:t>
            </a:r>
            <a:endParaRPr kumimoji="1" lang="zh-CN" altLang="en-US" dirty="0"/>
          </a:p>
        </p:txBody>
      </p:sp>
      <p:sp>
        <p:nvSpPr>
          <p:cNvPr id="3" name="内容占位符 2">
            <a:extLst>
              <a:ext uri="{FF2B5EF4-FFF2-40B4-BE49-F238E27FC236}">
                <a16:creationId xmlns:a16="http://schemas.microsoft.com/office/drawing/2014/main" id="{97A2A3EA-3071-C04F-9D50-51677FBDD4E2}"/>
              </a:ext>
            </a:extLst>
          </p:cNvPr>
          <p:cNvSpPr>
            <a:spLocks noGrp="1"/>
          </p:cNvSpPr>
          <p:nvPr>
            <p:ph idx="1"/>
          </p:nvPr>
        </p:nvSpPr>
        <p:spPr/>
        <p:txBody>
          <a:bodyPr/>
          <a:lstStyle/>
          <a:p>
            <a:r>
              <a:rPr lang="en" altLang="zh-CN" b="0" i="0" dirty="0">
                <a:effectLst/>
                <a:latin typeface="Google Sans"/>
              </a:rPr>
              <a:t>There are 5 main Agile methodologies: Scrum, Kanban, Extreme Programming (XP), Lean Development e Crystal.</a:t>
            </a:r>
            <a:endParaRPr kumimoji="1" lang="zh-CN" altLang="en-US" dirty="0"/>
          </a:p>
        </p:txBody>
      </p:sp>
    </p:spTree>
    <p:extLst>
      <p:ext uri="{BB962C8B-B14F-4D97-AF65-F5344CB8AC3E}">
        <p14:creationId xmlns:p14="http://schemas.microsoft.com/office/powerpoint/2010/main" val="205686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CD58A-F337-A24D-81C2-02394601B49C}"/>
              </a:ext>
            </a:extLst>
          </p:cNvPr>
          <p:cNvSpPr>
            <a:spLocks noGrp="1"/>
          </p:cNvSpPr>
          <p:nvPr>
            <p:ph type="title"/>
          </p:nvPr>
        </p:nvSpPr>
        <p:spPr/>
        <p:txBody>
          <a:bodyPr/>
          <a:lstStyle/>
          <a:p>
            <a:r>
              <a:rPr kumimoji="1" lang="en" altLang="zh-CN" dirty="0"/>
              <a:t>What is UML</a:t>
            </a:r>
            <a:endParaRPr kumimoji="1" lang="zh-CN" altLang="en-US" dirty="0"/>
          </a:p>
        </p:txBody>
      </p:sp>
      <p:sp>
        <p:nvSpPr>
          <p:cNvPr id="3" name="内容占位符 2">
            <a:extLst>
              <a:ext uri="{FF2B5EF4-FFF2-40B4-BE49-F238E27FC236}">
                <a16:creationId xmlns:a16="http://schemas.microsoft.com/office/drawing/2014/main" id="{9A2FCCE6-1F31-A74E-B2BA-7A87A6DF7E71}"/>
              </a:ext>
            </a:extLst>
          </p:cNvPr>
          <p:cNvSpPr>
            <a:spLocks noGrp="1"/>
          </p:cNvSpPr>
          <p:nvPr>
            <p:ph idx="1"/>
          </p:nvPr>
        </p:nvSpPr>
        <p:spPr/>
        <p:txBody>
          <a:bodyPr>
            <a:normAutofit fontScale="92500" lnSpcReduction="10000"/>
          </a:bodyPr>
          <a:lstStyle/>
          <a:p>
            <a:pPr algn="l" fontAlgn="base"/>
            <a:r>
              <a:rPr lang="en" altLang="zh-CN" b="1" i="0" dirty="0">
                <a:effectLst/>
                <a:latin typeface="urw-din"/>
              </a:rPr>
              <a:t>Unified Modeling Language (UML)</a:t>
            </a:r>
            <a:r>
              <a:rPr lang="en" altLang="zh-CN" b="0" i="0" dirty="0">
                <a:effectLst/>
                <a:latin typeface="urw-din"/>
              </a:rPr>
              <a:t> is a general purpose modelling language. The main aim of UML is to define a standard way to </a:t>
            </a:r>
            <a:r>
              <a:rPr lang="en" altLang="zh-CN" b="1" i="0" dirty="0">
                <a:effectLst/>
                <a:latin typeface="urw-din"/>
              </a:rPr>
              <a:t>visualize</a:t>
            </a:r>
            <a:r>
              <a:rPr lang="en" altLang="zh-CN" b="0" i="0" dirty="0">
                <a:effectLst/>
                <a:latin typeface="urw-din"/>
              </a:rPr>
              <a:t> the way a system has been designed. It is quite similar to blueprints used in other fields of engineering.</a:t>
            </a:r>
          </a:p>
          <a:p>
            <a:pPr algn="l" fontAlgn="base"/>
            <a:r>
              <a:rPr lang="en" altLang="zh-CN" b="0" i="0" dirty="0">
                <a:effectLst/>
                <a:latin typeface="urw-din"/>
              </a:rPr>
              <a:t>UML is </a:t>
            </a:r>
            <a:r>
              <a:rPr lang="en" altLang="zh-CN" b="1" i="0" dirty="0">
                <a:effectLst/>
                <a:latin typeface="urw-din"/>
              </a:rPr>
              <a:t>not a programming language</a:t>
            </a:r>
            <a:r>
              <a:rPr lang="en" altLang="zh-CN" b="0" i="0" dirty="0">
                <a:effectLst/>
                <a:latin typeface="urw-din"/>
              </a:rPr>
              <a:t>, it is rather a visual language. We use UML diagrams to portray the </a:t>
            </a:r>
            <a:r>
              <a:rPr lang="en" altLang="zh-CN" b="1" i="0" dirty="0">
                <a:effectLst/>
                <a:latin typeface="urw-din"/>
              </a:rPr>
              <a:t>behavior and structure</a:t>
            </a:r>
            <a:r>
              <a:rPr lang="en" altLang="zh-CN" b="0" i="0" dirty="0">
                <a:effectLst/>
                <a:latin typeface="urw-din"/>
              </a:rPr>
              <a:t> of a system. UML helps software engineers, businessmen and system architects with modelling, design and analysis. The Object Management Group (OMG) adopted Unified Modelling Language as a standard in 1997. Its been managed by OMG ever since. International Organization for Standardization (ISO) published UML as an approved standard in 2005. UML has been revised over the years and is reviewed periodically.</a:t>
            </a:r>
          </a:p>
          <a:p>
            <a:endParaRPr kumimoji="1" lang="zh-CN" altLang="en-US" dirty="0"/>
          </a:p>
        </p:txBody>
      </p:sp>
    </p:spTree>
    <p:extLst>
      <p:ext uri="{BB962C8B-B14F-4D97-AF65-F5344CB8AC3E}">
        <p14:creationId xmlns:p14="http://schemas.microsoft.com/office/powerpoint/2010/main" val="200799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4BBD0-CEA7-C544-AAC6-23F8423B7812}"/>
              </a:ext>
            </a:extLst>
          </p:cNvPr>
          <p:cNvSpPr>
            <a:spLocks noGrp="1"/>
          </p:cNvSpPr>
          <p:nvPr>
            <p:ph type="title"/>
          </p:nvPr>
        </p:nvSpPr>
        <p:spPr/>
        <p:txBody>
          <a:bodyPr/>
          <a:lstStyle/>
          <a:p>
            <a:r>
              <a:rPr kumimoji="1" lang="en" altLang="zh-CN" dirty="0"/>
              <a:t>What is </a:t>
            </a:r>
            <a:r>
              <a:rPr kumimoji="1" lang="en" altLang="zh-CN" dirty="0" err="1"/>
              <a:t>Architiecture</a:t>
            </a:r>
            <a:r>
              <a:rPr kumimoji="1" lang="en" altLang="zh-CN" dirty="0"/>
              <a:t> Diagram for Project.</a:t>
            </a:r>
            <a:endParaRPr kumimoji="1" lang="zh-CN" altLang="en-US" dirty="0"/>
          </a:p>
        </p:txBody>
      </p:sp>
      <p:sp>
        <p:nvSpPr>
          <p:cNvPr id="3" name="内容占位符 2">
            <a:extLst>
              <a:ext uri="{FF2B5EF4-FFF2-40B4-BE49-F238E27FC236}">
                <a16:creationId xmlns:a16="http://schemas.microsoft.com/office/drawing/2014/main" id="{0D5D7A78-C866-FE41-A6BB-EA76BB82AB63}"/>
              </a:ext>
            </a:extLst>
          </p:cNvPr>
          <p:cNvSpPr>
            <a:spLocks noGrp="1"/>
          </p:cNvSpPr>
          <p:nvPr>
            <p:ph idx="1"/>
          </p:nvPr>
        </p:nvSpPr>
        <p:spPr/>
        <p:txBody>
          <a:bodyPr/>
          <a:lstStyle/>
          <a:p>
            <a:r>
              <a:rPr lang="en" altLang="zh-CN" b="0" i="0" dirty="0">
                <a:solidFill>
                  <a:srgbClr val="282828"/>
                </a:solidFill>
                <a:effectLst/>
                <a:latin typeface="proxima-nova"/>
              </a:rPr>
              <a:t>An architecture diagram is a visual representation of all the elements that make up part, or all, of a system. Above all, it helps the engineers, designers, stakeholders — and anyone else involved in the project — understand a system or app’s layout.</a:t>
            </a:r>
            <a:endParaRPr kumimoji="1" lang="zh-CN" altLang="en-US" dirty="0"/>
          </a:p>
        </p:txBody>
      </p:sp>
    </p:spTree>
    <p:extLst>
      <p:ext uri="{BB962C8B-B14F-4D97-AF65-F5344CB8AC3E}">
        <p14:creationId xmlns:p14="http://schemas.microsoft.com/office/powerpoint/2010/main" val="39141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137B3-62AC-D147-85A4-65C5BDF29B42}"/>
              </a:ext>
            </a:extLst>
          </p:cNvPr>
          <p:cNvSpPr>
            <a:spLocks noGrp="1"/>
          </p:cNvSpPr>
          <p:nvPr>
            <p:ph type="title"/>
          </p:nvPr>
        </p:nvSpPr>
        <p:spPr/>
        <p:txBody>
          <a:bodyPr/>
          <a:lstStyle/>
          <a:p>
            <a:r>
              <a:rPr kumimoji="1" lang="en" altLang="zh-CN" dirty="0"/>
              <a:t>What is Deployment Phase in SDLC</a:t>
            </a:r>
            <a:endParaRPr kumimoji="1" lang="zh-CN" altLang="en-US" dirty="0"/>
          </a:p>
        </p:txBody>
      </p:sp>
      <p:sp>
        <p:nvSpPr>
          <p:cNvPr id="3" name="内容占位符 2">
            <a:extLst>
              <a:ext uri="{FF2B5EF4-FFF2-40B4-BE49-F238E27FC236}">
                <a16:creationId xmlns:a16="http://schemas.microsoft.com/office/drawing/2014/main" id="{DD814954-330C-774C-9564-4EF4D06292B9}"/>
              </a:ext>
            </a:extLst>
          </p:cNvPr>
          <p:cNvSpPr>
            <a:spLocks noGrp="1"/>
          </p:cNvSpPr>
          <p:nvPr>
            <p:ph idx="1"/>
          </p:nvPr>
        </p:nvSpPr>
        <p:spPr/>
        <p:txBody>
          <a:bodyPr>
            <a:normAutofit fontScale="92500" lnSpcReduction="10000"/>
          </a:bodyPr>
          <a:lstStyle/>
          <a:p>
            <a:pPr algn="l"/>
            <a:r>
              <a:rPr lang="en" altLang="zh-CN" b="0" i="0" dirty="0">
                <a:solidFill>
                  <a:srgbClr val="555555"/>
                </a:solidFill>
                <a:effectLst/>
                <a:latin typeface="Open Sans" panose="020B0606030504020204" pitchFamily="34" charset="0"/>
              </a:rPr>
              <a:t>The </a:t>
            </a:r>
            <a:r>
              <a:rPr lang="en" altLang="zh-CN" b="1" i="0" dirty="0">
                <a:solidFill>
                  <a:srgbClr val="555555"/>
                </a:solidFill>
                <a:effectLst/>
                <a:latin typeface="Open Sans" panose="020B0606030504020204" pitchFamily="34" charset="0"/>
              </a:rPr>
              <a:t>deployment phase</a:t>
            </a:r>
            <a:r>
              <a:rPr lang="en" altLang="zh-CN" b="0" i="0" dirty="0">
                <a:solidFill>
                  <a:srgbClr val="555555"/>
                </a:solidFill>
                <a:effectLst/>
                <a:latin typeface="Open Sans" panose="020B0606030504020204" pitchFamily="34" charset="0"/>
              </a:rPr>
              <a:t> is the final phase of the software development life cycle (SDLC) and puts the product into production. After the project team tests the product and the product passes each testing phase, the product is ready to go live. This means that the product is ready to be used in a real environment by all end users of the product.</a:t>
            </a:r>
          </a:p>
          <a:p>
            <a:pPr algn="l"/>
            <a:r>
              <a:rPr lang="en" altLang="zh-CN" b="0" i="0" dirty="0">
                <a:solidFill>
                  <a:srgbClr val="555555"/>
                </a:solidFill>
                <a:effectLst/>
                <a:latin typeface="Open Sans" panose="020B0606030504020204" pitchFamily="34" charset="0"/>
              </a:rPr>
              <a:t>There are various phases of the deployment process the project team must follow to ensure the code and technology deploy appropriately. The phases include deployment preparation and procedures, product deployment, transferring ownership of the product, and closing the deployment phase. Let's learn about each phase in more detail.</a:t>
            </a:r>
          </a:p>
          <a:p>
            <a:endParaRPr kumimoji="1" lang="zh-CN" altLang="en-US" dirty="0"/>
          </a:p>
        </p:txBody>
      </p:sp>
    </p:spTree>
    <p:extLst>
      <p:ext uri="{BB962C8B-B14F-4D97-AF65-F5344CB8AC3E}">
        <p14:creationId xmlns:p14="http://schemas.microsoft.com/office/powerpoint/2010/main" val="352342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52207-0D54-7D45-AF26-FA0BE9D96E9D}"/>
              </a:ext>
            </a:extLst>
          </p:cNvPr>
          <p:cNvSpPr>
            <a:spLocks noGrp="1"/>
          </p:cNvSpPr>
          <p:nvPr>
            <p:ph type="title"/>
          </p:nvPr>
        </p:nvSpPr>
        <p:spPr/>
        <p:txBody>
          <a:bodyPr/>
          <a:lstStyle/>
          <a:p>
            <a:r>
              <a:rPr kumimoji="1" lang="en" altLang="zh-CN" dirty="0"/>
              <a:t>What do you mean by Sprint in Agile Scrum.</a:t>
            </a:r>
            <a:endParaRPr kumimoji="1" lang="zh-CN" altLang="en-US" dirty="0"/>
          </a:p>
        </p:txBody>
      </p:sp>
      <p:sp>
        <p:nvSpPr>
          <p:cNvPr id="3" name="内容占位符 2">
            <a:extLst>
              <a:ext uri="{FF2B5EF4-FFF2-40B4-BE49-F238E27FC236}">
                <a16:creationId xmlns:a16="http://schemas.microsoft.com/office/drawing/2014/main" id="{D8F2C454-57A3-F24C-B401-C35CF33CF288}"/>
              </a:ext>
            </a:extLst>
          </p:cNvPr>
          <p:cNvSpPr>
            <a:spLocks noGrp="1"/>
          </p:cNvSpPr>
          <p:nvPr>
            <p:ph idx="1"/>
          </p:nvPr>
        </p:nvSpPr>
        <p:spPr/>
        <p:txBody>
          <a:bodyPr/>
          <a:lstStyle/>
          <a:p>
            <a:pPr algn="l" fontAlgn="base"/>
            <a:r>
              <a:rPr lang="en" altLang="zh-CN" b="0" i="0" dirty="0">
                <a:solidFill>
                  <a:srgbClr val="091E42"/>
                </a:solidFill>
                <a:effectLst/>
                <a:latin typeface="Charlie Text"/>
              </a:rPr>
              <a:t>A sprint is a short, time-boxed period when a scrum team works to complete a set amount of work. Sprints are at the very heart of scrum and agile methodologies, and getting sprints right will help your agile team ship better software with fewer headaches.  </a:t>
            </a:r>
          </a:p>
          <a:p>
            <a:pPr algn="l" fontAlgn="base"/>
            <a:r>
              <a:rPr lang="en" altLang="zh-CN" b="0" i="0" dirty="0">
                <a:solidFill>
                  <a:srgbClr val="091E42"/>
                </a:solidFill>
                <a:effectLst/>
                <a:latin typeface="Charlie Text"/>
              </a:rPr>
              <a:t>“With scrum, a product is built in a series of iterations called sprints that break down big, complex projects into bite-sized pieces," said Megan Cook, Group Product Manager for Jira Software at Atlassian.  </a:t>
            </a:r>
          </a:p>
          <a:p>
            <a:endParaRPr kumimoji="1" lang="zh-CN" altLang="en-US" dirty="0"/>
          </a:p>
        </p:txBody>
      </p:sp>
    </p:spTree>
    <p:extLst>
      <p:ext uri="{BB962C8B-B14F-4D97-AF65-F5344CB8AC3E}">
        <p14:creationId xmlns:p14="http://schemas.microsoft.com/office/powerpoint/2010/main" val="680592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919</Words>
  <Application>Microsoft Macintosh PowerPoint</Application>
  <PresentationFormat>宽屏</PresentationFormat>
  <Paragraphs>29</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等线</vt:lpstr>
      <vt:lpstr>等线</vt:lpstr>
      <vt:lpstr>等线 Light</vt:lpstr>
      <vt:lpstr>adobe-clean</vt:lpstr>
      <vt:lpstr>AmazonEmber</vt:lpstr>
      <vt:lpstr>Charlie Text</vt:lpstr>
      <vt:lpstr>Google Sans</vt:lpstr>
      <vt:lpstr>Graphik</vt:lpstr>
      <vt:lpstr>proxima-nova</vt:lpstr>
      <vt:lpstr>urw-din</vt:lpstr>
      <vt:lpstr>Arial</vt:lpstr>
      <vt:lpstr>Open Sans</vt:lpstr>
      <vt:lpstr>Roboto</vt:lpstr>
      <vt:lpstr>Office 主题​​</vt:lpstr>
      <vt:lpstr>Software Basics 1</vt:lpstr>
      <vt:lpstr>What is SDLC</vt:lpstr>
      <vt:lpstr>What is Waterfall.</vt:lpstr>
      <vt:lpstr>Different Models under SDLC</vt:lpstr>
      <vt:lpstr>Different Models under Agile.</vt:lpstr>
      <vt:lpstr>What is UML</vt:lpstr>
      <vt:lpstr>What is Architiecture Diagram for Project.</vt:lpstr>
      <vt:lpstr>What is Deployment Phase in SDLC</vt:lpstr>
      <vt:lpstr>What do you mean by Sprint in Agile Scrum.</vt:lpstr>
      <vt:lpstr>ER diagram ?</vt:lpstr>
      <vt:lpstr>PowerPoint 演示文稿</vt:lpstr>
      <vt:lpstr>Difference between Waterfall and Agile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Basics 1</dc:title>
  <dc:creator>周 广鉴</dc:creator>
  <cp:lastModifiedBy>周 广鉴</cp:lastModifiedBy>
  <cp:revision>2</cp:revision>
  <dcterms:created xsi:type="dcterms:W3CDTF">2023-03-17T05:42:49Z</dcterms:created>
  <dcterms:modified xsi:type="dcterms:W3CDTF">2023-03-17T15:51:43Z</dcterms:modified>
</cp:coreProperties>
</file>