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2" r:id="rId6"/>
    <p:sldId id="263" r:id="rId7"/>
    <p:sldId id="264" r:id="rId8"/>
    <p:sldId id="266" r:id="rId9"/>
    <p:sldId id="265" r:id="rId10"/>
    <p:sldId id="267" r:id="rId11"/>
    <p:sldId id="268" r:id="rId12"/>
    <p:sldId id="269"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18" d="100"/>
          <a:sy n="118" d="100"/>
        </p:scale>
        <p:origin x="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A0910-35B3-6145-80C8-359EFC30E7F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F1CBDC8-B392-4342-8A3D-5E9174060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C57A6C5-2A23-4546-8830-35E3DBE55692}"/>
              </a:ext>
            </a:extLst>
          </p:cNvPr>
          <p:cNvSpPr>
            <a:spLocks noGrp="1"/>
          </p:cNvSpPr>
          <p:nvPr>
            <p:ph type="dt" sz="half" idx="10"/>
          </p:nvPr>
        </p:nvSpPr>
        <p:spPr/>
        <p:txBody>
          <a:bodyPr/>
          <a:lstStyle/>
          <a:p>
            <a:fld id="{501C1385-890D-624D-819E-F072AF408B38}" type="datetimeFigureOut">
              <a:rPr kumimoji="1" lang="zh-CN" altLang="en-US" smtClean="0"/>
              <a:t>2023/3/9</a:t>
            </a:fld>
            <a:endParaRPr kumimoji="1" lang="zh-CN" altLang="en-US"/>
          </a:p>
        </p:txBody>
      </p:sp>
      <p:sp>
        <p:nvSpPr>
          <p:cNvPr id="5" name="页脚占位符 4">
            <a:extLst>
              <a:ext uri="{FF2B5EF4-FFF2-40B4-BE49-F238E27FC236}">
                <a16:creationId xmlns:a16="http://schemas.microsoft.com/office/drawing/2014/main" id="{7D411F64-E1CF-8047-9B2E-7692A0B3BBC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32DFB5C-B1E8-7043-B630-C6CF98C86496}"/>
              </a:ext>
            </a:extLst>
          </p:cNvPr>
          <p:cNvSpPr>
            <a:spLocks noGrp="1"/>
          </p:cNvSpPr>
          <p:nvPr>
            <p:ph type="sldNum" sz="quarter" idx="12"/>
          </p:nvPr>
        </p:nvSpPr>
        <p:spPr/>
        <p:txBody>
          <a:body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14261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53C45-F5AF-364D-B4E2-D6088D93D3D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4AEEDA5-F016-CF41-B2AC-AEE9A496EC4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77D9E4D-AD8F-8141-BBE8-6953849EA292}"/>
              </a:ext>
            </a:extLst>
          </p:cNvPr>
          <p:cNvSpPr>
            <a:spLocks noGrp="1"/>
          </p:cNvSpPr>
          <p:nvPr>
            <p:ph type="dt" sz="half" idx="10"/>
          </p:nvPr>
        </p:nvSpPr>
        <p:spPr/>
        <p:txBody>
          <a:bodyPr/>
          <a:lstStyle/>
          <a:p>
            <a:fld id="{501C1385-890D-624D-819E-F072AF408B38}" type="datetimeFigureOut">
              <a:rPr kumimoji="1" lang="zh-CN" altLang="en-US" smtClean="0"/>
              <a:t>2023/3/9</a:t>
            </a:fld>
            <a:endParaRPr kumimoji="1" lang="zh-CN" altLang="en-US"/>
          </a:p>
        </p:txBody>
      </p:sp>
      <p:sp>
        <p:nvSpPr>
          <p:cNvPr id="5" name="页脚占位符 4">
            <a:extLst>
              <a:ext uri="{FF2B5EF4-FFF2-40B4-BE49-F238E27FC236}">
                <a16:creationId xmlns:a16="http://schemas.microsoft.com/office/drawing/2014/main" id="{5929B059-C310-A345-AC1C-CC52A68A6C0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89E2FCA-2FD9-3C45-A951-0FDFA5D23116}"/>
              </a:ext>
            </a:extLst>
          </p:cNvPr>
          <p:cNvSpPr>
            <a:spLocks noGrp="1"/>
          </p:cNvSpPr>
          <p:nvPr>
            <p:ph type="sldNum" sz="quarter" idx="12"/>
          </p:nvPr>
        </p:nvSpPr>
        <p:spPr/>
        <p:txBody>
          <a:body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193497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DFA16A-4E2C-E448-B48F-D9E8C34B24D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0263D59-2B7E-2C46-A96E-2793EBC34B4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2D6D921-BA5C-CF47-B402-0BA36E147251}"/>
              </a:ext>
            </a:extLst>
          </p:cNvPr>
          <p:cNvSpPr>
            <a:spLocks noGrp="1"/>
          </p:cNvSpPr>
          <p:nvPr>
            <p:ph type="dt" sz="half" idx="10"/>
          </p:nvPr>
        </p:nvSpPr>
        <p:spPr/>
        <p:txBody>
          <a:bodyPr/>
          <a:lstStyle/>
          <a:p>
            <a:fld id="{501C1385-890D-624D-819E-F072AF408B38}" type="datetimeFigureOut">
              <a:rPr kumimoji="1" lang="zh-CN" altLang="en-US" smtClean="0"/>
              <a:t>2023/3/9</a:t>
            </a:fld>
            <a:endParaRPr kumimoji="1" lang="zh-CN" altLang="en-US"/>
          </a:p>
        </p:txBody>
      </p:sp>
      <p:sp>
        <p:nvSpPr>
          <p:cNvPr id="5" name="页脚占位符 4">
            <a:extLst>
              <a:ext uri="{FF2B5EF4-FFF2-40B4-BE49-F238E27FC236}">
                <a16:creationId xmlns:a16="http://schemas.microsoft.com/office/drawing/2014/main" id="{186A2520-7F34-9143-8096-FD3257E3B90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17F6811-4EAD-F44E-A025-0C9189586062}"/>
              </a:ext>
            </a:extLst>
          </p:cNvPr>
          <p:cNvSpPr>
            <a:spLocks noGrp="1"/>
          </p:cNvSpPr>
          <p:nvPr>
            <p:ph type="sldNum" sz="quarter" idx="12"/>
          </p:nvPr>
        </p:nvSpPr>
        <p:spPr/>
        <p:txBody>
          <a:body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415903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653D2-092D-D24D-8A7D-1C71D01A1D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D8174FF-30AC-3A40-B660-CD8F443DFD8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7E1EBC3-9C4B-C64B-88DF-BD5F2231CBDE}"/>
              </a:ext>
            </a:extLst>
          </p:cNvPr>
          <p:cNvSpPr>
            <a:spLocks noGrp="1"/>
          </p:cNvSpPr>
          <p:nvPr>
            <p:ph type="dt" sz="half" idx="10"/>
          </p:nvPr>
        </p:nvSpPr>
        <p:spPr/>
        <p:txBody>
          <a:bodyPr/>
          <a:lstStyle/>
          <a:p>
            <a:fld id="{501C1385-890D-624D-819E-F072AF408B38}" type="datetimeFigureOut">
              <a:rPr kumimoji="1" lang="zh-CN" altLang="en-US" smtClean="0"/>
              <a:t>2023/3/9</a:t>
            </a:fld>
            <a:endParaRPr kumimoji="1" lang="zh-CN" altLang="en-US"/>
          </a:p>
        </p:txBody>
      </p:sp>
      <p:sp>
        <p:nvSpPr>
          <p:cNvPr id="5" name="页脚占位符 4">
            <a:extLst>
              <a:ext uri="{FF2B5EF4-FFF2-40B4-BE49-F238E27FC236}">
                <a16:creationId xmlns:a16="http://schemas.microsoft.com/office/drawing/2014/main" id="{B24416EC-E3AB-1C46-941E-035C8FD2CF2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D42DB95-FFE0-844B-9F1F-FED00C4B406F}"/>
              </a:ext>
            </a:extLst>
          </p:cNvPr>
          <p:cNvSpPr>
            <a:spLocks noGrp="1"/>
          </p:cNvSpPr>
          <p:nvPr>
            <p:ph type="sldNum" sz="quarter" idx="12"/>
          </p:nvPr>
        </p:nvSpPr>
        <p:spPr/>
        <p:txBody>
          <a:body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12390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59FF5-AA53-B14E-BFFB-3E47E36C500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C04AE59-EB41-E04A-81FF-48103D642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32C6FF3-2DCB-1143-AB34-3BFF15BB956C}"/>
              </a:ext>
            </a:extLst>
          </p:cNvPr>
          <p:cNvSpPr>
            <a:spLocks noGrp="1"/>
          </p:cNvSpPr>
          <p:nvPr>
            <p:ph type="dt" sz="half" idx="10"/>
          </p:nvPr>
        </p:nvSpPr>
        <p:spPr/>
        <p:txBody>
          <a:bodyPr/>
          <a:lstStyle/>
          <a:p>
            <a:fld id="{501C1385-890D-624D-819E-F072AF408B38}" type="datetimeFigureOut">
              <a:rPr kumimoji="1" lang="zh-CN" altLang="en-US" smtClean="0"/>
              <a:t>2023/3/9</a:t>
            </a:fld>
            <a:endParaRPr kumimoji="1" lang="zh-CN" altLang="en-US"/>
          </a:p>
        </p:txBody>
      </p:sp>
      <p:sp>
        <p:nvSpPr>
          <p:cNvPr id="5" name="页脚占位符 4">
            <a:extLst>
              <a:ext uri="{FF2B5EF4-FFF2-40B4-BE49-F238E27FC236}">
                <a16:creationId xmlns:a16="http://schemas.microsoft.com/office/drawing/2014/main" id="{0FD0209B-ABCF-2545-BCC0-3E68FBD5CD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BC619B6-13F8-6A41-82B5-8214A0D8F7E9}"/>
              </a:ext>
            </a:extLst>
          </p:cNvPr>
          <p:cNvSpPr>
            <a:spLocks noGrp="1"/>
          </p:cNvSpPr>
          <p:nvPr>
            <p:ph type="sldNum" sz="quarter" idx="12"/>
          </p:nvPr>
        </p:nvSpPr>
        <p:spPr/>
        <p:txBody>
          <a:body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398261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D9D3C-CA1D-104D-A445-D919A1987A7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3A0E5AC-EDA0-AE48-8ACD-780847E38F1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EA2640F-05B3-6240-9022-A2D2043EEA8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7267006-1A94-2D45-A0A4-EA224B70DB15}"/>
              </a:ext>
            </a:extLst>
          </p:cNvPr>
          <p:cNvSpPr>
            <a:spLocks noGrp="1"/>
          </p:cNvSpPr>
          <p:nvPr>
            <p:ph type="dt" sz="half" idx="10"/>
          </p:nvPr>
        </p:nvSpPr>
        <p:spPr/>
        <p:txBody>
          <a:bodyPr/>
          <a:lstStyle/>
          <a:p>
            <a:fld id="{501C1385-890D-624D-819E-F072AF408B38}" type="datetimeFigureOut">
              <a:rPr kumimoji="1" lang="zh-CN" altLang="en-US" smtClean="0"/>
              <a:t>2023/3/9</a:t>
            </a:fld>
            <a:endParaRPr kumimoji="1" lang="zh-CN" altLang="en-US"/>
          </a:p>
        </p:txBody>
      </p:sp>
      <p:sp>
        <p:nvSpPr>
          <p:cNvPr id="6" name="页脚占位符 5">
            <a:extLst>
              <a:ext uri="{FF2B5EF4-FFF2-40B4-BE49-F238E27FC236}">
                <a16:creationId xmlns:a16="http://schemas.microsoft.com/office/drawing/2014/main" id="{5E08E96C-DDAA-0C4C-A752-F7D918AC7D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9848F25-8810-D344-BF9D-05EDE0A4DF68}"/>
              </a:ext>
            </a:extLst>
          </p:cNvPr>
          <p:cNvSpPr>
            <a:spLocks noGrp="1"/>
          </p:cNvSpPr>
          <p:nvPr>
            <p:ph type="sldNum" sz="quarter" idx="12"/>
          </p:nvPr>
        </p:nvSpPr>
        <p:spPr/>
        <p:txBody>
          <a:body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318693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A5EE2-86F3-D149-ACA1-1080551521B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F0CDC08-9435-0147-982D-0633928400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0119B62-41FF-E745-9533-7F8FC4C9CDF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F8D7B10-882F-2744-ABD5-A532726C01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018E7B1-7863-D347-8739-38533F92CF7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0137AA6-8295-C542-AF0E-626FA3F90122}"/>
              </a:ext>
            </a:extLst>
          </p:cNvPr>
          <p:cNvSpPr>
            <a:spLocks noGrp="1"/>
          </p:cNvSpPr>
          <p:nvPr>
            <p:ph type="dt" sz="half" idx="10"/>
          </p:nvPr>
        </p:nvSpPr>
        <p:spPr/>
        <p:txBody>
          <a:bodyPr/>
          <a:lstStyle/>
          <a:p>
            <a:fld id="{501C1385-890D-624D-819E-F072AF408B38}" type="datetimeFigureOut">
              <a:rPr kumimoji="1" lang="zh-CN" altLang="en-US" smtClean="0"/>
              <a:t>2023/3/9</a:t>
            </a:fld>
            <a:endParaRPr kumimoji="1" lang="zh-CN" altLang="en-US"/>
          </a:p>
        </p:txBody>
      </p:sp>
      <p:sp>
        <p:nvSpPr>
          <p:cNvPr id="8" name="页脚占位符 7">
            <a:extLst>
              <a:ext uri="{FF2B5EF4-FFF2-40B4-BE49-F238E27FC236}">
                <a16:creationId xmlns:a16="http://schemas.microsoft.com/office/drawing/2014/main" id="{988661F8-5461-C74D-80C6-5D99FB6AEA2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23C3E8D-9CEB-9748-886B-9E9083D40392}"/>
              </a:ext>
            </a:extLst>
          </p:cNvPr>
          <p:cNvSpPr>
            <a:spLocks noGrp="1"/>
          </p:cNvSpPr>
          <p:nvPr>
            <p:ph type="sldNum" sz="quarter" idx="12"/>
          </p:nvPr>
        </p:nvSpPr>
        <p:spPr/>
        <p:txBody>
          <a:body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421560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599BB-C6CB-684C-985F-0CC3BCB3347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DEFDDD3-3C09-4547-9D17-1A683D0F85C9}"/>
              </a:ext>
            </a:extLst>
          </p:cNvPr>
          <p:cNvSpPr>
            <a:spLocks noGrp="1"/>
          </p:cNvSpPr>
          <p:nvPr>
            <p:ph type="dt" sz="half" idx="10"/>
          </p:nvPr>
        </p:nvSpPr>
        <p:spPr/>
        <p:txBody>
          <a:bodyPr/>
          <a:lstStyle/>
          <a:p>
            <a:fld id="{501C1385-890D-624D-819E-F072AF408B38}" type="datetimeFigureOut">
              <a:rPr kumimoji="1" lang="zh-CN" altLang="en-US" smtClean="0"/>
              <a:t>2023/3/9</a:t>
            </a:fld>
            <a:endParaRPr kumimoji="1" lang="zh-CN" altLang="en-US"/>
          </a:p>
        </p:txBody>
      </p:sp>
      <p:sp>
        <p:nvSpPr>
          <p:cNvPr id="4" name="页脚占位符 3">
            <a:extLst>
              <a:ext uri="{FF2B5EF4-FFF2-40B4-BE49-F238E27FC236}">
                <a16:creationId xmlns:a16="http://schemas.microsoft.com/office/drawing/2014/main" id="{E5763DC9-A843-6A4A-9BC6-4C2B020E25E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FD57E8E-827C-7B4A-A530-8D9D8131C5F7}"/>
              </a:ext>
            </a:extLst>
          </p:cNvPr>
          <p:cNvSpPr>
            <a:spLocks noGrp="1"/>
          </p:cNvSpPr>
          <p:nvPr>
            <p:ph type="sldNum" sz="quarter" idx="12"/>
          </p:nvPr>
        </p:nvSpPr>
        <p:spPr/>
        <p:txBody>
          <a:body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375818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B1EB3F-372F-1445-B129-AE9F8AF780D5}"/>
              </a:ext>
            </a:extLst>
          </p:cNvPr>
          <p:cNvSpPr>
            <a:spLocks noGrp="1"/>
          </p:cNvSpPr>
          <p:nvPr>
            <p:ph type="dt" sz="half" idx="10"/>
          </p:nvPr>
        </p:nvSpPr>
        <p:spPr/>
        <p:txBody>
          <a:bodyPr/>
          <a:lstStyle/>
          <a:p>
            <a:fld id="{501C1385-890D-624D-819E-F072AF408B38}" type="datetimeFigureOut">
              <a:rPr kumimoji="1" lang="zh-CN" altLang="en-US" smtClean="0"/>
              <a:t>2023/3/9</a:t>
            </a:fld>
            <a:endParaRPr kumimoji="1" lang="zh-CN" altLang="en-US"/>
          </a:p>
        </p:txBody>
      </p:sp>
      <p:sp>
        <p:nvSpPr>
          <p:cNvPr id="3" name="页脚占位符 2">
            <a:extLst>
              <a:ext uri="{FF2B5EF4-FFF2-40B4-BE49-F238E27FC236}">
                <a16:creationId xmlns:a16="http://schemas.microsoft.com/office/drawing/2014/main" id="{01461A27-C7ED-8440-8D1C-914394E1D05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9CB5AB5-7267-024F-920E-65112D76422B}"/>
              </a:ext>
            </a:extLst>
          </p:cNvPr>
          <p:cNvSpPr>
            <a:spLocks noGrp="1"/>
          </p:cNvSpPr>
          <p:nvPr>
            <p:ph type="sldNum" sz="quarter" idx="12"/>
          </p:nvPr>
        </p:nvSpPr>
        <p:spPr/>
        <p:txBody>
          <a:body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37650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1DE3A-255F-4349-962D-FCEC817FAEF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9482A48-003B-BC4F-AEAF-F25ACFA830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CFD9C0A-C629-F44F-B1A0-09FA4CDFB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51D36EB-31DE-B14E-B9AA-5A51457F2022}"/>
              </a:ext>
            </a:extLst>
          </p:cNvPr>
          <p:cNvSpPr>
            <a:spLocks noGrp="1"/>
          </p:cNvSpPr>
          <p:nvPr>
            <p:ph type="dt" sz="half" idx="10"/>
          </p:nvPr>
        </p:nvSpPr>
        <p:spPr/>
        <p:txBody>
          <a:bodyPr/>
          <a:lstStyle/>
          <a:p>
            <a:fld id="{501C1385-890D-624D-819E-F072AF408B38}" type="datetimeFigureOut">
              <a:rPr kumimoji="1" lang="zh-CN" altLang="en-US" smtClean="0"/>
              <a:t>2023/3/9</a:t>
            </a:fld>
            <a:endParaRPr kumimoji="1" lang="zh-CN" altLang="en-US"/>
          </a:p>
        </p:txBody>
      </p:sp>
      <p:sp>
        <p:nvSpPr>
          <p:cNvPr id="6" name="页脚占位符 5">
            <a:extLst>
              <a:ext uri="{FF2B5EF4-FFF2-40B4-BE49-F238E27FC236}">
                <a16:creationId xmlns:a16="http://schemas.microsoft.com/office/drawing/2014/main" id="{8331F321-37C2-1A4F-B7C9-854BCBA930A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0419E94-9AB5-CB48-B5FA-30A115CE2027}"/>
              </a:ext>
            </a:extLst>
          </p:cNvPr>
          <p:cNvSpPr>
            <a:spLocks noGrp="1"/>
          </p:cNvSpPr>
          <p:nvPr>
            <p:ph type="sldNum" sz="quarter" idx="12"/>
          </p:nvPr>
        </p:nvSpPr>
        <p:spPr/>
        <p:txBody>
          <a:body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1916684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F7180-9C5F-134B-978E-FC5E396E5A6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DE8D6FE-EFFF-BF43-A75A-D47C9637A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F1E58EE-0E1B-C24B-AEB4-DDB0FD7A7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81C4F45-AAAB-764D-9616-25A9CA37FF1D}"/>
              </a:ext>
            </a:extLst>
          </p:cNvPr>
          <p:cNvSpPr>
            <a:spLocks noGrp="1"/>
          </p:cNvSpPr>
          <p:nvPr>
            <p:ph type="dt" sz="half" idx="10"/>
          </p:nvPr>
        </p:nvSpPr>
        <p:spPr/>
        <p:txBody>
          <a:bodyPr/>
          <a:lstStyle/>
          <a:p>
            <a:fld id="{501C1385-890D-624D-819E-F072AF408B38}" type="datetimeFigureOut">
              <a:rPr kumimoji="1" lang="zh-CN" altLang="en-US" smtClean="0"/>
              <a:t>2023/3/9</a:t>
            </a:fld>
            <a:endParaRPr kumimoji="1" lang="zh-CN" altLang="en-US"/>
          </a:p>
        </p:txBody>
      </p:sp>
      <p:sp>
        <p:nvSpPr>
          <p:cNvPr id="6" name="页脚占位符 5">
            <a:extLst>
              <a:ext uri="{FF2B5EF4-FFF2-40B4-BE49-F238E27FC236}">
                <a16:creationId xmlns:a16="http://schemas.microsoft.com/office/drawing/2014/main" id="{804F25B3-7FA0-9542-BC4A-C42E1B7BEC2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E4DFB87-098B-1C4D-8879-CFE96C1A5CBA}"/>
              </a:ext>
            </a:extLst>
          </p:cNvPr>
          <p:cNvSpPr>
            <a:spLocks noGrp="1"/>
          </p:cNvSpPr>
          <p:nvPr>
            <p:ph type="sldNum" sz="quarter" idx="12"/>
          </p:nvPr>
        </p:nvSpPr>
        <p:spPr/>
        <p:txBody>
          <a:body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3905768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F70E6E-774C-8449-9208-8571A8AB2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89F536E-FDF0-304A-9295-D5E07CD5B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BE638C2-7A2C-A84C-99E0-3326CAE87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C1385-890D-624D-819E-F072AF408B38}" type="datetimeFigureOut">
              <a:rPr kumimoji="1" lang="zh-CN" altLang="en-US" smtClean="0"/>
              <a:t>2023/3/9</a:t>
            </a:fld>
            <a:endParaRPr kumimoji="1" lang="zh-CN" altLang="en-US"/>
          </a:p>
        </p:txBody>
      </p:sp>
      <p:sp>
        <p:nvSpPr>
          <p:cNvPr id="5" name="页脚占位符 4">
            <a:extLst>
              <a:ext uri="{FF2B5EF4-FFF2-40B4-BE49-F238E27FC236}">
                <a16:creationId xmlns:a16="http://schemas.microsoft.com/office/drawing/2014/main" id="{F6D6396F-51CF-3E4F-81BC-388C8D36CC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548130F-DBA1-3C45-914E-6DFBB6D84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B67D1-4D99-CD43-93F7-377B14230721}" type="slidenum">
              <a:rPr kumimoji="1" lang="zh-CN" altLang="en-US" smtClean="0"/>
              <a:t>‹#›</a:t>
            </a:fld>
            <a:endParaRPr kumimoji="1" lang="zh-CN" altLang="en-US"/>
          </a:p>
        </p:txBody>
      </p:sp>
    </p:spTree>
    <p:extLst>
      <p:ext uri="{BB962C8B-B14F-4D97-AF65-F5344CB8AC3E}">
        <p14:creationId xmlns:p14="http://schemas.microsoft.com/office/powerpoint/2010/main" val="3268369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Glossary/CS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HTML/Element/a#attr-href" TargetMode="External"/><Relationship Id="rId2" Type="http://schemas.openxmlformats.org/officeDocument/2006/relationships/hyperlink" Target="https://developer.mozilla.org/en-US/docs/Web/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572F3-A3AC-1B44-AD71-E2EF4381515D}"/>
              </a:ext>
            </a:extLst>
          </p:cNvPr>
          <p:cNvSpPr>
            <a:spLocks noGrp="1"/>
          </p:cNvSpPr>
          <p:nvPr>
            <p:ph type="ctrTitle"/>
          </p:nvPr>
        </p:nvSpPr>
        <p:spPr/>
        <p:txBody>
          <a:bodyPr/>
          <a:lstStyle/>
          <a:p>
            <a:r>
              <a:rPr kumimoji="1" lang="en-US" altLang="zh-CN" dirty="0"/>
              <a:t>UI Basics</a:t>
            </a:r>
            <a:r>
              <a:rPr kumimoji="1" lang="zh-CN" altLang="en-US" dirty="0"/>
              <a:t> </a:t>
            </a:r>
            <a:r>
              <a:rPr kumimoji="1" lang="en-US" altLang="zh-CN"/>
              <a:t>1</a:t>
            </a:r>
            <a:endParaRPr kumimoji="1" lang="zh-CN" altLang="en-US" dirty="0"/>
          </a:p>
        </p:txBody>
      </p:sp>
      <p:sp>
        <p:nvSpPr>
          <p:cNvPr id="3" name="副标题 2">
            <a:extLst>
              <a:ext uri="{FF2B5EF4-FFF2-40B4-BE49-F238E27FC236}">
                <a16:creationId xmlns:a16="http://schemas.microsoft.com/office/drawing/2014/main" id="{9C5E65DB-3169-824D-9D9B-EAE7623D9365}"/>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91451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3E2D3-F330-0749-93A5-6CC94531D4A8}"/>
              </a:ext>
            </a:extLst>
          </p:cNvPr>
          <p:cNvSpPr>
            <a:spLocks noGrp="1"/>
          </p:cNvSpPr>
          <p:nvPr>
            <p:ph type="title"/>
          </p:nvPr>
        </p:nvSpPr>
        <p:spPr/>
        <p:txBody>
          <a:bodyPr/>
          <a:lstStyle/>
          <a:p>
            <a:r>
              <a:rPr kumimoji="1" lang="en" altLang="zh-CN" dirty="0"/>
              <a:t>How to Add image in HTML page example.</a:t>
            </a:r>
            <a:endParaRPr kumimoji="1" lang="zh-CN" altLang="en-US" dirty="0"/>
          </a:p>
        </p:txBody>
      </p:sp>
      <p:sp>
        <p:nvSpPr>
          <p:cNvPr id="3" name="内容占位符 2">
            <a:extLst>
              <a:ext uri="{FF2B5EF4-FFF2-40B4-BE49-F238E27FC236}">
                <a16:creationId xmlns:a16="http://schemas.microsoft.com/office/drawing/2014/main" id="{F09E117B-5EFB-9D4E-9CA8-A0D65D89876C}"/>
              </a:ext>
            </a:extLst>
          </p:cNvPr>
          <p:cNvSpPr>
            <a:spLocks noGrp="1"/>
          </p:cNvSpPr>
          <p:nvPr>
            <p:ph idx="1"/>
          </p:nvPr>
        </p:nvSpPr>
        <p:spPr/>
        <p:txBody>
          <a:bodyPr/>
          <a:lstStyle/>
          <a:p>
            <a:r>
              <a:rPr lang="en" altLang="zh-CN" b="0" i="0" dirty="0">
                <a:solidFill>
                  <a:srgbClr val="0000CD"/>
                </a:solidFill>
                <a:effectLst/>
                <a:latin typeface="Consolas" panose="020B0609020204030204" pitchFamily="49" charset="0"/>
              </a:rPr>
              <a:t>&lt;</a:t>
            </a:r>
            <a:r>
              <a:rPr lang="en" altLang="zh-CN" b="0" i="0" dirty="0" err="1">
                <a:solidFill>
                  <a:srgbClr val="A52A2A"/>
                </a:solidFill>
                <a:effectLst/>
                <a:latin typeface="Consolas" panose="020B0609020204030204" pitchFamily="49" charset="0"/>
              </a:rPr>
              <a:t>img</a:t>
            </a:r>
            <a:r>
              <a:rPr lang="en" altLang="zh-CN" b="0" i="0" dirty="0">
                <a:solidFill>
                  <a:srgbClr val="FF0000"/>
                </a:solidFill>
                <a:effectLst/>
                <a:latin typeface="Consolas" panose="020B0609020204030204" pitchFamily="49" charset="0"/>
              </a:rPr>
              <a:t> </a:t>
            </a:r>
            <a:r>
              <a:rPr lang="en" altLang="zh-CN" b="0" i="0" dirty="0" err="1">
                <a:solidFill>
                  <a:srgbClr val="FF0000"/>
                </a:solidFill>
                <a:effectLst/>
                <a:latin typeface="Consolas" panose="020B0609020204030204" pitchFamily="49" charset="0"/>
              </a:rPr>
              <a:t>src</a:t>
            </a:r>
            <a:r>
              <a:rPr lang="en" altLang="zh-CN" b="0" i="0" dirty="0">
                <a:solidFill>
                  <a:srgbClr val="0000CD"/>
                </a:solidFill>
                <a:effectLst/>
                <a:latin typeface="Consolas" panose="020B0609020204030204" pitchFamily="49" charset="0"/>
              </a:rPr>
              <a:t>="</a:t>
            </a:r>
            <a:r>
              <a:rPr lang="en" altLang="zh-CN" b="0" i="0" dirty="0" err="1">
                <a:solidFill>
                  <a:srgbClr val="0000CD"/>
                </a:solidFill>
                <a:effectLst/>
                <a:latin typeface="Consolas" panose="020B0609020204030204" pitchFamily="49" charset="0"/>
              </a:rPr>
              <a:t>pic_trulli.jpg</a:t>
            </a:r>
            <a:r>
              <a:rPr lang="en" altLang="zh-CN" b="0" i="0" dirty="0">
                <a:solidFill>
                  <a:srgbClr val="0000CD"/>
                </a:solidFill>
                <a:effectLst/>
                <a:latin typeface="Consolas" panose="020B0609020204030204" pitchFamily="49" charset="0"/>
              </a:rPr>
              <a:t>"</a:t>
            </a:r>
            <a:r>
              <a:rPr lang="en" altLang="zh-CN" b="0" i="0" dirty="0">
                <a:solidFill>
                  <a:srgbClr val="FF0000"/>
                </a:solidFill>
                <a:effectLst/>
                <a:latin typeface="Consolas" panose="020B0609020204030204" pitchFamily="49" charset="0"/>
              </a:rPr>
              <a:t> alt</a:t>
            </a:r>
            <a:r>
              <a:rPr lang="en" altLang="zh-CN" b="0" i="0" dirty="0">
                <a:solidFill>
                  <a:srgbClr val="0000CD"/>
                </a:solidFill>
                <a:effectLst/>
                <a:latin typeface="Consolas" panose="020B0609020204030204" pitchFamily="49" charset="0"/>
              </a:rPr>
              <a:t>="Italian </a:t>
            </a:r>
            <a:r>
              <a:rPr lang="en" altLang="zh-CN" b="0" i="0" dirty="0" err="1">
                <a:solidFill>
                  <a:srgbClr val="0000CD"/>
                </a:solidFill>
                <a:effectLst/>
                <a:latin typeface="Consolas" panose="020B0609020204030204" pitchFamily="49" charset="0"/>
              </a:rPr>
              <a:t>Trulli</a:t>
            </a:r>
            <a:r>
              <a:rPr lang="en" altLang="zh-CN" b="0" i="0" dirty="0">
                <a:solidFill>
                  <a:srgbClr val="0000CD"/>
                </a:solidFill>
                <a:effectLst/>
                <a:latin typeface="Consolas" panose="020B0609020204030204" pitchFamily="49" charset="0"/>
              </a:rPr>
              <a:t>"&gt;</a:t>
            </a:r>
            <a:endParaRPr kumimoji="1" lang="zh-CN" altLang="en-US" dirty="0"/>
          </a:p>
        </p:txBody>
      </p:sp>
    </p:spTree>
    <p:extLst>
      <p:ext uri="{BB962C8B-B14F-4D97-AF65-F5344CB8AC3E}">
        <p14:creationId xmlns:p14="http://schemas.microsoft.com/office/powerpoint/2010/main" val="267192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8BB54-ABCA-4646-B6E7-603913012BAD}"/>
              </a:ext>
            </a:extLst>
          </p:cNvPr>
          <p:cNvSpPr>
            <a:spLocks noGrp="1"/>
          </p:cNvSpPr>
          <p:nvPr>
            <p:ph type="title"/>
          </p:nvPr>
        </p:nvSpPr>
        <p:spPr/>
        <p:txBody>
          <a:bodyPr/>
          <a:lstStyle/>
          <a:p>
            <a:r>
              <a:rPr kumimoji="1" lang="en" altLang="zh-CN" dirty="0"/>
              <a:t>What is CSS.</a:t>
            </a:r>
            <a:endParaRPr kumimoji="1" lang="zh-CN" altLang="en-US" dirty="0"/>
          </a:p>
        </p:txBody>
      </p:sp>
      <p:sp>
        <p:nvSpPr>
          <p:cNvPr id="3" name="内容占位符 2">
            <a:extLst>
              <a:ext uri="{FF2B5EF4-FFF2-40B4-BE49-F238E27FC236}">
                <a16:creationId xmlns:a16="http://schemas.microsoft.com/office/drawing/2014/main" id="{E663D274-4DF9-084F-A042-D925D21C9CEC}"/>
              </a:ext>
            </a:extLst>
          </p:cNvPr>
          <p:cNvSpPr>
            <a:spLocks noGrp="1"/>
          </p:cNvSpPr>
          <p:nvPr>
            <p:ph idx="1"/>
          </p:nvPr>
        </p:nvSpPr>
        <p:spPr/>
        <p:txBody>
          <a:bodyPr/>
          <a:lstStyle/>
          <a:p>
            <a:r>
              <a:rPr lang="en" altLang="zh-CN" b="1" i="0" u="sng" dirty="0">
                <a:effectLst/>
                <a:latin typeface="Inter"/>
                <a:hlinkClick r:id="rId2">
                  <a:extLst>
                    <a:ext uri="{A12FA001-AC4F-418D-AE19-62706E023703}">
                      <ahyp:hlinkClr xmlns:ahyp="http://schemas.microsoft.com/office/drawing/2018/hyperlinkcolor" val="tx"/>
                    </a:ext>
                  </a:extLst>
                </a:hlinkClick>
              </a:rPr>
              <a:t>CSS</a:t>
            </a:r>
            <a:r>
              <a:rPr lang="en" altLang="zh-CN" b="0" i="0" dirty="0">
                <a:effectLst/>
                <a:latin typeface="Inter"/>
              </a:rPr>
              <a:t> (Cascading Style Sheets) allows you to create great-looking web pages, but how does it work under the hood? This article explains what CSS is with a simple syntax example and also covers some key terms about the language.</a:t>
            </a:r>
            <a:endParaRPr kumimoji="1" lang="zh-CN" altLang="en-US" dirty="0"/>
          </a:p>
        </p:txBody>
      </p:sp>
    </p:spTree>
    <p:extLst>
      <p:ext uri="{BB962C8B-B14F-4D97-AF65-F5344CB8AC3E}">
        <p14:creationId xmlns:p14="http://schemas.microsoft.com/office/powerpoint/2010/main" val="83790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4BC1D-D07E-7D46-B207-241EC3D9733F}"/>
              </a:ext>
            </a:extLst>
          </p:cNvPr>
          <p:cNvSpPr>
            <a:spLocks noGrp="1"/>
          </p:cNvSpPr>
          <p:nvPr>
            <p:ph type="title"/>
          </p:nvPr>
        </p:nvSpPr>
        <p:spPr/>
        <p:txBody>
          <a:bodyPr>
            <a:normAutofit/>
          </a:bodyPr>
          <a:lstStyle/>
          <a:p>
            <a:r>
              <a:rPr kumimoji="1" lang="en" altLang="zh-CN" dirty="0"/>
              <a:t>Show </a:t>
            </a:r>
            <a:r>
              <a:rPr kumimoji="1" lang="en" altLang="zh-CN" dirty="0" err="1"/>
              <a:t>woring</a:t>
            </a:r>
            <a:r>
              <a:rPr kumimoji="1" lang="en" altLang="zh-CN" dirty="0"/>
              <a:t> of Inline CSS</a:t>
            </a:r>
            <a:endParaRPr kumimoji="1" lang="zh-CN" altLang="en-US" dirty="0"/>
          </a:p>
        </p:txBody>
      </p:sp>
      <p:sp>
        <p:nvSpPr>
          <p:cNvPr id="3" name="内容占位符 2">
            <a:extLst>
              <a:ext uri="{FF2B5EF4-FFF2-40B4-BE49-F238E27FC236}">
                <a16:creationId xmlns:a16="http://schemas.microsoft.com/office/drawing/2014/main" id="{C9C075B3-F05A-4A46-B76B-330A76893DAD}"/>
              </a:ext>
            </a:extLst>
          </p:cNvPr>
          <p:cNvSpPr>
            <a:spLocks noGrp="1"/>
          </p:cNvSpPr>
          <p:nvPr>
            <p:ph idx="1"/>
          </p:nvPr>
        </p:nvSpPr>
        <p:spPr/>
        <p:txBody>
          <a:bodyPr/>
          <a:lstStyle/>
          <a:p>
            <a:pPr algn="just"/>
            <a:r>
              <a:rPr lang="en" altLang="zh-CN" b="0" i="0" dirty="0">
                <a:solidFill>
                  <a:srgbClr val="000000"/>
                </a:solidFill>
                <a:effectLst/>
                <a:latin typeface="Nunito" pitchFamily="2" charset="0"/>
              </a:rPr>
              <a:t>Associate styles with your HTML document using methods inline CSS and External CSS.</a:t>
            </a:r>
          </a:p>
          <a:p>
            <a:pPr algn="just"/>
            <a:r>
              <a:rPr lang="en" altLang="zh-CN" b="0" i="0" dirty="0">
                <a:solidFill>
                  <a:srgbClr val="000000"/>
                </a:solidFill>
                <a:effectLst/>
                <a:latin typeface="Nunito" pitchFamily="2" charset="0"/>
              </a:rPr>
              <a:t>You can use style attribute of any HTML element to define inline style rules. These rules will be applied to that element only. Here is the generic syntax:</a:t>
            </a:r>
          </a:p>
          <a:p>
            <a:r>
              <a:rPr lang="en" altLang="zh-CN" dirty="0"/>
              <a:t>&lt;element style = "...style rules...."&gt;</a:t>
            </a:r>
            <a:endParaRPr kumimoji="1" lang="zh-CN" altLang="en-US" dirty="0"/>
          </a:p>
        </p:txBody>
      </p:sp>
    </p:spTree>
    <p:extLst>
      <p:ext uri="{BB962C8B-B14F-4D97-AF65-F5344CB8AC3E}">
        <p14:creationId xmlns:p14="http://schemas.microsoft.com/office/powerpoint/2010/main" val="2339170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E9438-3137-5C45-98F9-8FC13ABEBC72}"/>
              </a:ext>
            </a:extLst>
          </p:cNvPr>
          <p:cNvSpPr>
            <a:spLocks noGrp="1"/>
          </p:cNvSpPr>
          <p:nvPr>
            <p:ph type="title"/>
          </p:nvPr>
        </p:nvSpPr>
        <p:spPr/>
        <p:txBody>
          <a:bodyPr/>
          <a:lstStyle/>
          <a:p>
            <a:r>
              <a:rPr kumimoji="1" lang="en" altLang="zh-CN" dirty="0"/>
              <a:t>Show working of Internal CSS.</a:t>
            </a:r>
            <a:endParaRPr kumimoji="1" lang="zh-CN" altLang="en-US" dirty="0"/>
          </a:p>
        </p:txBody>
      </p:sp>
      <p:pic>
        <p:nvPicPr>
          <p:cNvPr id="4" name="内容占位符 3">
            <a:extLst>
              <a:ext uri="{FF2B5EF4-FFF2-40B4-BE49-F238E27FC236}">
                <a16:creationId xmlns:a16="http://schemas.microsoft.com/office/drawing/2014/main" id="{F925706E-6E5F-DC42-B229-A1FA7A4C7C02}"/>
              </a:ext>
            </a:extLst>
          </p:cNvPr>
          <p:cNvPicPr>
            <a:picLocks noGrp="1" noChangeAspect="1"/>
          </p:cNvPicPr>
          <p:nvPr>
            <p:ph idx="1"/>
          </p:nvPr>
        </p:nvPicPr>
        <p:blipFill>
          <a:blip r:embed="rId2"/>
          <a:stretch>
            <a:fillRect/>
          </a:stretch>
        </p:blipFill>
        <p:spPr>
          <a:xfrm>
            <a:off x="2667000" y="2420144"/>
            <a:ext cx="6858000" cy="3162300"/>
          </a:xfrm>
          <a:prstGeom prst="rect">
            <a:avLst/>
          </a:prstGeom>
        </p:spPr>
      </p:pic>
    </p:spTree>
    <p:extLst>
      <p:ext uri="{BB962C8B-B14F-4D97-AF65-F5344CB8AC3E}">
        <p14:creationId xmlns:p14="http://schemas.microsoft.com/office/powerpoint/2010/main" val="424087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C2832-2957-B04B-9456-6223241934E8}"/>
              </a:ext>
            </a:extLst>
          </p:cNvPr>
          <p:cNvSpPr>
            <a:spLocks noGrp="1"/>
          </p:cNvSpPr>
          <p:nvPr>
            <p:ph type="title"/>
          </p:nvPr>
        </p:nvSpPr>
        <p:spPr/>
        <p:txBody>
          <a:bodyPr/>
          <a:lstStyle/>
          <a:p>
            <a:r>
              <a:rPr kumimoji="1" lang="en" altLang="zh-CN" dirty="0"/>
              <a:t>what is tag in HTML</a:t>
            </a:r>
            <a:endParaRPr kumimoji="1" lang="zh-CN" altLang="en-US" dirty="0"/>
          </a:p>
        </p:txBody>
      </p:sp>
      <p:sp>
        <p:nvSpPr>
          <p:cNvPr id="3" name="内容占位符 2">
            <a:extLst>
              <a:ext uri="{FF2B5EF4-FFF2-40B4-BE49-F238E27FC236}">
                <a16:creationId xmlns:a16="http://schemas.microsoft.com/office/drawing/2014/main" id="{A2E663C3-FDC8-874F-8DBF-5EDA00BDC23B}"/>
              </a:ext>
            </a:extLst>
          </p:cNvPr>
          <p:cNvSpPr>
            <a:spLocks noGrp="1"/>
          </p:cNvSpPr>
          <p:nvPr>
            <p:ph idx="1"/>
          </p:nvPr>
        </p:nvSpPr>
        <p:spPr/>
        <p:txBody>
          <a:bodyPr/>
          <a:lstStyle/>
          <a:p>
            <a:pPr algn="l"/>
            <a:r>
              <a:rPr lang="en" altLang="zh-CN" b="0" i="0" dirty="0">
                <a:solidFill>
                  <a:srgbClr val="51565E"/>
                </a:solidFill>
                <a:effectLst/>
                <a:latin typeface="Roboto" panose="02000000000000000000" pitchFamily="2" charset="0"/>
              </a:rPr>
              <a:t>HTML tags are the keywords on a web page that define how your web browser must format and display your web page.</a:t>
            </a:r>
          </a:p>
          <a:p>
            <a:pPr algn="l"/>
            <a:r>
              <a:rPr lang="en" altLang="zh-CN" b="0" i="0" dirty="0">
                <a:solidFill>
                  <a:srgbClr val="51565E"/>
                </a:solidFill>
                <a:effectLst/>
                <a:latin typeface="Roboto" panose="02000000000000000000" pitchFamily="2" charset="0"/>
              </a:rPr>
              <a:t>Almost all tags contain two parts, an opening, and a closing tag</a:t>
            </a:r>
          </a:p>
          <a:p>
            <a:endParaRPr kumimoji="1" lang="zh-CN" altLang="en-US" dirty="0"/>
          </a:p>
        </p:txBody>
      </p:sp>
    </p:spTree>
    <p:extLst>
      <p:ext uri="{BB962C8B-B14F-4D97-AF65-F5344CB8AC3E}">
        <p14:creationId xmlns:p14="http://schemas.microsoft.com/office/powerpoint/2010/main" val="213092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116DD-DDA6-B14D-B964-36FA2B98A4DB}"/>
              </a:ext>
            </a:extLst>
          </p:cNvPr>
          <p:cNvSpPr>
            <a:spLocks noGrp="1"/>
          </p:cNvSpPr>
          <p:nvPr>
            <p:ph type="title"/>
          </p:nvPr>
        </p:nvSpPr>
        <p:spPr/>
        <p:txBody>
          <a:bodyPr/>
          <a:lstStyle/>
          <a:p>
            <a:r>
              <a:rPr kumimoji="1" lang="en" altLang="zh-CN" dirty="0"/>
              <a:t>HTML stand for ?</a:t>
            </a:r>
            <a:endParaRPr kumimoji="1" lang="zh-CN" altLang="en-US" dirty="0"/>
          </a:p>
        </p:txBody>
      </p:sp>
      <p:sp>
        <p:nvSpPr>
          <p:cNvPr id="3" name="内容占位符 2">
            <a:extLst>
              <a:ext uri="{FF2B5EF4-FFF2-40B4-BE49-F238E27FC236}">
                <a16:creationId xmlns:a16="http://schemas.microsoft.com/office/drawing/2014/main" id="{6135C5F5-37D1-F641-8293-CFF914437901}"/>
              </a:ext>
            </a:extLst>
          </p:cNvPr>
          <p:cNvSpPr>
            <a:spLocks noGrp="1"/>
          </p:cNvSpPr>
          <p:nvPr>
            <p:ph idx="1"/>
          </p:nvPr>
        </p:nvSpPr>
        <p:spPr/>
        <p:txBody>
          <a:bodyPr/>
          <a:lstStyle/>
          <a:p>
            <a:r>
              <a:rPr lang="en" altLang="zh-CN" b="0" i="0" dirty="0">
                <a:effectLst/>
                <a:latin typeface="Roboto" panose="02000000000000000000" pitchFamily="2" charset="0"/>
              </a:rPr>
              <a:t>Hypertext Markup Language</a:t>
            </a:r>
            <a:endParaRPr kumimoji="1" lang="zh-CN" altLang="en-US" dirty="0"/>
          </a:p>
        </p:txBody>
      </p:sp>
    </p:spTree>
    <p:extLst>
      <p:ext uri="{BB962C8B-B14F-4D97-AF65-F5344CB8AC3E}">
        <p14:creationId xmlns:p14="http://schemas.microsoft.com/office/powerpoint/2010/main" val="26888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08E0D-53C8-974F-8BBA-DED8584C15BF}"/>
              </a:ext>
            </a:extLst>
          </p:cNvPr>
          <p:cNvSpPr>
            <a:spLocks noGrp="1"/>
          </p:cNvSpPr>
          <p:nvPr>
            <p:ph type="title"/>
          </p:nvPr>
        </p:nvSpPr>
        <p:spPr/>
        <p:txBody>
          <a:bodyPr/>
          <a:lstStyle/>
          <a:p>
            <a:r>
              <a:rPr kumimoji="1" lang="en" altLang="zh-CN" dirty="0"/>
              <a:t>List Any 20 Tags in HTML</a:t>
            </a:r>
            <a:endParaRPr kumimoji="1" lang="zh-CN" altLang="en-US" dirty="0"/>
          </a:p>
        </p:txBody>
      </p:sp>
      <p:sp>
        <p:nvSpPr>
          <p:cNvPr id="3" name="内容占位符 2">
            <a:extLst>
              <a:ext uri="{FF2B5EF4-FFF2-40B4-BE49-F238E27FC236}">
                <a16:creationId xmlns:a16="http://schemas.microsoft.com/office/drawing/2014/main" id="{26338C8D-1F18-044F-A6A8-6DA6496289EB}"/>
              </a:ext>
            </a:extLst>
          </p:cNvPr>
          <p:cNvSpPr>
            <a:spLocks noGrp="1"/>
          </p:cNvSpPr>
          <p:nvPr>
            <p:ph idx="1"/>
          </p:nvPr>
        </p:nvSpPr>
        <p:spPr/>
        <p:txBody>
          <a:bodyPr>
            <a:normAutofit fontScale="55000" lnSpcReduction="20000"/>
          </a:bodyPr>
          <a:lstStyle/>
          <a:p>
            <a:pPr algn="just"/>
            <a:r>
              <a:rPr lang="en" altLang="zh-CN" b="0" i="0" dirty="0">
                <a:solidFill>
                  <a:srgbClr val="610B4B"/>
                </a:solidFill>
                <a:effectLst/>
                <a:latin typeface="erdana"/>
              </a:rPr>
              <a:t>Unclosed HTML Tags</a:t>
            </a:r>
          </a:p>
          <a:p>
            <a:pPr algn="just"/>
            <a:r>
              <a:rPr lang="en" altLang="zh-CN" b="0" i="0" dirty="0">
                <a:solidFill>
                  <a:srgbClr val="333333"/>
                </a:solidFill>
                <a:effectLst/>
                <a:latin typeface="inter-regular"/>
              </a:rPr>
              <a:t>Some HTML tags are not closed, for example </a:t>
            </a:r>
            <a:r>
              <a:rPr lang="en" altLang="zh-CN" b="0" i="0" dirty="0" err="1">
                <a:solidFill>
                  <a:srgbClr val="333333"/>
                </a:solidFill>
                <a:effectLst/>
                <a:latin typeface="inter-regular"/>
              </a:rPr>
              <a:t>br</a:t>
            </a:r>
            <a:r>
              <a:rPr lang="en" altLang="zh-CN" b="0" i="0" dirty="0">
                <a:solidFill>
                  <a:srgbClr val="333333"/>
                </a:solidFill>
                <a:effectLst/>
                <a:latin typeface="inter-regular"/>
              </a:rPr>
              <a:t> and hr.</a:t>
            </a:r>
          </a:p>
          <a:p>
            <a:pPr algn="just"/>
            <a:r>
              <a:rPr lang="en" altLang="zh-CN" b="1" i="0" dirty="0">
                <a:solidFill>
                  <a:srgbClr val="333333"/>
                </a:solidFill>
                <a:effectLst/>
                <a:latin typeface="inter-regular"/>
              </a:rPr>
              <a:t>&lt;</a:t>
            </a:r>
            <a:r>
              <a:rPr lang="en" altLang="zh-CN" b="1" i="0" dirty="0" err="1">
                <a:solidFill>
                  <a:srgbClr val="333333"/>
                </a:solidFill>
                <a:effectLst/>
                <a:latin typeface="inter-regular"/>
              </a:rPr>
              <a:t>br</a:t>
            </a:r>
            <a:r>
              <a:rPr lang="en" altLang="zh-CN" b="1" i="0" dirty="0">
                <a:solidFill>
                  <a:srgbClr val="333333"/>
                </a:solidFill>
                <a:effectLst/>
                <a:latin typeface="inter-regular"/>
              </a:rPr>
              <a:t>&gt; Tag</a:t>
            </a:r>
            <a:r>
              <a:rPr lang="en" altLang="zh-CN" b="0" i="0" dirty="0">
                <a:solidFill>
                  <a:srgbClr val="333333"/>
                </a:solidFill>
                <a:effectLst/>
                <a:latin typeface="inter-regular"/>
              </a:rPr>
              <a:t>: </a:t>
            </a:r>
            <a:r>
              <a:rPr lang="en" altLang="zh-CN" b="0" i="0" dirty="0" err="1">
                <a:solidFill>
                  <a:srgbClr val="333333"/>
                </a:solidFill>
                <a:effectLst/>
                <a:latin typeface="inter-regular"/>
              </a:rPr>
              <a:t>br</a:t>
            </a:r>
            <a:r>
              <a:rPr lang="en" altLang="zh-CN" b="0" i="0" dirty="0">
                <a:solidFill>
                  <a:srgbClr val="333333"/>
                </a:solidFill>
                <a:effectLst/>
                <a:latin typeface="inter-regular"/>
              </a:rPr>
              <a:t> stands for break line, it breaks the line of the code.</a:t>
            </a:r>
          </a:p>
          <a:p>
            <a:pPr algn="just"/>
            <a:r>
              <a:rPr lang="en" altLang="zh-CN" b="1" i="0" dirty="0">
                <a:solidFill>
                  <a:srgbClr val="333333"/>
                </a:solidFill>
                <a:effectLst/>
                <a:latin typeface="inter-regular"/>
              </a:rPr>
              <a:t>&lt;</a:t>
            </a:r>
            <a:r>
              <a:rPr lang="en" altLang="zh-CN" b="1" i="0" dirty="0" err="1">
                <a:solidFill>
                  <a:srgbClr val="333333"/>
                </a:solidFill>
                <a:effectLst/>
                <a:latin typeface="inter-regular"/>
              </a:rPr>
              <a:t>hr</a:t>
            </a:r>
            <a:r>
              <a:rPr lang="en" altLang="zh-CN" b="1" i="0" dirty="0">
                <a:solidFill>
                  <a:srgbClr val="333333"/>
                </a:solidFill>
                <a:effectLst/>
                <a:latin typeface="inter-regular"/>
              </a:rPr>
              <a:t>&gt; Tag</a:t>
            </a:r>
            <a:r>
              <a:rPr lang="en" altLang="zh-CN" b="0" i="0" dirty="0">
                <a:solidFill>
                  <a:srgbClr val="333333"/>
                </a:solidFill>
                <a:effectLst/>
                <a:latin typeface="inter-regular"/>
              </a:rPr>
              <a:t>: </a:t>
            </a:r>
            <a:r>
              <a:rPr lang="en" altLang="zh-CN" b="0" i="0" dirty="0" err="1">
                <a:solidFill>
                  <a:srgbClr val="333333"/>
                </a:solidFill>
                <a:effectLst/>
                <a:latin typeface="inter-regular"/>
              </a:rPr>
              <a:t>hr</a:t>
            </a:r>
            <a:r>
              <a:rPr lang="en" altLang="zh-CN" b="0" i="0" dirty="0">
                <a:solidFill>
                  <a:srgbClr val="333333"/>
                </a:solidFill>
                <a:effectLst/>
                <a:latin typeface="inter-regular"/>
              </a:rPr>
              <a:t> stands for Horizontal Rule. This tag is used to put a line across the webpage.</a:t>
            </a:r>
          </a:p>
          <a:p>
            <a:pPr algn="just"/>
            <a:r>
              <a:rPr lang="en" altLang="zh-CN" b="0" i="0" dirty="0">
                <a:solidFill>
                  <a:srgbClr val="610B4B"/>
                </a:solidFill>
                <a:effectLst/>
                <a:latin typeface="erdana"/>
              </a:rPr>
              <a:t>HTML Meta Tags</a:t>
            </a:r>
          </a:p>
          <a:p>
            <a:pPr algn="just"/>
            <a:r>
              <a:rPr lang="en" altLang="zh-CN" b="0" i="0" dirty="0">
                <a:solidFill>
                  <a:srgbClr val="333333"/>
                </a:solidFill>
                <a:effectLst/>
                <a:latin typeface="inter-regular"/>
              </a:rPr>
              <a:t>DOCTYPE, title, link, meta and style</a:t>
            </a:r>
          </a:p>
          <a:p>
            <a:pPr algn="just"/>
            <a:r>
              <a:rPr lang="en" altLang="zh-CN" b="0" i="0" dirty="0">
                <a:solidFill>
                  <a:srgbClr val="610B4B"/>
                </a:solidFill>
                <a:effectLst/>
                <a:latin typeface="erdana"/>
              </a:rPr>
              <a:t>HTML Text Tags</a:t>
            </a:r>
          </a:p>
          <a:p>
            <a:pPr algn="just"/>
            <a:r>
              <a:rPr lang="en" altLang="zh-CN" b="0" i="0" dirty="0">
                <a:solidFill>
                  <a:srgbClr val="333333"/>
                </a:solidFill>
                <a:effectLst/>
                <a:latin typeface="inter-regular"/>
              </a:rPr>
              <a:t>&lt;p&gt;, &lt;h1&gt;, &lt;h2&gt;, &lt;h3&gt;, &lt;h4&gt;, &lt;h5&gt;, &lt;h6&gt;, &lt;strong&gt;, &lt;</a:t>
            </a:r>
            <a:r>
              <a:rPr lang="en" altLang="zh-CN" b="0" i="0" dirty="0" err="1">
                <a:solidFill>
                  <a:srgbClr val="333333"/>
                </a:solidFill>
                <a:effectLst/>
                <a:latin typeface="inter-regular"/>
              </a:rPr>
              <a:t>em</a:t>
            </a:r>
            <a:r>
              <a:rPr lang="en" altLang="zh-CN" b="0" i="0" dirty="0">
                <a:solidFill>
                  <a:srgbClr val="333333"/>
                </a:solidFill>
                <a:effectLst/>
                <a:latin typeface="inter-regular"/>
              </a:rPr>
              <a:t>&gt;, &lt;</a:t>
            </a:r>
            <a:r>
              <a:rPr lang="en" altLang="zh-CN" b="0" i="0" dirty="0" err="1">
                <a:solidFill>
                  <a:srgbClr val="333333"/>
                </a:solidFill>
                <a:effectLst/>
                <a:latin typeface="inter-regular"/>
              </a:rPr>
              <a:t>abbr</a:t>
            </a:r>
            <a:r>
              <a:rPr lang="en" altLang="zh-CN" b="0" i="0" dirty="0">
                <a:solidFill>
                  <a:srgbClr val="333333"/>
                </a:solidFill>
                <a:effectLst/>
                <a:latin typeface="inter-regular"/>
              </a:rPr>
              <a:t>&gt;, &lt;acronym&gt;, &lt;address&gt;, &lt;</a:t>
            </a:r>
            <a:r>
              <a:rPr lang="en" altLang="zh-CN" b="0" i="0" dirty="0" err="1">
                <a:solidFill>
                  <a:srgbClr val="333333"/>
                </a:solidFill>
                <a:effectLst/>
                <a:latin typeface="inter-regular"/>
              </a:rPr>
              <a:t>bdo</a:t>
            </a:r>
            <a:r>
              <a:rPr lang="en" altLang="zh-CN" b="0" i="0" dirty="0">
                <a:solidFill>
                  <a:srgbClr val="333333"/>
                </a:solidFill>
                <a:effectLst/>
                <a:latin typeface="inter-regular"/>
              </a:rPr>
              <a:t>&gt;, &lt;blockquote&gt;, &lt;cite&gt;, &lt;q&gt;, &lt;code&gt;, &lt;ins&gt;, &lt;del&gt;, &lt;</a:t>
            </a:r>
            <a:r>
              <a:rPr lang="en" altLang="zh-CN" b="0" i="0" dirty="0" err="1">
                <a:solidFill>
                  <a:srgbClr val="333333"/>
                </a:solidFill>
                <a:effectLst/>
                <a:latin typeface="inter-regular"/>
              </a:rPr>
              <a:t>dfn</a:t>
            </a:r>
            <a:r>
              <a:rPr lang="en" altLang="zh-CN" b="0" i="0" dirty="0">
                <a:solidFill>
                  <a:srgbClr val="333333"/>
                </a:solidFill>
                <a:effectLst/>
                <a:latin typeface="inter-regular"/>
              </a:rPr>
              <a:t>&gt;, &lt;</a:t>
            </a:r>
            <a:r>
              <a:rPr lang="en" altLang="zh-CN" b="0" i="0" dirty="0" err="1">
                <a:solidFill>
                  <a:srgbClr val="333333"/>
                </a:solidFill>
                <a:effectLst/>
                <a:latin typeface="inter-regular"/>
              </a:rPr>
              <a:t>kbd</a:t>
            </a:r>
            <a:r>
              <a:rPr lang="en" altLang="zh-CN" b="0" i="0" dirty="0">
                <a:solidFill>
                  <a:srgbClr val="333333"/>
                </a:solidFill>
                <a:effectLst/>
                <a:latin typeface="inter-regular"/>
              </a:rPr>
              <a:t>&gt;, &lt;pre&gt;, &lt;</a:t>
            </a:r>
            <a:r>
              <a:rPr lang="en" altLang="zh-CN" b="0" i="0" dirty="0" err="1">
                <a:solidFill>
                  <a:srgbClr val="333333"/>
                </a:solidFill>
                <a:effectLst/>
                <a:latin typeface="inter-regular"/>
              </a:rPr>
              <a:t>samp</a:t>
            </a:r>
            <a:r>
              <a:rPr lang="en" altLang="zh-CN" b="0" i="0" dirty="0">
                <a:solidFill>
                  <a:srgbClr val="333333"/>
                </a:solidFill>
                <a:effectLst/>
                <a:latin typeface="inter-regular"/>
              </a:rPr>
              <a:t>&gt;, &lt;var&gt; and &lt;</a:t>
            </a:r>
            <a:r>
              <a:rPr lang="en" altLang="zh-CN" b="0" i="0" dirty="0" err="1">
                <a:solidFill>
                  <a:srgbClr val="333333"/>
                </a:solidFill>
                <a:effectLst/>
                <a:latin typeface="inter-regular"/>
              </a:rPr>
              <a:t>br</a:t>
            </a:r>
            <a:r>
              <a:rPr lang="en" altLang="zh-CN" b="0" i="0" dirty="0">
                <a:solidFill>
                  <a:srgbClr val="333333"/>
                </a:solidFill>
                <a:effectLst/>
                <a:latin typeface="inter-regular"/>
              </a:rPr>
              <a:t>&gt;</a:t>
            </a:r>
          </a:p>
          <a:p>
            <a:pPr algn="just"/>
            <a:r>
              <a:rPr lang="en" altLang="zh-CN" b="0" i="0" dirty="0">
                <a:solidFill>
                  <a:srgbClr val="610B4B"/>
                </a:solidFill>
                <a:effectLst/>
                <a:latin typeface="erdana"/>
              </a:rPr>
              <a:t>HTML Link Tags</a:t>
            </a:r>
          </a:p>
          <a:p>
            <a:pPr algn="just"/>
            <a:r>
              <a:rPr lang="en" altLang="zh-CN" b="0" i="0" dirty="0">
                <a:solidFill>
                  <a:srgbClr val="333333"/>
                </a:solidFill>
                <a:effectLst/>
                <a:latin typeface="inter-regular"/>
              </a:rPr>
              <a:t>&lt;a&gt; and &lt;base&gt;</a:t>
            </a:r>
          </a:p>
          <a:p>
            <a:pPr algn="just"/>
            <a:r>
              <a:rPr lang="en" altLang="zh-CN" b="0" i="0" dirty="0">
                <a:solidFill>
                  <a:srgbClr val="610B4B"/>
                </a:solidFill>
                <a:effectLst/>
                <a:latin typeface="erdana"/>
              </a:rPr>
              <a:t>HTML Image and Object Tags</a:t>
            </a:r>
          </a:p>
          <a:p>
            <a:pPr algn="just"/>
            <a:r>
              <a:rPr lang="en" altLang="zh-CN" b="0" i="0" dirty="0">
                <a:solidFill>
                  <a:srgbClr val="333333"/>
                </a:solidFill>
                <a:effectLst/>
                <a:latin typeface="inter-regular"/>
              </a:rPr>
              <a:t>&lt;</a:t>
            </a:r>
            <a:r>
              <a:rPr lang="en" altLang="zh-CN" b="0" i="0" dirty="0" err="1">
                <a:solidFill>
                  <a:srgbClr val="333333"/>
                </a:solidFill>
                <a:effectLst/>
                <a:latin typeface="inter-regular"/>
              </a:rPr>
              <a:t>img</a:t>
            </a:r>
            <a:r>
              <a:rPr lang="en" altLang="zh-CN" b="0" i="0" dirty="0">
                <a:solidFill>
                  <a:srgbClr val="333333"/>
                </a:solidFill>
                <a:effectLst/>
                <a:latin typeface="inter-regular"/>
              </a:rPr>
              <a:t>&gt;, &lt;area&gt;, &lt;map&gt;, &lt;param&gt; and &lt;object&gt;</a:t>
            </a:r>
          </a:p>
          <a:p>
            <a:pPr algn="just"/>
            <a:r>
              <a:rPr lang="en" altLang="zh-CN" b="0" i="0" dirty="0">
                <a:solidFill>
                  <a:srgbClr val="610B4B"/>
                </a:solidFill>
                <a:effectLst/>
                <a:latin typeface="erdana"/>
              </a:rPr>
              <a:t>HTML List Tags</a:t>
            </a:r>
          </a:p>
          <a:p>
            <a:pPr algn="just"/>
            <a:r>
              <a:rPr lang="en" altLang="zh-CN" b="0" i="0" dirty="0">
                <a:solidFill>
                  <a:srgbClr val="333333"/>
                </a:solidFill>
                <a:effectLst/>
                <a:latin typeface="inter-regular"/>
              </a:rPr>
              <a:t>&lt;ul&gt;, &lt;</a:t>
            </a:r>
            <a:r>
              <a:rPr lang="en" altLang="zh-CN" b="0" i="0" dirty="0" err="1">
                <a:solidFill>
                  <a:srgbClr val="333333"/>
                </a:solidFill>
                <a:effectLst/>
                <a:latin typeface="inter-regular"/>
              </a:rPr>
              <a:t>ol</a:t>
            </a:r>
            <a:r>
              <a:rPr lang="en" altLang="zh-CN" b="0" i="0" dirty="0">
                <a:solidFill>
                  <a:srgbClr val="333333"/>
                </a:solidFill>
                <a:effectLst/>
                <a:latin typeface="inter-regular"/>
              </a:rPr>
              <a:t>&gt;, &lt;li&gt;, &lt;dl&gt;, &lt;dt&gt; and &lt;dd&gt;</a:t>
            </a:r>
          </a:p>
          <a:p>
            <a:endParaRPr kumimoji="1" lang="zh-CN" altLang="en-US" dirty="0"/>
          </a:p>
        </p:txBody>
      </p:sp>
    </p:spTree>
    <p:extLst>
      <p:ext uri="{BB962C8B-B14F-4D97-AF65-F5344CB8AC3E}">
        <p14:creationId xmlns:p14="http://schemas.microsoft.com/office/powerpoint/2010/main" val="215103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5621F-6B2B-3D4F-987E-11B664DC5F10}"/>
              </a:ext>
            </a:extLst>
          </p:cNvPr>
          <p:cNvSpPr>
            <a:spLocks noGrp="1"/>
          </p:cNvSpPr>
          <p:nvPr>
            <p:ph type="title"/>
          </p:nvPr>
        </p:nvSpPr>
        <p:spPr/>
        <p:txBody>
          <a:bodyPr/>
          <a:lstStyle/>
          <a:p>
            <a:r>
              <a:rPr kumimoji="1" lang="en" altLang="zh-CN" dirty="0"/>
              <a:t>What is UL tag</a:t>
            </a:r>
            <a:endParaRPr kumimoji="1" lang="zh-CN" altLang="en-US" dirty="0"/>
          </a:p>
        </p:txBody>
      </p:sp>
      <p:sp>
        <p:nvSpPr>
          <p:cNvPr id="3" name="内容占位符 2">
            <a:extLst>
              <a:ext uri="{FF2B5EF4-FFF2-40B4-BE49-F238E27FC236}">
                <a16:creationId xmlns:a16="http://schemas.microsoft.com/office/drawing/2014/main" id="{AED83616-B8E3-E947-82F3-A415453269FE}"/>
              </a:ext>
            </a:extLst>
          </p:cNvPr>
          <p:cNvSpPr>
            <a:spLocks noGrp="1"/>
          </p:cNvSpPr>
          <p:nvPr>
            <p:ph idx="1"/>
          </p:nvPr>
        </p:nvSpPr>
        <p:spPr/>
        <p:txBody>
          <a:bodyPr/>
          <a:lstStyle/>
          <a:p>
            <a:r>
              <a:rPr lang="en" altLang="zh-CN" b="0" i="0" dirty="0">
                <a:effectLst/>
                <a:latin typeface="Google Sans"/>
              </a:rPr>
              <a:t>Definition and Usage. The &lt;ul&gt; tag defines an unordered (bulleted) list. Use the &lt;ul&gt; tag together with the &lt;li&gt; tag to create unordered lists. Tip: Use CSS to style lists.</a:t>
            </a:r>
            <a:endParaRPr kumimoji="1" lang="zh-CN" altLang="en-US" dirty="0"/>
          </a:p>
        </p:txBody>
      </p:sp>
    </p:spTree>
    <p:extLst>
      <p:ext uri="{BB962C8B-B14F-4D97-AF65-F5344CB8AC3E}">
        <p14:creationId xmlns:p14="http://schemas.microsoft.com/office/powerpoint/2010/main" val="99479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6FF0E-E2D4-6442-A80E-F9AE630CB9B4}"/>
              </a:ext>
            </a:extLst>
          </p:cNvPr>
          <p:cNvSpPr>
            <a:spLocks noGrp="1"/>
          </p:cNvSpPr>
          <p:nvPr>
            <p:ph type="title"/>
          </p:nvPr>
        </p:nvSpPr>
        <p:spPr/>
        <p:txBody>
          <a:bodyPr/>
          <a:lstStyle/>
          <a:p>
            <a:r>
              <a:rPr kumimoji="1" lang="en" altLang="zh-CN" dirty="0"/>
              <a:t>What is DIV tag</a:t>
            </a:r>
            <a:endParaRPr kumimoji="1" lang="zh-CN" altLang="en-US" dirty="0"/>
          </a:p>
        </p:txBody>
      </p:sp>
      <p:sp>
        <p:nvSpPr>
          <p:cNvPr id="3" name="内容占位符 2">
            <a:extLst>
              <a:ext uri="{FF2B5EF4-FFF2-40B4-BE49-F238E27FC236}">
                <a16:creationId xmlns:a16="http://schemas.microsoft.com/office/drawing/2014/main" id="{730B4E81-6962-C541-8D31-DF6A9C75E2D0}"/>
              </a:ext>
            </a:extLst>
          </p:cNvPr>
          <p:cNvSpPr>
            <a:spLocks noGrp="1"/>
          </p:cNvSpPr>
          <p:nvPr>
            <p:ph idx="1"/>
          </p:nvPr>
        </p:nvSpPr>
        <p:spPr/>
        <p:txBody>
          <a:bodyPr>
            <a:normAutofit lnSpcReduction="10000"/>
          </a:bodyPr>
          <a:lstStyle/>
          <a:p>
            <a:pPr algn="l"/>
            <a:r>
              <a:rPr lang="en" altLang="zh-CN" b="0" i="0" dirty="0">
                <a:solidFill>
                  <a:srgbClr val="000000"/>
                </a:solidFill>
                <a:effectLst/>
                <a:latin typeface="Verdana" panose="020B0604030504040204" pitchFamily="34" charset="0"/>
              </a:rPr>
              <a:t>The &lt;div&gt; tag defines a division or a section in an HTML document.</a:t>
            </a:r>
          </a:p>
          <a:p>
            <a:pPr algn="l"/>
            <a:r>
              <a:rPr lang="en" altLang="zh-CN" b="0" i="0" dirty="0">
                <a:solidFill>
                  <a:srgbClr val="000000"/>
                </a:solidFill>
                <a:effectLst/>
                <a:latin typeface="Verdana" panose="020B0604030504040204" pitchFamily="34" charset="0"/>
              </a:rPr>
              <a:t>The &lt;div&gt; tag is used as a container for HTML elements - which is then styled with CSS or manipulated with JavaScript.</a:t>
            </a:r>
          </a:p>
          <a:p>
            <a:pPr algn="l"/>
            <a:r>
              <a:rPr lang="en" altLang="zh-CN" b="0" i="0" dirty="0">
                <a:solidFill>
                  <a:srgbClr val="000000"/>
                </a:solidFill>
                <a:effectLst/>
                <a:latin typeface="Verdana" panose="020B0604030504040204" pitchFamily="34" charset="0"/>
              </a:rPr>
              <a:t>The &lt;div&gt; tag is easily styled by using the class or id attribute.</a:t>
            </a:r>
          </a:p>
          <a:p>
            <a:pPr algn="l"/>
            <a:r>
              <a:rPr lang="en" altLang="zh-CN" b="0" i="0" dirty="0">
                <a:solidFill>
                  <a:srgbClr val="000000"/>
                </a:solidFill>
                <a:effectLst/>
                <a:latin typeface="Verdana" panose="020B0604030504040204" pitchFamily="34" charset="0"/>
              </a:rPr>
              <a:t>Any sort of content can be put inside the &lt;div&gt; tag! </a:t>
            </a:r>
          </a:p>
          <a:p>
            <a:pPr algn="l"/>
            <a:r>
              <a:rPr lang="en" altLang="zh-CN" b="1" i="0" dirty="0">
                <a:solidFill>
                  <a:srgbClr val="000000"/>
                </a:solidFill>
                <a:effectLst/>
                <a:latin typeface="Verdana" panose="020B0604030504040204" pitchFamily="34" charset="0"/>
              </a:rPr>
              <a:t>Note:</a:t>
            </a:r>
            <a:r>
              <a:rPr lang="en" altLang="zh-CN" b="0" i="0" dirty="0">
                <a:solidFill>
                  <a:srgbClr val="000000"/>
                </a:solidFill>
                <a:effectLst/>
                <a:latin typeface="Verdana" panose="020B0604030504040204" pitchFamily="34" charset="0"/>
              </a:rPr>
              <a:t> By default, browsers always place a line break before and after the &lt;div&gt; element.</a:t>
            </a:r>
          </a:p>
        </p:txBody>
      </p:sp>
    </p:spTree>
    <p:extLst>
      <p:ext uri="{BB962C8B-B14F-4D97-AF65-F5344CB8AC3E}">
        <p14:creationId xmlns:p14="http://schemas.microsoft.com/office/powerpoint/2010/main" val="209199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BF724-0523-4346-8081-91106C6FCFC5}"/>
              </a:ext>
            </a:extLst>
          </p:cNvPr>
          <p:cNvSpPr>
            <a:spLocks noGrp="1"/>
          </p:cNvSpPr>
          <p:nvPr>
            <p:ph type="title"/>
          </p:nvPr>
        </p:nvSpPr>
        <p:spPr/>
        <p:txBody>
          <a:bodyPr/>
          <a:lstStyle/>
          <a:p>
            <a:r>
              <a:rPr kumimoji="1" lang="en" altLang="zh-CN" dirty="0"/>
              <a:t>How to Create form in HTML.</a:t>
            </a:r>
            <a:endParaRPr kumimoji="1" lang="zh-CN" altLang="en-US" dirty="0"/>
          </a:p>
        </p:txBody>
      </p:sp>
      <p:sp>
        <p:nvSpPr>
          <p:cNvPr id="3" name="内容占位符 2">
            <a:extLst>
              <a:ext uri="{FF2B5EF4-FFF2-40B4-BE49-F238E27FC236}">
                <a16:creationId xmlns:a16="http://schemas.microsoft.com/office/drawing/2014/main" id="{579AF65C-471B-A147-BE60-3207AC63866E}"/>
              </a:ext>
            </a:extLst>
          </p:cNvPr>
          <p:cNvSpPr>
            <a:spLocks noGrp="1"/>
          </p:cNvSpPr>
          <p:nvPr>
            <p:ph idx="1"/>
          </p:nvPr>
        </p:nvSpPr>
        <p:spPr/>
        <p:txBody>
          <a:bodyPr/>
          <a:lstStyle/>
          <a:p>
            <a:r>
              <a:rPr lang="en" altLang="zh-CN" b="0" i="0" dirty="0">
                <a:solidFill>
                  <a:srgbClr val="0000CD"/>
                </a:solidFill>
                <a:effectLst/>
                <a:latin typeface="Consolas" panose="020B0609020204030204" pitchFamily="49" charset="0"/>
              </a:rPr>
              <a:t>&lt;</a:t>
            </a:r>
            <a:r>
              <a:rPr lang="en" altLang="zh-CN" b="0" i="0" dirty="0">
                <a:solidFill>
                  <a:srgbClr val="A52A2A"/>
                </a:solidFill>
                <a:effectLst/>
                <a:latin typeface="Consolas" panose="020B0609020204030204" pitchFamily="49" charset="0"/>
              </a:rPr>
              <a:t>form</a:t>
            </a:r>
            <a:r>
              <a:rPr lang="en" altLang="zh-CN" b="0" i="0" dirty="0">
                <a:solidFill>
                  <a:srgbClr val="0000CD"/>
                </a:solidFill>
                <a:effectLst/>
                <a:latin typeface="Consolas" panose="020B0609020204030204" pitchFamily="49" charset="0"/>
              </a:rPr>
              <a:t>&gt;</a:t>
            </a:r>
            <a:br>
              <a:rPr lang="en" altLang="zh-CN" dirty="0"/>
            </a:br>
            <a:r>
              <a:rPr lang="en" altLang="zh-CN" b="0" i="0" dirty="0">
                <a:solidFill>
                  <a:srgbClr val="000000"/>
                </a:solidFill>
                <a:effectLst/>
                <a:latin typeface="Consolas" panose="020B0609020204030204" pitchFamily="49" charset="0"/>
              </a:rPr>
              <a:t>.</a:t>
            </a:r>
            <a:br>
              <a:rPr lang="en" altLang="zh-CN" dirty="0"/>
            </a:br>
            <a:r>
              <a:rPr lang="en" altLang="zh-CN" b="0" i="1" dirty="0">
                <a:solidFill>
                  <a:srgbClr val="000000"/>
                </a:solidFill>
                <a:effectLst/>
                <a:latin typeface="Consolas" panose="020B0609020204030204" pitchFamily="49" charset="0"/>
              </a:rPr>
              <a:t>form elements</a:t>
            </a:r>
            <a:br>
              <a:rPr lang="en" altLang="zh-CN" dirty="0"/>
            </a:br>
            <a:r>
              <a:rPr lang="en" altLang="zh-CN" b="0" i="0" dirty="0">
                <a:solidFill>
                  <a:srgbClr val="000000"/>
                </a:solidFill>
                <a:effectLst/>
                <a:latin typeface="Consolas" panose="020B0609020204030204" pitchFamily="49" charset="0"/>
              </a:rPr>
              <a:t>.</a:t>
            </a:r>
            <a:br>
              <a:rPr lang="en" altLang="zh-CN" dirty="0"/>
            </a:br>
            <a:r>
              <a:rPr lang="en" altLang="zh-CN" b="0" i="0" dirty="0">
                <a:solidFill>
                  <a:srgbClr val="0000CD"/>
                </a:solidFill>
                <a:effectLst/>
                <a:latin typeface="Consolas" panose="020B0609020204030204" pitchFamily="49" charset="0"/>
              </a:rPr>
              <a:t>&lt;</a:t>
            </a:r>
            <a:r>
              <a:rPr lang="en" altLang="zh-CN" b="0" i="0" dirty="0">
                <a:solidFill>
                  <a:srgbClr val="A52A2A"/>
                </a:solidFill>
                <a:effectLst/>
                <a:latin typeface="Consolas" panose="020B0609020204030204" pitchFamily="49" charset="0"/>
              </a:rPr>
              <a:t>/form</a:t>
            </a:r>
            <a:r>
              <a:rPr lang="en" altLang="zh-CN" b="0" i="0" dirty="0">
                <a:solidFill>
                  <a:srgbClr val="0000CD"/>
                </a:solidFill>
                <a:effectLst/>
                <a:latin typeface="Consolas" panose="020B0609020204030204" pitchFamily="49" charset="0"/>
              </a:rPr>
              <a:t>&gt;</a:t>
            </a:r>
            <a:endParaRPr kumimoji="1" lang="zh-CN" altLang="en-US" dirty="0"/>
          </a:p>
        </p:txBody>
      </p:sp>
    </p:spTree>
    <p:extLst>
      <p:ext uri="{BB962C8B-B14F-4D97-AF65-F5344CB8AC3E}">
        <p14:creationId xmlns:p14="http://schemas.microsoft.com/office/powerpoint/2010/main" val="326556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C7837-668C-AE42-97A8-15A831AE98E0}"/>
              </a:ext>
            </a:extLst>
          </p:cNvPr>
          <p:cNvSpPr>
            <a:spLocks noGrp="1"/>
          </p:cNvSpPr>
          <p:nvPr>
            <p:ph type="title"/>
          </p:nvPr>
        </p:nvSpPr>
        <p:spPr/>
        <p:txBody>
          <a:bodyPr/>
          <a:lstStyle/>
          <a:p>
            <a:r>
              <a:rPr kumimoji="1" lang="en" altLang="zh-CN" dirty="0"/>
              <a:t>What is </a:t>
            </a:r>
            <a:r>
              <a:rPr kumimoji="1" lang="en" altLang="zh-CN" dirty="0" err="1"/>
              <a:t>TAble</a:t>
            </a:r>
            <a:r>
              <a:rPr kumimoji="1" lang="en" altLang="zh-CN" dirty="0"/>
              <a:t> tag ,Show working.</a:t>
            </a:r>
            <a:endParaRPr kumimoji="1" lang="zh-CN" altLang="en-US" dirty="0"/>
          </a:p>
        </p:txBody>
      </p:sp>
      <p:sp>
        <p:nvSpPr>
          <p:cNvPr id="3" name="内容占位符 2">
            <a:extLst>
              <a:ext uri="{FF2B5EF4-FFF2-40B4-BE49-F238E27FC236}">
                <a16:creationId xmlns:a16="http://schemas.microsoft.com/office/drawing/2014/main" id="{D2280378-66CD-374A-B290-0D3386F2E9CD}"/>
              </a:ext>
            </a:extLst>
          </p:cNvPr>
          <p:cNvSpPr>
            <a:spLocks noGrp="1"/>
          </p:cNvSpPr>
          <p:nvPr>
            <p:ph idx="1"/>
          </p:nvPr>
        </p:nvSpPr>
        <p:spPr/>
        <p:txBody>
          <a:bodyPr>
            <a:normAutofit fontScale="92500"/>
          </a:bodyPr>
          <a:lstStyle/>
          <a:p>
            <a:pPr algn="just"/>
            <a:r>
              <a:rPr lang="en" altLang="zh-CN" b="0" i="0" dirty="0">
                <a:solidFill>
                  <a:srgbClr val="610B38"/>
                </a:solidFill>
                <a:effectLst/>
                <a:latin typeface="erdana"/>
              </a:rPr>
              <a:t>HTML Table</a:t>
            </a:r>
          </a:p>
          <a:p>
            <a:pPr algn="just"/>
            <a:r>
              <a:rPr lang="en" altLang="zh-CN" b="1" i="0" dirty="0">
                <a:solidFill>
                  <a:srgbClr val="333333"/>
                </a:solidFill>
                <a:effectLst/>
                <a:latin typeface="inter-bold"/>
              </a:rPr>
              <a:t>HTML table tag</a:t>
            </a:r>
            <a:r>
              <a:rPr lang="en" altLang="zh-CN" b="0" i="0" dirty="0">
                <a:solidFill>
                  <a:srgbClr val="333333"/>
                </a:solidFill>
                <a:effectLst/>
                <a:latin typeface="inter-regular"/>
              </a:rPr>
              <a:t> is used to display data in tabular form (row * column). There can be many columns in a row.</a:t>
            </a:r>
          </a:p>
          <a:p>
            <a:pPr algn="just"/>
            <a:r>
              <a:rPr lang="en" altLang="zh-CN" b="0" i="0" dirty="0">
                <a:solidFill>
                  <a:srgbClr val="333333"/>
                </a:solidFill>
                <a:effectLst/>
                <a:latin typeface="inter-regular"/>
              </a:rPr>
              <a:t>We can create a table to display data in tabular form, using &lt;table&gt; element, with the help of &lt;tr&gt; , &lt;td&gt;, and &lt;</a:t>
            </a:r>
            <a:r>
              <a:rPr lang="en" altLang="zh-CN" b="0" i="0" dirty="0" err="1">
                <a:solidFill>
                  <a:srgbClr val="333333"/>
                </a:solidFill>
                <a:effectLst/>
                <a:latin typeface="inter-regular"/>
              </a:rPr>
              <a:t>th</a:t>
            </a:r>
            <a:r>
              <a:rPr lang="en" altLang="zh-CN" b="0" i="0" dirty="0">
                <a:solidFill>
                  <a:srgbClr val="333333"/>
                </a:solidFill>
                <a:effectLst/>
                <a:latin typeface="inter-regular"/>
              </a:rPr>
              <a:t>&gt; elements.</a:t>
            </a:r>
          </a:p>
          <a:p>
            <a:pPr algn="just"/>
            <a:r>
              <a:rPr lang="en" altLang="zh-CN" b="0" i="0" dirty="0">
                <a:solidFill>
                  <a:srgbClr val="333333"/>
                </a:solidFill>
                <a:effectLst/>
                <a:latin typeface="inter-regular"/>
              </a:rPr>
              <a:t>In Each table, table row is defined by &lt;tr&gt; tag, table header is defined by &lt;</a:t>
            </a:r>
            <a:r>
              <a:rPr lang="en" altLang="zh-CN" b="0" i="0" dirty="0" err="1">
                <a:solidFill>
                  <a:srgbClr val="333333"/>
                </a:solidFill>
                <a:effectLst/>
                <a:latin typeface="inter-regular"/>
              </a:rPr>
              <a:t>th</a:t>
            </a:r>
            <a:r>
              <a:rPr lang="en" altLang="zh-CN" b="0" i="0" dirty="0">
                <a:solidFill>
                  <a:srgbClr val="333333"/>
                </a:solidFill>
                <a:effectLst/>
                <a:latin typeface="inter-regular"/>
              </a:rPr>
              <a:t>&gt;, and table data is defined by &lt;td&gt; tags.</a:t>
            </a:r>
          </a:p>
          <a:p>
            <a:pPr algn="just"/>
            <a:r>
              <a:rPr lang="en" altLang="zh-CN" b="0" i="0" dirty="0">
                <a:solidFill>
                  <a:srgbClr val="333333"/>
                </a:solidFill>
                <a:effectLst/>
                <a:latin typeface="inter-regular"/>
              </a:rPr>
              <a:t>HTML tables are used to manage the layout of the page e.g. header section, navigation bar, body content, footer section etc. But it is recommended to use div tag over table to manage the layout of the page .</a:t>
            </a:r>
          </a:p>
          <a:p>
            <a:endParaRPr kumimoji="1" lang="zh-CN" altLang="en-US" dirty="0"/>
          </a:p>
        </p:txBody>
      </p:sp>
    </p:spTree>
    <p:extLst>
      <p:ext uri="{BB962C8B-B14F-4D97-AF65-F5344CB8AC3E}">
        <p14:creationId xmlns:p14="http://schemas.microsoft.com/office/powerpoint/2010/main" val="224059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B0B10-BE80-2347-B1DE-50880764B651}"/>
              </a:ext>
            </a:extLst>
          </p:cNvPr>
          <p:cNvSpPr>
            <a:spLocks noGrp="1"/>
          </p:cNvSpPr>
          <p:nvPr>
            <p:ph type="title"/>
          </p:nvPr>
        </p:nvSpPr>
        <p:spPr/>
        <p:txBody>
          <a:bodyPr/>
          <a:lstStyle/>
          <a:p>
            <a:r>
              <a:rPr kumimoji="1" lang="en" altLang="zh-CN" dirty="0"/>
              <a:t>What is </a:t>
            </a:r>
            <a:r>
              <a:rPr kumimoji="1" lang="en" altLang="zh-CN" dirty="0" err="1"/>
              <a:t>href</a:t>
            </a:r>
            <a:r>
              <a:rPr kumimoji="1" lang="en" altLang="zh-CN" dirty="0"/>
              <a:t> and Anchor Tag.</a:t>
            </a:r>
            <a:endParaRPr kumimoji="1" lang="zh-CN" altLang="en-US" dirty="0"/>
          </a:p>
        </p:txBody>
      </p:sp>
      <p:sp>
        <p:nvSpPr>
          <p:cNvPr id="3" name="内容占位符 2">
            <a:extLst>
              <a:ext uri="{FF2B5EF4-FFF2-40B4-BE49-F238E27FC236}">
                <a16:creationId xmlns:a16="http://schemas.microsoft.com/office/drawing/2014/main" id="{080F9480-C8E4-5F49-BDCC-5CE7CE80D649}"/>
              </a:ext>
            </a:extLst>
          </p:cNvPr>
          <p:cNvSpPr>
            <a:spLocks noGrp="1"/>
          </p:cNvSpPr>
          <p:nvPr>
            <p:ph idx="1"/>
          </p:nvPr>
        </p:nvSpPr>
        <p:spPr/>
        <p:txBody>
          <a:bodyPr/>
          <a:lstStyle/>
          <a:p>
            <a:pPr algn="l"/>
            <a:r>
              <a:rPr lang="en" altLang="zh-CN" b="1" i="0" dirty="0">
                <a:effectLst/>
                <a:latin typeface="Inter"/>
              </a:rPr>
              <a:t>&lt;a&gt;: The Anchor element</a:t>
            </a:r>
          </a:p>
          <a:p>
            <a:pPr algn="l"/>
            <a:r>
              <a:rPr lang="en" altLang="zh-CN" b="0" i="0" dirty="0">
                <a:effectLst/>
                <a:latin typeface="Inter"/>
              </a:rPr>
              <a:t>The </a:t>
            </a:r>
            <a:r>
              <a:rPr lang="en" altLang="zh-CN" b="1" i="0" dirty="0">
                <a:effectLst/>
                <a:latin typeface="Inter"/>
              </a:rPr>
              <a:t>&lt;a&gt;</a:t>
            </a:r>
            <a:r>
              <a:rPr lang="en" altLang="zh-CN" b="0" i="0" dirty="0">
                <a:effectLst/>
                <a:latin typeface="Inter"/>
              </a:rPr>
              <a:t> </a:t>
            </a:r>
            <a:r>
              <a:rPr lang="en" altLang="zh-CN" b="0" i="0" u="sng" dirty="0">
                <a:effectLst/>
                <a:latin typeface="Inter"/>
                <a:hlinkClick r:id="rId2">
                  <a:extLst>
                    <a:ext uri="{A12FA001-AC4F-418D-AE19-62706E023703}">
                      <ahyp:hlinkClr xmlns:ahyp="http://schemas.microsoft.com/office/drawing/2018/hyperlinkcolor" val="tx"/>
                    </a:ext>
                  </a:extLst>
                </a:hlinkClick>
              </a:rPr>
              <a:t>HTML</a:t>
            </a:r>
            <a:r>
              <a:rPr lang="en" altLang="zh-CN" b="0" i="0" dirty="0">
                <a:effectLst/>
                <a:latin typeface="Inter"/>
              </a:rPr>
              <a:t> element (or </a:t>
            </a:r>
            <a:r>
              <a:rPr lang="en" altLang="zh-CN" b="0" i="1" dirty="0">
                <a:effectLst/>
                <a:latin typeface="Inter"/>
              </a:rPr>
              <a:t>anchor</a:t>
            </a:r>
            <a:r>
              <a:rPr lang="en" altLang="zh-CN" b="0" i="0" dirty="0">
                <a:effectLst/>
                <a:latin typeface="Inter"/>
              </a:rPr>
              <a:t> element), with </a:t>
            </a:r>
            <a:r>
              <a:rPr lang="en" altLang="zh-CN" b="0" i="0" u="sng" dirty="0">
                <a:effectLst/>
                <a:latin typeface="Inter"/>
                <a:hlinkClick r:id="rId3">
                  <a:extLst>
                    <a:ext uri="{A12FA001-AC4F-418D-AE19-62706E023703}">
                      <ahyp:hlinkClr xmlns:ahyp="http://schemas.microsoft.com/office/drawing/2018/hyperlinkcolor" val="tx"/>
                    </a:ext>
                  </a:extLst>
                </a:hlinkClick>
              </a:rPr>
              <a:t>its href attribute</a:t>
            </a:r>
            <a:r>
              <a:rPr lang="en" altLang="zh-CN" b="0" i="0" dirty="0">
                <a:effectLst/>
                <a:latin typeface="Inter"/>
              </a:rPr>
              <a:t>, creates a hyperlink to web pages, files, email addresses, locations in the same page, or anything else a URL can address.</a:t>
            </a:r>
          </a:p>
          <a:p>
            <a:pPr algn="l"/>
            <a:r>
              <a:rPr lang="en" altLang="zh-CN" b="0" i="0" dirty="0">
                <a:effectLst/>
                <a:latin typeface="Inter"/>
              </a:rPr>
              <a:t>Content within each &lt;a&gt; </a:t>
            </a:r>
            <a:r>
              <a:rPr lang="en" altLang="zh-CN" b="0" i="1" dirty="0">
                <a:effectLst/>
                <a:latin typeface="Inter"/>
              </a:rPr>
              <a:t>should</a:t>
            </a:r>
            <a:r>
              <a:rPr lang="en" altLang="zh-CN" b="0" i="0" dirty="0">
                <a:effectLst/>
                <a:latin typeface="Inter"/>
              </a:rPr>
              <a:t> indicate the link's destination. If the </a:t>
            </a:r>
            <a:r>
              <a:rPr lang="en" altLang="zh-CN" b="0" i="0" dirty="0" err="1">
                <a:effectLst/>
                <a:latin typeface="Inter"/>
              </a:rPr>
              <a:t>href</a:t>
            </a:r>
            <a:r>
              <a:rPr lang="en" altLang="zh-CN" b="0" i="0" dirty="0">
                <a:effectLst/>
                <a:latin typeface="Inter"/>
              </a:rPr>
              <a:t> attribute is present, pressing the enter key while focused on the &lt;a&gt; element will activate it.</a:t>
            </a:r>
          </a:p>
          <a:p>
            <a:endParaRPr kumimoji="1" lang="zh-CN" altLang="en-US" dirty="0"/>
          </a:p>
        </p:txBody>
      </p:sp>
    </p:spTree>
    <p:extLst>
      <p:ext uri="{BB962C8B-B14F-4D97-AF65-F5344CB8AC3E}">
        <p14:creationId xmlns:p14="http://schemas.microsoft.com/office/powerpoint/2010/main" val="15279268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800</Words>
  <Application>Microsoft Macintosh PowerPoint</Application>
  <PresentationFormat>宽屏</PresentationFormat>
  <Paragraphs>51</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等线</vt:lpstr>
      <vt:lpstr>等线 Light</vt:lpstr>
      <vt:lpstr>erdana</vt:lpstr>
      <vt:lpstr>Google Sans</vt:lpstr>
      <vt:lpstr>Inter</vt:lpstr>
      <vt:lpstr>inter-bold</vt:lpstr>
      <vt:lpstr>inter-regular</vt:lpstr>
      <vt:lpstr>Arial</vt:lpstr>
      <vt:lpstr>Consolas</vt:lpstr>
      <vt:lpstr>Nunito</vt:lpstr>
      <vt:lpstr>Roboto</vt:lpstr>
      <vt:lpstr>Verdana</vt:lpstr>
      <vt:lpstr>Office 主题​​</vt:lpstr>
      <vt:lpstr>UI Basics 1</vt:lpstr>
      <vt:lpstr>what is tag in HTML</vt:lpstr>
      <vt:lpstr>HTML stand for ?</vt:lpstr>
      <vt:lpstr>List Any 20 Tags in HTML</vt:lpstr>
      <vt:lpstr>What is UL tag</vt:lpstr>
      <vt:lpstr>What is DIV tag</vt:lpstr>
      <vt:lpstr>How to Create form in HTML.</vt:lpstr>
      <vt:lpstr>What is TAble tag ,Show working.</vt:lpstr>
      <vt:lpstr>What is href and Anchor Tag.</vt:lpstr>
      <vt:lpstr>How to Add image in HTML page example.</vt:lpstr>
      <vt:lpstr>What is CSS.</vt:lpstr>
      <vt:lpstr>Show woring of Inline CSS</vt:lpstr>
      <vt:lpstr>Show working of Internal CSS.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Basics 1</dc:title>
  <dc:creator>周 广鉴</dc:creator>
  <cp:lastModifiedBy>周 广鉴</cp:lastModifiedBy>
  <cp:revision>1</cp:revision>
  <dcterms:created xsi:type="dcterms:W3CDTF">2023-03-09T13:54:32Z</dcterms:created>
  <dcterms:modified xsi:type="dcterms:W3CDTF">2023-03-09T14:16:48Z</dcterms:modified>
</cp:coreProperties>
</file>