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9"/>
    <p:restoredTop sz="94740"/>
  </p:normalViewPr>
  <p:slideViewPr>
    <p:cSldViewPr snapToGrid="0" snapToObjects="1">
      <p:cViewPr varScale="1">
        <p:scale>
          <a:sx n="124" d="100"/>
          <a:sy n="124" d="100"/>
        </p:scale>
        <p:origin x="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AC295-A28A-704D-8CF1-88C4F3499910}" type="datetimeFigureOut">
              <a:rPr kumimoji="1" lang="zh-CN" altLang="en-US" smtClean="0"/>
              <a:t>2023/2/23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EACD8-58DE-E449-8C17-EF31150C64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4961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EACD8-58DE-E449-8C17-EF31150C6420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3006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EACD8-58DE-E449-8C17-EF31150C6420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961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E6E0F-480E-364A-8523-05CD1A670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341531-C04F-4F42-AAAF-7DE772A3E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905DEA-94B7-F245-B826-46E07E8F9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03C78-2BE0-8443-B200-F1839873A998}" type="datetimeFigureOut">
              <a:rPr kumimoji="1" lang="zh-CN" altLang="en-US" smtClean="0"/>
              <a:t>2023/2/23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51645F-6DD1-9B4F-82F5-1DDFB2015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A89CAE-61CE-FF48-8DB0-D6DDF6C01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07F7-A807-584F-BC0A-F75F82AD10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791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C4DCD-96BC-1547-9BFD-BDD85F27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4913B9-AFF7-EE47-9787-7E7489409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845781-403D-364E-A73D-96403E7D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03C78-2BE0-8443-B200-F1839873A998}" type="datetimeFigureOut">
              <a:rPr kumimoji="1" lang="zh-CN" altLang="en-US" smtClean="0"/>
              <a:t>2023/2/23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229992-6930-F948-AE09-DF841249B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C555B5-D137-624D-8851-6862B523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07F7-A807-584F-BC0A-F75F82AD10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18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A1B839-AB0E-9043-AE12-8B2DA27F2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3C868C-FEDA-7045-BA0E-6C8AA9E1F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309C64-7553-0C40-B92E-A0F8C50C3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03C78-2BE0-8443-B200-F1839873A998}" type="datetimeFigureOut">
              <a:rPr kumimoji="1" lang="zh-CN" altLang="en-US" smtClean="0"/>
              <a:t>2023/2/23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4D4F3C-9824-C54E-9FA6-9EF9D77C3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235C89-C90E-4448-B4EC-21679318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07F7-A807-584F-BC0A-F75F82AD10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89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C7695-4A45-C84D-B2E9-07B341172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A90E8-C3B7-CF43-9202-AFB17212F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3F4030-F094-3549-8973-F680426CD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03C78-2BE0-8443-B200-F1839873A998}" type="datetimeFigureOut">
              <a:rPr kumimoji="1" lang="zh-CN" altLang="en-US" smtClean="0"/>
              <a:t>2023/2/23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663A01-9107-4942-9D65-7ABF88DAD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803E3D-0564-DB4F-9DD8-89EEF335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07F7-A807-584F-BC0A-F75F82AD10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753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CD7FF-BDB2-464C-998F-56C35D02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EDA422-4E08-F94F-B236-3C964C0BC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CA37C-51F8-354F-B22C-5E172EC1A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03C78-2BE0-8443-B200-F1839873A998}" type="datetimeFigureOut">
              <a:rPr kumimoji="1" lang="zh-CN" altLang="en-US" smtClean="0"/>
              <a:t>2023/2/23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071C24-4B6A-2D4D-A302-95ABDCC1B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25E558-E90F-C642-9888-346443A6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07F7-A807-584F-BC0A-F75F82AD10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515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3CEDE-7E9A-5345-90C6-44FB63503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00D800-FD26-B149-9B34-8AA9110B3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52559A-DFB9-4842-943D-22E7BE390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47A3BE-AF47-9E46-A9EF-5A0AA20E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03C78-2BE0-8443-B200-F1839873A998}" type="datetimeFigureOut">
              <a:rPr kumimoji="1" lang="zh-CN" altLang="en-US" smtClean="0"/>
              <a:t>2023/2/23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3AF15-246A-7545-AE8D-2BE15DDF1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D5ADCA-2394-1944-A372-1A93A12C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07F7-A807-584F-BC0A-F75F82AD10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779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E7A51-95BE-524D-81BA-D13667E73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07BDF1-8DDC-9044-89A3-16DE15BD2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C70A52-FECA-CF45-810A-EB56BC343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7ED1B9-785E-AA48-8661-2CA6AB56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83D429-2EDE-DD42-BBD9-01C984897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7B1ACC-2028-DA4C-8A31-5475ED712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03C78-2BE0-8443-B200-F1839873A998}" type="datetimeFigureOut">
              <a:rPr kumimoji="1" lang="zh-CN" altLang="en-US" smtClean="0"/>
              <a:t>2023/2/23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5742AB-7F00-0F4A-91E5-B6AD23CE7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292BE0-EB42-5046-BB12-0BFDBD35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07F7-A807-584F-BC0A-F75F82AD10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196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9A1BA-A34C-AE4C-9A9D-41CA9EEB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731E59-0F0B-754F-B775-0DEF4BBC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03C78-2BE0-8443-B200-F1839873A998}" type="datetimeFigureOut">
              <a:rPr kumimoji="1" lang="zh-CN" altLang="en-US" smtClean="0"/>
              <a:t>2023/2/23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9A8C8E-CE69-2F43-816A-7B960E91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3BBF85-5256-FD4B-B551-78D17056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07F7-A807-584F-BC0A-F75F82AD10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401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302735-9C76-F348-A3D1-5E323FE9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03C78-2BE0-8443-B200-F1839873A998}" type="datetimeFigureOut">
              <a:rPr kumimoji="1" lang="zh-CN" altLang="en-US" smtClean="0"/>
              <a:t>2023/2/23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7CC3A3-3D9B-1042-8A4F-E7349A257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CAF6CD-E481-5F4F-89BD-85D9AE5A6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07F7-A807-584F-BC0A-F75F82AD10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401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FDA54-F08F-8449-AC3C-DD23570A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328B24-50F6-2142-8C1B-FB35F9A5D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855912-23F1-9640-A5F2-CFF58DC50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CD8292-C880-E14C-A298-BA981AAD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03C78-2BE0-8443-B200-F1839873A998}" type="datetimeFigureOut">
              <a:rPr kumimoji="1" lang="zh-CN" altLang="en-US" smtClean="0"/>
              <a:t>2023/2/23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AAAB11-1973-8149-89B5-C0819B35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910612-238B-E740-B00B-ABBCD7C8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07F7-A807-584F-BC0A-F75F82AD10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612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74A14-064F-774B-8684-B77C50C1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4C83EC-F7D2-744F-A0FB-48BC57678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51FC42-30A6-7F47-B328-A2E99CAC9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0D253F-E235-954E-BC59-3011A373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03C78-2BE0-8443-B200-F1839873A998}" type="datetimeFigureOut">
              <a:rPr kumimoji="1" lang="zh-CN" altLang="en-US" smtClean="0"/>
              <a:t>2023/2/23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7ED467-07D4-0646-B59A-CBF8671B9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ADA357-012A-1543-B7E1-F1AB597E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07F7-A807-584F-BC0A-F75F82AD10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411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93A9E9-6ECD-7345-9DB6-2047352F6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EE6742-FDDA-D542-9C69-8EBC4376B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C85041-A099-4E48-A098-3DE51A4B7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03C78-2BE0-8443-B200-F1839873A998}" type="datetimeFigureOut">
              <a:rPr kumimoji="1" lang="zh-CN" altLang="en-US" smtClean="0"/>
              <a:t>2023/2/23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F6CDB-C880-F64C-B6DA-946AF2A62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00377-9375-A045-9C84-BCAADCF67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007F7-A807-584F-BC0A-F75F82AD10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574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nio/channels/Channels.html" TargetMode="External"/><Relationship Id="rId2" Type="http://schemas.openxmlformats.org/officeDocument/2006/relationships/hyperlink" Target="https://www.geeksforgeeks.org/collections-in-java-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Generator_(computer_programming)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ap-interface-java-examples/" TargetMode="External"/><Relationship Id="rId2" Type="http://schemas.openxmlformats.org/officeDocument/2006/relationships/hyperlink" Target="https://www.geeksforgeeks.org/stream-in-java/#:~:text=A%20stream%20is%20a%20sequence,Arrays%20or%20I%2FO%20channels.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lambda-expressions-java-8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A77BB-9379-B54D-9E00-CB36A1CC2E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/>
              <a:t>Basics 8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FCBCD8-45C4-6B48-B6DC-10B52E20D7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Guangjian Zhou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6204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2D03A-1D0A-1747-9881-621C85CB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What is a Single Abstract Method (SAM) interface in Java 8?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FCB96D-586A-C541-8BF7-87DD5A1DF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i="0" dirty="0">
                <a:solidFill>
                  <a:srgbClr val="000000"/>
                </a:solidFill>
                <a:effectLst/>
                <a:latin typeface="Nunito" pitchFamily="2" charset="0"/>
              </a:rPr>
              <a:t>An interface having only one abstract method is known as a</a:t>
            </a:r>
            <a:r>
              <a:rPr lang="en" altLang="zh-CN" b="1" i="0" dirty="0">
                <a:solidFill>
                  <a:srgbClr val="000000"/>
                </a:solidFill>
                <a:effectLst/>
                <a:latin typeface="Nunito" pitchFamily="2" charset="0"/>
              </a:rPr>
              <a:t> functional interface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" pitchFamily="2" charset="0"/>
              </a:rPr>
              <a:t> and also named as </a:t>
            </a:r>
            <a:r>
              <a:rPr lang="en" altLang="zh-CN" b="1" i="0" dirty="0">
                <a:solidFill>
                  <a:srgbClr val="000000"/>
                </a:solidFill>
                <a:effectLst/>
                <a:latin typeface="Nunito" pitchFamily="2" charset="0"/>
              </a:rPr>
              <a:t>Single Abstract Method Interfaces (SAM Interfaces)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" pitchFamily="2" charset="0"/>
              </a:rPr>
              <a:t>. One abstract method means that either a </a:t>
            </a:r>
            <a:r>
              <a:rPr lang="en" altLang="zh-CN" b="1" i="0" dirty="0">
                <a:solidFill>
                  <a:srgbClr val="000000"/>
                </a:solidFill>
                <a:effectLst/>
                <a:latin typeface="Nunito" pitchFamily="2" charset="0"/>
              </a:rPr>
              <a:t>default 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" pitchFamily="2" charset="0"/>
              </a:rPr>
              <a:t>method or an </a:t>
            </a:r>
            <a:r>
              <a:rPr lang="en" altLang="zh-CN" b="1" i="0" dirty="0">
                <a:solidFill>
                  <a:srgbClr val="000000"/>
                </a:solidFill>
                <a:effectLst/>
                <a:latin typeface="Nunito" pitchFamily="2" charset="0"/>
              </a:rPr>
              <a:t>abstract 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" pitchFamily="2" charset="0"/>
              </a:rPr>
              <a:t>method whose implementation is available by default is allowed.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602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1B6C6-DEE8-CC44-97C0-D839F6FCB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How can we define a Functional interface in Java 8?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E310B-969D-4842-81A1-0693F3226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Use Functional interface</a:t>
            </a:r>
          </a:p>
          <a:p>
            <a:r>
              <a:rPr lang="en" altLang="zh-CN" b="0" i="0" dirty="0">
                <a:effectLst/>
                <a:latin typeface="urw-din"/>
              </a:rPr>
              <a:t>@</a:t>
            </a:r>
            <a:r>
              <a:rPr lang="en" altLang="zh-CN" b="0" i="0" dirty="0" err="1">
                <a:effectLst/>
                <a:latin typeface="urw-din"/>
              </a:rPr>
              <a:t>FunctionalInterface</a:t>
            </a:r>
            <a:r>
              <a:rPr lang="en" altLang="zh-CN" b="0" i="0" dirty="0">
                <a:effectLst/>
                <a:latin typeface="urw-din"/>
              </a:rPr>
              <a:t> annotation is used to ensure that the functional interface can’t have more than one abstract method. In case more than one abstract methods are present, the compiler flags an ‘Unexpected @</a:t>
            </a:r>
            <a:r>
              <a:rPr lang="en" altLang="zh-CN" b="0" i="0" dirty="0" err="1">
                <a:effectLst/>
                <a:latin typeface="urw-din"/>
              </a:rPr>
              <a:t>FunctionalInterface</a:t>
            </a:r>
            <a:r>
              <a:rPr lang="en" altLang="zh-CN" b="0" i="0" dirty="0">
                <a:effectLst/>
                <a:latin typeface="urw-din"/>
              </a:rPr>
              <a:t> annotation’ message. However, it is not mandatory to use this annotation.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882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598C5-8110-E64C-B569-CF9EF279E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Why do we need Functional interface in Java?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42A17F-6C21-A04C-B111-24DEF10E0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i="0" dirty="0">
                <a:effectLst/>
                <a:latin typeface="urw-din"/>
              </a:rPr>
              <a:t>Functional interfaces are included in Java SE 8 with Lambda expressions and Method references in order to make code more readable, clean, and straightforward.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0096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0216C-17AA-8043-893B-A4C51AB3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" altLang="zh-CN" dirty="0"/>
              <a:t>Is it mandatory to use @</a:t>
            </a:r>
            <a:r>
              <a:rPr kumimoji="1" lang="en" altLang="zh-CN" dirty="0" err="1"/>
              <a:t>FunctionalInterface</a:t>
            </a:r>
            <a:r>
              <a:rPr kumimoji="1" lang="en" altLang="zh-CN" dirty="0"/>
              <a:t> annotation to define a Functional interface in Java 8?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88922A-92BE-7643-8D18-1A4ACAFB2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i="0" dirty="0">
                <a:solidFill>
                  <a:srgbClr val="000000"/>
                </a:solidFill>
                <a:effectLst/>
                <a:latin typeface="Nunito" pitchFamily="2" charset="0"/>
              </a:rPr>
              <a:t>It's not mandatory to mark the functional interface with</a:t>
            </a:r>
            <a:r>
              <a:rPr lang="en" altLang="zh-CN" b="1" i="0" dirty="0">
                <a:solidFill>
                  <a:srgbClr val="000000"/>
                </a:solidFill>
                <a:effectLst/>
                <a:latin typeface="Nunito" pitchFamily="2" charset="0"/>
              </a:rPr>
              <a:t> @</a:t>
            </a:r>
            <a:r>
              <a:rPr lang="en" altLang="zh-CN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FunctionalInterface</a:t>
            </a:r>
            <a:r>
              <a:rPr lang="en" altLang="zh-CN" b="1" i="0" dirty="0">
                <a:solidFill>
                  <a:srgbClr val="000000"/>
                </a:solidFill>
                <a:effectLst/>
                <a:latin typeface="Nunito" pitchFamily="2" charset="0"/>
              </a:rPr>
              <a:t> annotation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" pitchFamily="2" charset="0"/>
              </a:rPr>
              <a:t>, the compiler doesn't throw any error. But it’s good practice to use </a:t>
            </a:r>
            <a:r>
              <a:rPr lang="en" altLang="zh-CN" b="1" i="0" dirty="0">
                <a:solidFill>
                  <a:srgbClr val="000000"/>
                </a:solidFill>
                <a:effectLst/>
                <a:latin typeface="Nunito" pitchFamily="2" charset="0"/>
              </a:rPr>
              <a:t>@</a:t>
            </a:r>
            <a:r>
              <a:rPr lang="en" altLang="zh-CN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FunctionalInterface</a:t>
            </a:r>
            <a:r>
              <a:rPr lang="en" altLang="zh-CN" b="1" i="0" dirty="0">
                <a:solidFill>
                  <a:srgbClr val="000000"/>
                </a:solidFill>
                <a:effectLst/>
                <a:latin typeface="Nunito" pitchFamily="2" charset="0"/>
              </a:rPr>
              <a:t> annotation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" pitchFamily="2" charset="0"/>
              </a:rPr>
              <a:t> to avoid the addition of extra methods accidentally.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6029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E3C5F-9E42-F645-A716-BB9F95BE0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What are the differences between Collection and Stream API in Java 8?</a:t>
            </a:r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82C4C34-0187-0B4F-B8AD-AE7DE06FD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817640"/>
              </p:ext>
            </p:extLst>
          </p:nvPr>
        </p:nvGraphicFramePr>
        <p:xfrm>
          <a:off x="1634747" y="1779698"/>
          <a:ext cx="8922506" cy="4443192"/>
        </p:xfrm>
        <a:graphic>
          <a:graphicData uri="http://schemas.openxmlformats.org/drawingml/2006/table">
            <a:tbl>
              <a:tblPr/>
              <a:tblGrid>
                <a:gridCol w="4461253">
                  <a:extLst>
                    <a:ext uri="{9D8B030D-6E8A-4147-A177-3AD203B41FA5}">
                      <a16:colId xmlns:a16="http://schemas.microsoft.com/office/drawing/2014/main" val="3245319872"/>
                    </a:ext>
                  </a:extLst>
                </a:gridCol>
                <a:gridCol w="4461253">
                  <a:extLst>
                    <a:ext uri="{9D8B030D-6E8A-4147-A177-3AD203B41FA5}">
                      <a16:colId xmlns:a16="http://schemas.microsoft.com/office/drawing/2014/main" val="286021605"/>
                    </a:ext>
                  </a:extLst>
                </a:gridCol>
              </a:tblGrid>
              <a:tr h="342676">
                <a:tc>
                  <a:txBody>
                    <a:bodyPr/>
                    <a:lstStyle/>
                    <a:p>
                      <a:pPr algn="ctr" fontAlgn="base"/>
                      <a:r>
                        <a:rPr lang="en" sz="1200" b="1">
                          <a:solidFill>
                            <a:schemeClr val="bg1"/>
                          </a:solidFill>
                          <a:effectLst/>
                        </a:rPr>
                        <a:t>    STREAMS        </a:t>
                      </a:r>
                    </a:p>
                  </a:txBody>
                  <a:tcPr marL="32328" marR="32328" marT="80820" marB="8082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" sz="1200" b="1">
                          <a:solidFill>
                            <a:schemeClr val="bg1"/>
                          </a:solidFill>
                          <a:effectLst/>
                        </a:rPr>
                        <a:t>  COLLECTIONS          </a:t>
                      </a:r>
                    </a:p>
                  </a:txBody>
                  <a:tcPr marL="80820" marR="80820" marT="80820" marB="8082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416976"/>
                  </a:ext>
                </a:extLst>
              </a:tr>
              <a:tr h="549575">
                <a:tc>
                  <a:txBody>
                    <a:bodyPr/>
                    <a:lstStyle/>
                    <a:p>
                      <a:pPr algn="l" fontAlgn="base"/>
                      <a:r>
                        <a:rPr lang="en" sz="1100" b="1" dirty="0">
                          <a:solidFill>
                            <a:schemeClr val="bg1"/>
                          </a:solidFill>
                          <a:effectLst/>
                        </a:rPr>
                        <a:t>It doesn’t store data, it operates on the source data structure </a:t>
                      </a:r>
                      <a:r>
                        <a:rPr lang="en" sz="1100" b="1" dirty="0" err="1">
                          <a:solidFill>
                            <a:schemeClr val="bg1"/>
                          </a:solidFill>
                          <a:effectLst/>
                        </a:rPr>
                        <a:t>i.e</a:t>
                      </a:r>
                      <a:r>
                        <a:rPr lang="en" sz="1100" b="1" dirty="0">
                          <a:solidFill>
                            <a:schemeClr val="bg1"/>
                          </a:solidFill>
                          <a:effectLst/>
                        </a:rPr>
                        <a:t> collection.</a:t>
                      </a:r>
                    </a:p>
                  </a:txBody>
                  <a:tcPr marL="80820" marR="80820" marT="113148" marB="113148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" sz="1100" b="1">
                          <a:solidFill>
                            <a:schemeClr val="bg1"/>
                          </a:solidFill>
                          <a:effectLst/>
                        </a:rPr>
                        <a:t>It stores/holds all the data that the data structure currently has in a particular data structure like Set, List or Map,</a:t>
                      </a:r>
                    </a:p>
                  </a:txBody>
                  <a:tcPr marL="80820" marR="80820" marT="113148" marB="113148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99269"/>
                  </a:ext>
                </a:extLst>
              </a:tr>
              <a:tr h="549575">
                <a:tc>
                  <a:txBody>
                    <a:bodyPr/>
                    <a:lstStyle/>
                    <a:p>
                      <a:pPr algn="l" fontAlgn="base"/>
                      <a:r>
                        <a:rPr lang="en" sz="1100" b="1">
                          <a:solidFill>
                            <a:schemeClr val="bg1"/>
                          </a:solidFill>
                          <a:effectLst/>
                        </a:rPr>
                        <a:t>They use functional interfaces like lambda which makes it a good fit for programming language.</a:t>
                      </a:r>
                    </a:p>
                  </a:txBody>
                  <a:tcPr marL="80820" marR="80820" marT="113148" marB="113148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" sz="1100" b="1">
                          <a:solidFill>
                            <a:schemeClr val="bg1"/>
                          </a:solidFill>
                          <a:effectLst/>
                        </a:rPr>
                        <a:t>They don’t use functional interfaces.</a:t>
                      </a:r>
                    </a:p>
                  </a:txBody>
                  <a:tcPr marL="80820" marR="80820" marT="113148" marB="113148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37331"/>
                  </a:ext>
                </a:extLst>
              </a:tr>
              <a:tr h="549575">
                <a:tc>
                  <a:txBody>
                    <a:bodyPr/>
                    <a:lstStyle/>
                    <a:p>
                      <a:pPr algn="l" fontAlgn="base"/>
                      <a:r>
                        <a:rPr lang="en" sz="1100" b="1" dirty="0">
                          <a:solidFill>
                            <a:schemeClr val="bg1"/>
                          </a:solidFill>
                          <a:effectLst/>
                        </a:rPr>
                        <a:t>Java Streams are consumable </a:t>
                      </a:r>
                      <a:r>
                        <a:rPr lang="en" sz="1100" b="1" dirty="0" err="1">
                          <a:solidFill>
                            <a:schemeClr val="bg1"/>
                          </a:solidFill>
                          <a:effectLst/>
                        </a:rPr>
                        <a:t>i.e</a:t>
                      </a:r>
                      <a:r>
                        <a:rPr lang="en" sz="1100" b="1" dirty="0">
                          <a:solidFill>
                            <a:schemeClr val="bg1"/>
                          </a:solidFill>
                          <a:effectLst/>
                        </a:rPr>
                        <a:t>; to traverse the stream, it needs to be created every time.</a:t>
                      </a:r>
                    </a:p>
                  </a:txBody>
                  <a:tcPr marL="80820" marR="80820" marT="113148" marB="113148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" sz="1100" b="1">
                          <a:solidFill>
                            <a:schemeClr val="bg1"/>
                          </a:solidFill>
                          <a:effectLst/>
                        </a:rPr>
                        <a:t>They are non-consumable i.e; can be traversable multiple times without creating it again.</a:t>
                      </a:r>
                    </a:p>
                  </a:txBody>
                  <a:tcPr marL="80820" marR="80820" marT="113148" marB="113148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987614"/>
                  </a:ext>
                </a:extLst>
              </a:tr>
              <a:tr h="549575">
                <a:tc>
                  <a:txBody>
                    <a:bodyPr/>
                    <a:lstStyle/>
                    <a:p>
                      <a:pPr algn="l" fontAlgn="base"/>
                      <a:r>
                        <a:rPr lang="en" sz="1100" b="1">
                          <a:solidFill>
                            <a:schemeClr val="bg1"/>
                          </a:solidFill>
                          <a:effectLst/>
                        </a:rPr>
                        <a:t>Java streams support both sequential and parallel processing.</a:t>
                      </a:r>
                    </a:p>
                  </a:txBody>
                  <a:tcPr marL="80820" marR="80820" marT="113148" marB="113148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" sz="1100" b="1">
                          <a:solidFill>
                            <a:schemeClr val="bg1"/>
                          </a:solidFill>
                          <a:effectLst/>
                        </a:rPr>
                        <a:t>It supports parallel processing and parallel processing can be very helpful in achieving high performance.</a:t>
                      </a:r>
                    </a:p>
                  </a:txBody>
                  <a:tcPr marL="80820" marR="80820" marT="113148" marB="113148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571425"/>
                  </a:ext>
                </a:extLst>
              </a:tr>
              <a:tr h="872854">
                <a:tc>
                  <a:txBody>
                    <a:bodyPr/>
                    <a:lstStyle/>
                    <a:p>
                      <a:pPr algn="l" fontAlgn="base"/>
                      <a:r>
                        <a:rPr lang="en" sz="1100" b="1">
                          <a:solidFill>
                            <a:schemeClr val="bg1"/>
                          </a:solidFill>
                          <a:effectLst/>
                        </a:rPr>
                        <a:t>All the Java stream API interfaces and classes are in java.util.stream package.</a:t>
                      </a:r>
                    </a:p>
                  </a:txBody>
                  <a:tcPr marL="80820" marR="80820" marT="113148" marB="113148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" sz="1100" b="1" dirty="0">
                          <a:solidFill>
                            <a:schemeClr val="bg1"/>
                          </a:solidFill>
                          <a:effectLst/>
                        </a:rPr>
                        <a:t>Specific classes for primitive types such as </a:t>
                      </a:r>
                      <a:r>
                        <a:rPr lang="en" sz="1100" b="1" dirty="0" err="1">
                          <a:solidFill>
                            <a:schemeClr val="bg1"/>
                          </a:solidFill>
                          <a:effectLst/>
                        </a:rPr>
                        <a:t>IntStream</a:t>
                      </a:r>
                      <a:r>
                        <a:rPr lang="en" sz="1100" b="1" dirty="0">
                          <a:solidFill>
                            <a:schemeClr val="bg1"/>
                          </a:solidFill>
                          <a:effectLst/>
                        </a:rPr>
                        <a:t>, </a:t>
                      </a:r>
                      <a:r>
                        <a:rPr lang="en" sz="1100" b="1" dirty="0" err="1">
                          <a:solidFill>
                            <a:schemeClr val="bg1"/>
                          </a:solidFill>
                          <a:effectLst/>
                        </a:rPr>
                        <a:t>LongStream</a:t>
                      </a:r>
                      <a:r>
                        <a:rPr lang="en" sz="1100" b="1" dirty="0">
                          <a:solidFill>
                            <a:schemeClr val="bg1"/>
                          </a:solidFill>
                          <a:effectLst/>
                        </a:rPr>
                        <a:t>, and </a:t>
                      </a:r>
                      <a:r>
                        <a:rPr lang="en" sz="1100" b="1" dirty="0" err="1">
                          <a:solidFill>
                            <a:schemeClr val="bg1"/>
                          </a:solidFill>
                          <a:effectLst/>
                        </a:rPr>
                        <a:t>DoubleStream</a:t>
                      </a:r>
                      <a:r>
                        <a:rPr lang="en" sz="1100" b="1" dirty="0">
                          <a:solidFill>
                            <a:schemeClr val="bg1"/>
                          </a:solidFill>
                          <a:effectLst/>
                        </a:rPr>
                        <a:t> are used in collections since primitive data types such as int, long in the collections using auto-boxing and these operations could take a lot of time.</a:t>
                      </a:r>
                    </a:p>
                  </a:txBody>
                  <a:tcPr marL="80820" marR="80820" marT="113148" marB="113148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731909"/>
                  </a:ext>
                </a:extLst>
              </a:tr>
              <a:tr h="549575">
                <a:tc>
                  <a:txBody>
                    <a:bodyPr/>
                    <a:lstStyle/>
                    <a:p>
                      <a:pPr algn="l" fontAlgn="base"/>
                      <a:r>
                        <a:rPr lang="en" sz="1100" b="1">
                          <a:solidFill>
                            <a:schemeClr val="bg1"/>
                          </a:solidFill>
                          <a:effectLst/>
                        </a:rPr>
                        <a:t>Streams are not modifiable i.e one can’t add or remove elements from streams.</a:t>
                      </a:r>
                    </a:p>
                  </a:txBody>
                  <a:tcPr marL="80820" marR="80820" marT="113148" marB="113148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" sz="1100" b="1">
                          <a:solidFill>
                            <a:schemeClr val="bg1"/>
                          </a:solidFill>
                          <a:effectLst/>
                        </a:rPr>
                        <a:t>These are modifiable i.e one can easily add to or remove elements from collections.</a:t>
                      </a:r>
                    </a:p>
                  </a:txBody>
                  <a:tcPr marL="80820" marR="80820" marT="113148" marB="113148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156927"/>
                  </a:ext>
                </a:extLst>
              </a:tr>
              <a:tr h="387935">
                <a:tc>
                  <a:txBody>
                    <a:bodyPr/>
                    <a:lstStyle/>
                    <a:p>
                      <a:pPr algn="l" fontAlgn="base"/>
                      <a:r>
                        <a:rPr lang="en" sz="1100" b="1">
                          <a:solidFill>
                            <a:schemeClr val="bg1"/>
                          </a:solidFill>
                          <a:effectLst/>
                        </a:rPr>
                        <a:t>Streams are iterated internally by just mentioning the operations.</a:t>
                      </a:r>
                    </a:p>
                  </a:txBody>
                  <a:tcPr marL="80820" marR="80820" marT="113148" marB="113148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" sz="1100" b="1" dirty="0">
                          <a:solidFill>
                            <a:schemeClr val="bg1"/>
                          </a:solidFill>
                          <a:effectLst/>
                        </a:rPr>
                        <a:t>Collections are iterated externally using loops.</a:t>
                      </a:r>
                    </a:p>
                  </a:txBody>
                  <a:tcPr marL="80820" marR="80820" marT="113148" marB="113148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902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684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C8CC3-D65E-6946-9195-4535C3D4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What are the main uses of Stream API in Java 8?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5E0198-1906-D34F-AE3E-43647CCF2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" altLang="zh-CN" b="0" i="0" dirty="0">
                <a:effectLst/>
                <a:latin typeface="urw-din"/>
              </a:rPr>
              <a:t>The features of Java stream are –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" altLang="zh-CN" b="0" i="0" dirty="0">
                <a:effectLst/>
                <a:latin typeface="urw-din"/>
              </a:rPr>
              <a:t>A stream is not a data structure instead it takes input from the Collections, Arrays or I/O channels.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" altLang="zh-CN" b="0" i="0" dirty="0">
                <a:effectLst/>
                <a:latin typeface="urw-din"/>
              </a:rPr>
              <a:t>Streams don’t change the original data structure, they only provide the result as per the pipelined methods.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" altLang="zh-CN" b="0" i="0" dirty="0">
                <a:effectLst/>
                <a:latin typeface="urw-din"/>
              </a:rPr>
              <a:t>Each intermediate operation is lazily executed and returns a stream as a result, hence various intermediate operations can be pipelined. Terminal operations mark the end of the stream and return the result.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505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F29C3-2B6C-6549-AC15-849A1BFE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" altLang="zh-CN" dirty="0"/>
              <a:t>What are the differences between Intermediate and Terminal Operations in Java 8 Streams?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687FD1-FDEA-5145-AF2A-BDB0665ED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r>
              <a:rPr lang="en" altLang="zh-CN" sz="1400" b="1" i="0" dirty="0">
                <a:solidFill>
                  <a:srgbClr val="3876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Return type</a:t>
            </a:r>
            <a:br>
              <a:rPr lang="en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altLang="zh-CN" sz="1400" b="0" i="0" dirty="0">
                <a:solidFill>
                  <a:srgbClr val="2F2E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Intermediate operations return a stream itself. Example is:</a:t>
            </a:r>
            <a:br>
              <a:rPr lang="en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  <a:r>
              <a:rPr lang="en" altLang="zh-CN" sz="1400" b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" altLang="zh-CN" sz="1400" b="1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" altLang="zh-CN" sz="1400" b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distinct()</a:t>
            </a:r>
            <a:br>
              <a:rPr lang="en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altLang="zh-CN" sz="1400" b="0" i="0" dirty="0">
                <a:solidFill>
                  <a:srgbClr val="2F2E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Terminal operations produce either a value or a side-effect.</a:t>
            </a:r>
            <a:br>
              <a:rPr lang="en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en" altLang="zh-CN" sz="1400" b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" altLang="zh-CN" sz="1400" b="1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" altLang="zh-CN" sz="1400" b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findAny</a:t>
            </a:r>
            <a:r>
              <a:rPr lang="en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kumimoji="1" lang="en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zh-CN" sz="1400" b="1" i="0" u="none" strike="noStrike" dirty="0">
                <a:solidFill>
                  <a:srgbClr val="3876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Chaining</a:t>
            </a:r>
            <a:br>
              <a:rPr kumimoji="1" lang="en-US" altLang="zh-CN" sz="1400" b="1" dirty="0">
                <a:solidFill>
                  <a:srgbClr val="38761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altLang="zh-CN" sz="1400" b="0" i="0" dirty="0">
                <a:solidFill>
                  <a:srgbClr val="2F2E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intermediate operation returns a new stream , they can be chained. A stream can execute any number of intermediate operations, which is termed stream chaining.</a:t>
            </a:r>
            <a:br>
              <a:rPr lang="en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altLang="zh-CN" sz="1400" b="0" i="0" dirty="0">
                <a:solidFill>
                  <a:srgbClr val="2F2E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stream can have only one terminal operation, it cannot be chained.</a:t>
            </a:r>
          </a:p>
          <a:p>
            <a:r>
              <a:rPr lang="en" altLang="zh-CN" sz="1400" b="1" i="0" dirty="0">
                <a:solidFill>
                  <a:srgbClr val="3876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Execution</a:t>
            </a:r>
            <a:br>
              <a:rPr lang="en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" altLang="zh-CN" sz="1400" b="0" i="0" dirty="0">
                <a:solidFill>
                  <a:srgbClr val="2F2E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ntermediate operations are not executed until a terminal operation is performed.</a:t>
            </a:r>
            <a:br>
              <a:rPr lang="en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altLang="zh-CN" sz="1400" b="0" i="0" dirty="0">
                <a:solidFill>
                  <a:srgbClr val="2F2E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Terminal operation is executed as and when it is invoked.</a:t>
            </a:r>
            <a:endParaRPr lang="en" altLang="zh-CN" sz="1400" u="none" strike="noStrike" dirty="0">
              <a:solidFill>
                <a:srgbClr val="2F2E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r>
              <a:rPr lang="en" altLang="zh-CN" sz="1400" b="1" i="0" u="none" strike="noStrike" dirty="0">
                <a:solidFill>
                  <a:srgbClr val="3876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Laziness</a:t>
            </a:r>
            <a:br>
              <a:rPr lang="en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altLang="zh-CN" sz="1400" b="0" i="0" dirty="0">
                <a:solidFill>
                  <a:srgbClr val="2F2E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Intermediate operations are always lazy which means they will not be executed till a result of processing is required. In simple words, laziness also allows avoiding examining all the data when it is not necessary.</a:t>
            </a:r>
            <a:br>
              <a:rPr lang="en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altLang="zh-CN" sz="1400" b="0" i="0" dirty="0">
                <a:solidFill>
                  <a:srgbClr val="2F2E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Terminal operations are not lazy i.e. eager except iterator() and </a:t>
            </a:r>
            <a:r>
              <a:rPr lang="en" altLang="zh-CN" sz="1400" b="0" i="0" dirty="0" err="1">
                <a:solidFill>
                  <a:srgbClr val="2F2E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spliterator</a:t>
            </a:r>
            <a:r>
              <a:rPr lang="en" altLang="zh-CN" sz="1400" b="0" i="0" dirty="0">
                <a:solidFill>
                  <a:srgbClr val="2F2E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</a:p>
          <a:p>
            <a:pPr algn="l" fontAlgn="base"/>
            <a:r>
              <a:rPr lang="en" altLang="zh-CN" sz="1400" b="1" i="0" u="none" strike="noStrike" dirty="0">
                <a:solidFill>
                  <a:srgbClr val="3876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Number of operations:</a:t>
            </a:r>
            <a:br>
              <a:rPr lang="en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altLang="zh-CN" sz="1400" b="0" i="0" dirty="0">
                <a:solidFill>
                  <a:srgbClr val="2F2E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stream pipeline consists of a source followed by zero or more intermediate operations as shown below in the example.</a:t>
            </a:r>
          </a:p>
          <a:p>
            <a:pPr algn="l" fontAlgn="base"/>
            <a:r>
              <a:rPr lang="en" altLang="zh-CN" sz="1400" b="1" i="0" u="none" strike="noStrike" dirty="0">
                <a:solidFill>
                  <a:srgbClr val="3876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Short-Circuiting Operation</a:t>
            </a:r>
            <a:br>
              <a:rPr lang="en" altLang="zh-CN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altLang="zh-CN" sz="1400" b="0" i="0" dirty="0">
                <a:solidFill>
                  <a:srgbClr val="2F2E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intermediate operation is short circuiting in Java, if when presented with infinite input, it may produce a finite stream as a result.</a:t>
            </a:r>
            <a:br>
              <a:rPr lang="en" altLang="zh-C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altLang="zh-CN" sz="1400" b="0" i="0" dirty="0">
                <a:solidFill>
                  <a:srgbClr val="2F2E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Terminal operations are called as short-circuiting if when presented with infinite input, it may terminate in finite time.</a:t>
            </a:r>
            <a:endParaRPr lang="en" altLang="zh-CN" sz="1400" b="0" i="0" u="none" strike="noStrike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13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15641-26C3-2A40-9A35-AB10060E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What is a </a:t>
            </a:r>
            <a:r>
              <a:rPr kumimoji="1" lang="en" altLang="zh-CN" dirty="0" err="1"/>
              <a:t>Spliterator</a:t>
            </a:r>
            <a:r>
              <a:rPr kumimoji="1" lang="en" altLang="zh-CN" dirty="0"/>
              <a:t> in Java 8?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2D304F-6885-9D4D-B25A-001088291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" altLang="zh-CN" b="0" i="0" dirty="0" err="1">
                <a:effectLst/>
                <a:latin typeface="urw-din"/>
              </a:rPr>
              <a:t>Spliterators</a:t>
            </a:r>
            <a:r>
              <a:rPr lang="en" altLang="zh-CN" b="0" i="0" dirty="0">
                <a:effectLst/>
                <a:latin typeface="urw-din"/>
              </a:rPr>
              <a:t>, like other Iterators, are for traversing the elements of a source. A source can be a </a:t>
            </a:r>
            <a:r>
              <a:rPr lang="en" altLang="zh-CN" b="0" i="0" u="sng" dirty="0">
                <a:effectLst/>
                <a:latin typeface="urw-di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Collection</a:t>
            </a:r>
            <a:r>
              <a:rPr lang="en" altLang="zh-CN" b="0" i="0" dirty="0">
                <a:effectLst/>
                <a:latin typeface="urw-din"/>
              </a:rPr>
              <a:t>, an </a:t>
            </a:r>
            <a:r>
              <a:rPr lang="en" altLang="zh-CN" b="0" i="0" u="sng" dirty="0">
                <a:effectLst/>
                <a:latin typeface="urw-d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IO channel</a:t>
            </a:r>
            <a:r>
              <a:rPr lang="en" altLang="zh-CN" b="0" i="0" dirty="0">
                <a:effectLst/>
                <a:latin typeface="urw-din"/>
              </a:rPr>
              <a:t> or a </a:t>
            </a:r>
            <a:r>
              <a:rPr lang="en" altLang="zh-CN" b="0" i="0" u="sng" dirty="0">
                <a:effectLst/>
                <a:latin typeface="urw-di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generator function</a:t>
            </a:r>
            <a:r>
              <a:rPr lang="en" altLang="zh-CN" b="0" i="0" dirty="0">
                <a:effectLst/>
                <a:latin typeface="urw-din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" altLang="zh-CN" b="0" i="0" dirty="0">
                <a:effectLst/>
                <a:latin typeface="urw-din"/>
              </a:rPr>
              <a:t>It is included in JDK 8 for support of efficient parallel traversal(parallel programming) in addition to sequential traversal.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" altLang="zh-CN" b="0" i="0" dirty="0">
                <a:effectLst/>
                <a:latin typeface="urw-din"/>
              </a:rPr>
              <a:t>However, you can use </a:t>
            </a:r>
            <a:r>
              <a:rPr lang="en" altLang="zh-CN" b="0" i="0" dirty="0" err="1">
                <a:effectLst/>
                <a:latin typeface="urw-din"/>
              </a:rPr>
              <a:t>Spliterator</a:t>
            </a:r>
            <a:r>
              <a:rPr lang="en" altLang="zh-CN" b="0" i="0" dirty="0">
                <a:effectLst/>
                <a:latin typeface="urw-din"/>
              </a:rPr>
              <a:t> even if you won’t be using parallel execution. One reason you might want to do so is because it combines the </a:t>
            </a:r>
            <a:r>
              <a:rPr lang="en" altLang="zh-CN" b="0" i="1" dirty="0" err="1">
                <a:effectLst/>
                <a:latin typeface="urw-din"/>
              </a:rPr>
              <a:t>hasNext</a:t>
            </a:r>
            <a:r>
              <a:rPr lang="en" altLang="zh-CN" b="0" i="0" dirty="0">
                <a:effectLst/>
                <a:latin typeface="urw-din"/>
              </a:rPr>
              <a:t> and </a:t>
            </a:r>
            <a:r>
              <a:rPr lang="en" altLang="zh-CN" b="0" i="1" dirty="0">
                <a:effectLst/>
                <a:latin typeface="urw-din"/>
              </a:rPr>
              <a:t>next</a:t>
            </a:r>
            <a:r>
              <a:rPr lang="en" altLang="zh-CN" b="0" i="0" dirty="0">
                <a:effectLst/>
                <a:latin typeface="urw-din"/>
              </a:rPr>
              <a:t> operations into one method.</a:t>
            </a:r>
          </a:p>
          <a:p>
            <a:pPr algn="l" fontAlgn="base"/>
            <a:r>
              <a:rPr lang="en" altLang="zh-CN" b="0" i="0" dirty="0">
                <a:effectLst/>
                <a:latin typeface="urw-din"/>
              </a:rPr>
              <a:t>For collections, </a:t>
            </a:r>
            <a:r>
              <a:rPr lang="en" altLang="zh-CN" b="0" i="0" dirty="0" err="1">
                <a:effectLst/>
                <a:latin typeface="urw-din"/>
              </a:rPr>
              <a:t>Spliterator</a:t>
            </a:r>
            <a:r>
              <a:rPr lang="en" altLang="zh-CN" b="0" i="0" dirty="0">
                <a:effectLst/>
                <a:latin typeface="urw-din"/>
              </a:rPr>
              <a:t> object can be created by calling </a:t>
            </a:r>
            <a:r>
              <a:rPr lang="en" altLang="zh-CN" b="0" i="0" dirty="0" err="1">
                <a:effectLst/>
                <a:latin typeface="urw-din"/>
              </a:rPr>
              <a:t>spliterator</a:t>
            </a:r>
            <a:r>
              <a:rPr lang="en" altLang="zh-CN" b="0" i="0" dirty="0">
                <a:effectLst/>
                <a:latin typeface="urw-din"/>
              </a:rPr>
              <a:t>() method present in Collection interface.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902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DFCED-A70E-0947-A6E1-6BB902331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What are the differences between Iterator and </a:t>
            </a:r>
            <a:r>
              <a:rPr kumimoji="1" lang="en" altLang="zh-CN" dirty="0" err="1"/>
              <a:t>Spliterator</a:t>
            </a:r>
            <a:r>
              <a:rPr kumimoji="1" lang="en" altLang="zh-CN" dirty="0"/>
              <a:t> in Java 8?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E11E1AE-B788-8248-9D56-0E8407310D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374890"/>
              </p:ext>
            </p:extLst>
          </p:nvPr>
        </p:nvGraphicFramePr>
        <p:xfrm>
          <a:off x="838200" y="2237264"/>
          <a:ext cx="10515600" cy="352806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30061045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4458652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" sz="1400" b="1" i="1">
                          <a:solidFill>
                            <a:schemeClr val="bg1"/>
                          </a:solidFill>
                          <a:effectLst/>
                        </a:rPr>
                        <a:t>Iterator </a:t>
                      </a:r>
                      <a:endParaRPr lang="en" sz="14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8100" marR="38100" marT="95250" marB="952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" sz="1400" b="1" i="1">
                          <a:solidFill>
                            <a:schemeClr val="bg1"/>
                          </a:solidFill>
                          <a:effectLst/>
                        </a:rPr>
                        <a:t>Spliterator</a:t>
                      </a:r>
                      <a:endParaRPr lang="en" sz="14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95250" marB="952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281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" sz="1250" b="1" dirty="0">
                          <a:solidFill>
                            <a:schemeClr val="bg1"/>
                          </a:solidFill>
                          <a:effectLst/>
                        </a:rPr>
                        <a:t>Introduced in Java 1.2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" sz="1250" b="1">
                          <a:solidFill>
                            <a:schemeClr val="bg1"/>
                          </a:solidFill>
                          <a:effectLst/>
                        </a:rPr>
                        <a:t>Introduced in Java 1.8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111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" sz="1250" b="1">
                          <a:solidFill>
                            <a:schemeClr val="bg1"/>
                          </a:solidFill>
                          <a:effectLst/>
                        </a:rPr>
                        <a:t>Iterator only iterates elements individually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" sz="1250" b="1">
                          <a:solidFill>
                            <a:schemeClr val="bg1"/>
                          </a:solidFill>
                          <a:effectLst/>
                        </a:rPr>
                        <a:t>Spliterator traverse elements individually as well as in bulk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424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" sz="1250" b="1" dirty="0">
                          <a:solidFill>
                            <a:schemeClr val="bg1"/>
                          </a:solidFill>
                          <a:effectLst/>
                        </a:rPr>
                        <a:t>It is an iterator for whole collection API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" sz="1250" b="1">
                          <a:solidFill>
                            <a:schemeClr val="bg1"/>
                          </a:solidFill>
                          <a:effectLst/>
                        </a:rPr>
                        <a:t>It is an iterator for both Collection and </a:t>
                      </a:r>
                      <a:r>
                        <a:rPr lang="en" sz="1250" b="1" u="sng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Stream</a:t>
                      </a:r>
                      <a:r>
                        <a:rPr lang="en" sz="1250" b="1">
                          <a:solidFill>
                            <a:schemeClr val="bg1"/>
                          </a:solidFill>
                          <a:effectLst/>
                        </a:rPr>
                        <a:t> API, except </a:t>
                      </a:r>
                      <a:r>
                        <a:rPr lang="en" sz="1250" b="1" u="sng">
                          <a:solidFill>
                            <a:schemeClr val="bg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Map</a:t>
                      </a:r>
                      <a:r>
                        <a:rPr lang="en" sz="1250" b="1">
                          <a:solidFill>
                            <a:schemeClr val="bg1"/>
                          </a:solidFill>
                          <a:effectLst/>
                        </a:rPr>
                        <a:t> implementation classes 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708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" sz="1250" b="1">
                          <a:solidFill>
                            <a:schemeClr val="bg1"/>
                          </a:solidFill>
                          <a:effectLst/>
                        </a:rPr>
                        <a:t>It uses external iteration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" sz="1250" b="1">
                          <a:solidFill>
                            <a:schemeClr val="bg1"/>
                          </a:solidFill>
                          <a:effectLst/>
                        </a:rPr>
                        <a:t>It uses internal iteration. 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809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" sz="1250" b="1">
                          <a:solidFill>
                            <a:schemeClr val="bg1"/>
                          </a:solidFill>
                          <a:effectLst/>
                        </a:rPr>
                        <a:t>It is a Universal iterator 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" sz="1250" b="1">
                          <a:solidFill>
                            <a:schemeClr val="bg1"/>
                          </a:solidFill>
                          <a:effectLst/>
                        </a:rPr>
                        <a:t>It is Not a Universal iterator 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114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" sz="1250" b="1">
                          <a:solidFill>
                            <a:schemeClr val="bg1"/>
                          </a:solidFill>
                          <a:effectLst/>
                        </a:rPr>
                        <a:t>It does not support parallel programming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" sz="1250" b="1" dirty="0">
                          <a:solidFill>
                            <a:schemeClr val="bg1"/>
                          </a:solidFill>
                          <a:effectLst/>
                        </a:rPr>
                        <a:t>It supports parallel programming by splitting the given element set so that each set can be processed individually.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686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108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12661-9FBD-E246-B8DF-DCB5BA0A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What is Type Inference in Java 8?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98F127-9279-3240-B0DC-DDC01FFC2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" altLang="zh-CN" b="0" i="0" dirty="0">
                <a:solidFill>
                  <a:srgbClr val="333333"/>
                </a:solidFill>
                <a:effectLst/>
                <a:latin typeface="inter-regular"/>
              </a:rPr>
              <a:t>Type inference is a feature of Java which provides ability to compiler to look at each method invocation and corresponding declaration to determine the type of arguments.</a:t>
            </a:r>
          </a:p>
          <a:p>
            <a:pPr algn="just"/>
            <a:r>
              <a:rPr lang="en" altLang="zh-CN" b="0" i="0" dirty="0">
                <a:solidFill>
                  <a:srgbClr val="333333"/>
                </a:solidFill>
                <a:effectLst/>
                <a:latin typeface="inter-regular"/>
              </a:rPr>
              <a:t>Java provides improved version of type inference in Java 8. </a:t>
            </a:r>
          </a:p>
        </p:txBody>
      </p:sp>
    </p:spTree>
    <p:extLst>
      <p:ext uri="{BB962C8B-B14F-4D97-AF65-F5344CB8AC3E}">
        <p14:creationId xmlns:p14="http://schemas.microsoft.com/office/powerpoint/2010/main" val="253762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029D5-59A8-7042-9D58-C0614985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What are the main benefits of new features introduced in Java 8?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F1796-FDCF-DA47-ABE9-5614F1058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n" altLang="zh-CN" b="0" i="0" dirty="0" err="1">
                <a:solidFill>
                  <a:srgbClr val="4D5B7C"/>
                </a:solidFill>
                <a:effectLst/>
                <a:latin typeface="Inter"/>
              </a:rPr>
              <a:t>forEach</a:t>
            </a:r>
            <a:r>
              <a:rPr lang="en" altLang="zh-CN" b="0" i="0" dirty="0">
                <a:solidFill>
                  <a:srgbClr val="4D5B7C"/>
                </a:solidFill>
                <a:effectLst/>
                <a:latin typeface="Inter"/>
              </a:rPr>
              <a:t>() method in </a:t>
            </a:r>
            <a:r>
              <a:rPr lang="en" altLang="zh-CN" b="0" i="0" dirty="0" err="1">
                <a:solidFill>
                  <a:srgbClr val="4D5B7C"/>
                </a:solidFill>
                <a:effectLst/>
                <a:latin typeface="Inter"/>
              </a:rPr>
              <a:t>Iterable</a:t>
            </a:r>
            <a:r>
              <a:rPr lang="en" altLang="zh-CN" b="0" i="0" dirty="0">
                <a:solidFill>
                  <a:srgbClr val="4D5B7C"/>
                </a:solidFill>
                <a:effectLst/>
                <a:latin typeface="Inter"/>
              </a:rPr>
              <a:t> interface</a:t>
            </a:r>
          </a:p>
          <a:p>
            <a:pPr algn="l">
              <a:buFont typeface="+mj-lt"/>
              <a:buAutoNum type="arabicPeriod"/>
            </a:pPr>
            <a:r>
              <a:rPr lang="en" altLang="zh-CN" b="0" i="0" dirty="0">
                <a:solidFill>
                  <a:srgbClr val="4D5B7C"/>
                </a:solidFill>
                <a:effectLst/>
                <a:latin typeface="Inter"/>
              </a:rPr>
              <a:t>default and static methods in Interfaces</a:t>
            </a:r>
          </a:p>
          <a:p>
            <a:pPr algn="l">
              <a:buFont typeface="+mj-lt"/>
              <a:buAutoNum type="arabicPeriod"/>
            </a:pPr>
            <a:r>
              <a:rPr lang="en" altLang="zh-CN" b="0" i="0" dirty="0">
                <a:solidFill>
                  <a:srgbClr val="4D5B7C"/>
                </a:solidFill>
                <a:effectLst/>
                <a:latin typeface="Inter"/>
              </a:rPr>
              <a:t>Functional Interfaces and Lambda Expressions</a:t>
            </a:r>
          </a:p>
          <a:p>
            <a:pPr algn="l">
              <a:buFont typeface="+mj-lt"/>
              <a:buAutoNum type="arabicPeriod"/>
            </a:pPr>
            <a:r>
              <a:rPr lang="en" altLang="zh-CN" b="0" i="0" dirty="0">
                <a:solidFill>
                  <a:srgbClr val="4D5B7C"/>
                </a:solidFill>
                <a:effectLst/>
                <a:latin typeface="Inter"/>
              </a:rPr>
              <a:t>Java Stream API for Bulk Data Operations on Collections</a:t>
            </a:r>
          </a:p>
          <a:p>
            <a:pPr algn="l">
              <a:buFont typeface="+mj-lt"/>
              <a:buAutoNum type="arabicPeriod"/>
            </a:pPr>
            <a:r>
              <a:rPr lang="en" altLang="zh-CN" b="0" i="0" dirty="0">
                <a:solidFill>
                  <a:srgbClr val="4D5B7C"/>
                </a:solidFill>
                <a:effectLst/>
                <a:latin typeface="Inter"/>
              </a:rPr>
              <a:t>Java Time API</a:t>
            </a:r>
          </a:p>
          <a:p>
            <a:pPr algn="l">
              <a:buFont typeface="+mj-lt"/>
              <a:buAutoNum type="arabicPeriod"/>
            </a:pPr>
            <a:r>
              <a:rPr lang="en" altLang="zh-CN" b="0" i="0" dirty="0">
                <a:solidFill>
                  <a:srgbClr val="4D5B7C"/>
                </a:solidFill>
                <a:effectLst/>
                <a:latin typeface="Inter"/>
              </a:rPr>
              <a:t>Collection API improvements</a:t>
            </a:r>
          </a:p>
          <a:p>
            <a:pPr algn="l">
              <a:buFont typeface="+mj-lt"/>
              <a:buAutoNum type="arabicPeriod"/>
            </a:pPr>
            <a:r>
              <a:rPr lang="en" altLang="zh-CN" b="0" i="0" dirty="0">
                <a:solidFill>
                  <a:srgbClr val="4D5B7C"/>
                </a:solidFill>
                <a:effectLst/>
                <a:latin typeface="Inter"/>
              </a:rPr>
              <a:t>Concurrency API improvements</a:t>
            </a:r>
          </a:p>
          <a:p>
            <a:pPr algn="l">
              <a:buFont typeface="+mj-lt"/>
              <a:buAutoNum type="arabicPeriod"/>
            </a:pPr>
            <a:r>
              <a:rPr lang="en" altLang="zh-CN" b="0" i="0" dirty="0">
                <a:solidFill>
                  <a:srgbClr val="4D5B7C"/>
                </a:solidFill>
                <a:effectLst/>
                <a:latin typeface="Inter"/>
              </a:rPr>
              <a:t>Java IO improvements</a:t>
            </a:r>
            <a:br>
              <a:rPr lang="en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24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BBFE9-E82F-5549-87BF-138ECDA52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What is a Lambda expression in Java 8?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D094F8-6EA5-BB40-8025-386A7E464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5" y="1379311"/>
            <a:ext cx="10515600" cy="2049689"/>
          </a:xfrm>
        </p:spPr>
        <p:txBody>
          <a:bodyPr>
            <a:normAutofit/>
          </a:bodyPr>
          <a:lstStyle/>
          <a:p>
            <a:r>
              <a:rPr lang="en" altLang="zh-CN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lambda expression is a short block of code which takes in parameters and returns a value. Lambda expressions are similar to methods, but they do not need a name and they can be implemented right in the body of a method.</a:t>
            </a:r>
            <a:endParaRPr kumimoji="1"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A2B268-1F99-8F46-ABC3-192155455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970" y="2389211"/>
            <a:ext cx="8001001" cy="410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3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80FC6-7C08-BF41-9C75-EBA17BC8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What are the three main parts of a Lambda expression in Java?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12FDD8-92EF-6149-AC6D-17D5282D0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" altLang="zh-CN" b="0" i="0" dirty="0">
                <a:solidFill>
                  <a:srgbClr val="333333"/>
                </a:solidFill>
                <a:effectLst/>
                <a:latin typeface="inter-regular"/>
              </a:rPr>
              <a:t>Java lambda expression is consisted of three components.</a:t>
            </a:r>
          </a:p>
          <a:p>
            <a:pPr algn="just"/>
            <a:r>
              <a:rPr lang="en" altLang="zh-CN" b="1" i="0" dirty="0">
                <a:solidFill>
                  <a:srgbClr val="333333"/>
                </a:solidFill>
                <a:effectLst/>
                <a:latin typeface="inter-bold"/>
              </a:rPr>
              <a:t>1) Argument-list: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nter-regular"/>
              </a:rPr>
              <a:t> It can be empty or non-empty as well.</a:t>
            </a:r>
          </a:p>
          <a:p>
            <a:pPr algn="just"/>
            <a:r>
              <a:rPr lang="en" altLang="zh-CN" b="1" i="0" dirty="0">
                <a:solidFill>
                  <a:srgbClr val="333333"/>
                </a:solidFill>
                <a:effectLst/>
                <a:latin typeface="inter-bold"/>
              </a:rPr>
              <a:t>2) Arrow-token: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nter-regular"/>
              </a:rPr>
              <a:t> It is used to link arguments-list and body of expression.</a:t>
            </a:r>
          </a:p>
          <a:p>
            <a:pPr algn="just"/>
            <a:r>
              <a:rPr lang="en" altLang="zh-CN" b="1" i="0" dirty="0">
                <a:solidFill>
                  <a:srgbClr val="333333"/>
                </a:solidFill>
                <a:effectLst/>
                <a:latin typeface="inter-bold"/>
              </a:rPr>
              <a:t>3) Body: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nter-regular"/>
              </a:rPr>
              <a:t> It contains expressions and statements for lambda expression.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13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CE41A-72A8-8348-935B-F62B8403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What is the data type of a Lambda</a:t>
            </a:r>
            <a:r>
              <a:rPr kumimoji="1" lang="zh-CN" altLang="en-US" dirty="0"/>
              <a:t> </a:t>
            </a:r>
            <a:r>
              <a:rPr kumimoji="1" lang="en" altLang="zh-CN" dirty="0"/>
              <a:t>expression?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7F7CDF-551E-0048-94F9-6F6BA6570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A lambda expression is an instance of a functional interface. But a lambda expression itself does not contain the information about </a:t>
            </a:r>
            <a:r>
              <a:rPr lang="en" altLang="zh-CN" b="0" i="1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which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 functional interface it is implementing; that information is deduced from the context in which it is used.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407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211DF-1CC5-034C-832A-EAB5A0123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What is the meaning of following lambda expression?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263D43-F4A2-A648-814C-26D45C293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6631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54EB9-3036-F348-86E4-C5DC7F9E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Why did Oracle release a new version of Java like Java 8?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16F07B-F20E-7F43-A716-0DB9B9BA5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i="0" dirty="0">
                <a:solidFill>
                  <a:srgbClr val="292929"/>
                </a:solidFill>
                <a:effectLst/>
                <a:latin typeface="source-serif-pro"/>
              </a:rPr>
              <a:t>Old Java developers know that Oracle was releasing a new major Java version every 3 to 4 years. To adapt to the swiftly changing software world, they decided to move into a more agile way by releasing a new version every six months.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949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21542-653C-464F-96F0-C91D873A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What are the advantages of a lambda expression?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D35D90-DD4A-9A44-AE84-D07238F4E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404040"/>
                </a:solidFill>
                <a:effectLst/>
                <a:latin typeface="gt-regular"/>
              </a:rPr>
              <a:t>Lambda expressions improve code readability and do not require interpretation.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404040"/>
                </a:solidFill>
                <a:effectLst/>
                <a:latin typeface="gt-regular"/>
              </a:rPr>
              <a:t>Lambdas allow you to write concise code.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404040"/>
                </a:solidFill>
                <a:effectLst/>
                <a:latin typeface="gt-regular"/>
              </a:rPr>
              <a:t>It encourages the use of functional programming.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404040"/>
                </a:solidFill>
                <a:effectLst/>
                <a:latin typeface="gt-regular"/>
              </a:rPr>
              <a:t>It simplifies variable scope and encourages code reusability.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404040"/>
                </a:solidFill>
                <a:effectLst/>
                <a:latin typeface="gt-regular"/>
              </a:rPr>
              <a:t>Lambdas allow you to use parallel processing.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6870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327B1-B1EA-8540-9788-633D691D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What is a Functional interface in Java 8?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95DFC6-3839-474D-A2B1-38DDAE842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i="0" dirty="0">
                <a:effectLst/>
                <a:latin typeface="urw-din"/>
              </a:rPr>
              <a:t>A </a:t>
            </a:r>
            <a:r>
              <a:rPr lang="en" altLang="zh-CN" b="1" i="0" dirty="0">
                <a:effectLst/>
                <a:latin typeface="urw-din"/>
              </a:rPr>
              <a:t>functional interface</a:t>
            </a:r>
            <a:r>
              <a:rPr lang="en" altLang="zh-CN" b="0" i="0" dirty="0">
                <a:effectLst/>
                <a:latin typeface="urw-din"/>
              </a:rPr>
              <a:t> is an interface that contains only one abstract method. They can have only one functionality to exhibit. From Java 8 onwards, </a:t>
            </a:r>
            <a:r>
              <a:rPr lang="en" altLang="zh-CN" b="0" i="0" u="sng" dirty="0">
                <a:effectLst/>
                <a:latin typeface="urw-di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lambda expressions</a:t>
            </a:r>
            <a:r>
              <a:rPr lang="en" altLang="zh-CN" b="0" i="0" dirty="0">
                <a:effectLst/>
                <a:latin typeface="urw-din"/>
              </a:rPr>
              <a:t> can be used to represent the instance of a functional interface. A functional interface can have any number of default methods.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818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1509</Words>
  <Application>Microsoft Macintosh PowerPoint</Application>
  <PresentationFormat>宽屏</PresentationFormat>
  <Paragraphs>94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等线</vt:lpstr>
      <vt:lpstr>等线 Light</vt:lpstr>
      <vt:lpstr>gt-regular</vt:lpstr>
      <vt:lpstr>Inter</vt:lpstr>
      <vt:lpstr>inter-bold</vt:lpstr>
      <vt:lpstr>inter-regular</vt:lpstr>
      <vt:lpstr>source-serif-pro</vt:lpstr>
      <vt:lpstr>urw-din</vt:lpstr>
      <vt:lpstr>Arial</vt:lpstr>
      <vt:lpstr>Nunito</vt:lpstr>
      <vt:lpstr>tahoma</vt:lpstr>
      <vt:lpstr>Verdana</vt:lpstr>
      <vt:lpstr>Office 主题​​</vt:lpstr>
      <vt:lpstr>Java Basics 8</vt:lpstr>
      <vt:lpstr>What are the main benefits of new features introduced in Java 8?</vt:lpstr>
      <vt:lpstr>What is a Lambda expression in Java 8?</vt:lpstr>
      <vt:lpstr>What are the three main parts of a Lambda expression in Java?</vt:lpstr>
      <vt:lpstr>What is the data type of a Lambda expression?</vt:lpstr>
      <vt:lpstr>What is the meaning of following lambda expression?</vt:lpstr>
      <vt:lpstr>Why did Oracle release a new version of Java like Java 8?</vt:lpstr>
      <vt:lpstr>What are the advantages of a lambda expression?</vt:lpstr>
      <vt:lpstr>What is a Functional interface in Java 8?</vt:lpstr>
      <vt:lpstr>What is a Single Abstract Method (SAM) interface in Java 8?</vt:lpstr>
      <vt:lpstr>How can we define a Functional interface in Java 8?</vt:lpstr>
      <vt:lpstr>Why do we need Functional interface in Java?</vt:lpstr>
      <vt:lpstr>Is it mandatory to use @FunctionalInterface annotation to define a Functional interface in Java 8?</vt:lpstr>
      <vt:lpstr>What are the differences between Collection and Stream API in Java 8?</vt:lpstr>
      <vt:lpstr>What are the main uses of Stream API in Java 8?</vt:lpstr>
      <vt:lpstr>What are the differences between Intermediate and Terminal Operations in Java 8 Streams?</vt:lpstr>
      <vt:lpstr>What is a Spliterator in Java 8?</vt:lpstr>
      <vt:lpstr>What are the differences between Iterator and Spliterator in Java 8?</vt:lpstr>
      <vt:lpstr>What is Type Inference in Java 8?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 8</dc:title>
  <dc:creator>周 广鉴</dc:creator>
  <cp:lastModifiedBy>周 广鉴</cp:lastModifiedBy>
  <cp:revision>2</cp:revision>
  <dcterms:created xsi:type="dcterms:W3CDTF">2023-02-23T05:25:14Z</dcterms:created>
  <dcterms:modified xsi:type="dcterms:W3CDTF">2023-02-23T15:00:19Z</dcterms:modified>
</cp:coreProperties>
</file>