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59" r:id="rId4"/>
    <p:sldId id="260" r:id="rId5"/>
    <p:sldId id="261" r:id="rId6"/>
    <p:sldId id="262" r:id="rId7"/>
    <p:sldId id="274"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7"/>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5BEE8-89A2-AF44-A233-F03C9A1292A5}" type="datetimeFigureOut">
              <a:rPr kumimoji="1" lang="zh-CN" altLang="en-US" smtClean="0"/>
              <a:t>2023/3/15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D608F-C191-3C45-ABCC-2E095570EA46}" type="slidenum">
              <a:rPr kumimoji="1" lang="zh-CN" altLang="en-US" smtClean="0"/>
              <a:t>‹#›</a:t>
            </a:fld>
            <a:endParaRPr kumimoji="1" lang="zh-CN" altLang="en-US"/>
          </a:p>
        </p:txBody>
      </p:sp>
    </p:spTree>
    <p:extLst>
      <p:ext uri="{BB962C8B-B14F-4D97-AF65-F5344CB8AC3E}">
        <p14:creationId xmlns:p14="http://schemas.microsoft.com/office/powerpoint/2010/main" val="138520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C8D608F-C191-3C45-ABCC-2E095570EA46}" type="slidenum">
              <a:rPr kumimoji="1" lang="zh-CN" altLang="en-US" smtClean="0"/>
              <a:t>4</a:t>
            </a:fld>
            <a:endParaRPr kumimoji="1" lang="zh-CN" altLang="en-US"/>
          </a:p>
        </p:txBody>
      </p:sp>
    </p:spTree>
    <p:extLst>
      <p:ext uri="{BB962C8B-B14F-4D97-AF65-F5344CB8AC3E}">
        <p14:creationId xmlns:p14="http://schemas.microsoft.com/office/powerpoint/2010/main" val="10421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1349F-2B77-774F-92F8-DA7C0657178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AB36E7A-A844-974A-A7D0-B580E3032F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4229FC0-C83A-2B4B-BFE6-A9384C171040}"/>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460C5BD5-77D7-9F41-8CA8-533979C643C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E205E4-07F3-EE4A-A180-7739C023B86C}"/>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352453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E7966-3488-004D-ADDC-63847F5EC51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61AA946-F27C-7B4E-9DD9-BC9E7487F43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3DC74C7-78CD-F541-89E8-19E80464030E}"/>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324331E7-A4E4-BD4C-84B7-772BB00AE3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BEA52BF-1734-E347-AD21-B6B8EDD86358}"/>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157878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EFA7CF-894C-7D45-A094-73E98DC406E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55C4DB6-EF38-8F41-B45E-3C5F0EE9F8A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3F74C98-47A8-7043-9155-E33468394DF1}"/>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A8C5DD93-75AB-FB44-816B-2890447209A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A418AF-B907-5649-AA17-1CA9899FB68A}"/>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166265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AB3B4-4D2B-BB4C-958E-2850E418205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EA89650-7521-0443-8BFF-2B30ADCB232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50E9D2-1BF3-C942-8744-653A1DF8F329}"/>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5C1FAB70-1DFC-A845-81A0-3EB2F3E3341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97F91D1-A530-A348-9E8E-1F3165B72DE3}"/>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394318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5654B-9DEE-B149-B393-354F00D4237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1800584-6339-364A-8ECC-453190EC7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5C711CB-992B-3044-97B6-E94BE45A627B}"/>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30156A15-2088-D643-8253-13E41777B2D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C3EEDC3-BB70-2243-B9C4-78636D5C74F3}"/>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307578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1E908-D1AB-FB4E-BD40-F472B51E287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B86A61E-AA99-BE4E-A18B-33C0C63B679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24807A9-4230-5343-9BFB-F87DB5671B6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EF287B7-BF95-FF48-9F81-731C66B45CBB}"/>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6" name="页脚占位符 5">
            <a:extLst>
              <a:ext uri="{FF2B5EF4-FFF2-40B4-BE49-F238E27FC236}">
                <a16:creationId xmlns:a16="http://schemas.microsoft.com/office/drawing/2014/main" id="{3F114305-471D-9748-B8FD-467DD9A5C0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42047E6-F2DB-7041-9C7E-A4015FC772C1}"/>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73072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94A7D-CB13-B74C-986C-2C19E530237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CC14605-E67C-154E-8FE6-A8C7A4EC4B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05AF1AA-8E60-AA41-838C-CE6FE56762A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BF5F16E-3A70-F842-B6D0-AB4BBCBE6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90C2C39-6E0B-154B-9D07-CDBBBDD8C75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BEEB88E-6027-D64F-9305-B7E463AB9625}"/>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8" name="页脚占位符 7">
            <a:extLst>
              <a:ext uri="{FF2B5EF4-FFF2-40B4-BE49-F238E27FC236}">
                <a16:creationId xmlns:a16="http://schemas.microsoft.com/office/drawing/2014/main" id="{7354348A-FB38-544B-9954-78FE09EA6AD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56F4BDD-257A-554A-855B-B7D907978CF4}"/>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210395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5F50D-67BE-8243-88E6-4A8967F926F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F2DEF64-EF0B-7848-9448-7A99D094364E}"/>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4" name="页脚占位符 3">
            <a:extLst>
              <a:ext uri="{FF2B5EF4-FFF2-40B4-BE49-F238E27FC236}">
                <a16:creationId xmlns:a16="http://schemas.microsoft.com/office/drawing/2014/main" id="{1E1EAF66-121B-824A-9FBB-9B331730343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ACAE801-EC5F-C542-A5B3-2E6D6FC47938}"/>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4267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1741CC-E9E0-7F46-8EF7-30C7DB82AD58}"/>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3" name="页脚占位符 2">
            <a:extLst>
              <a:ext uri="{FF2B5EF4-FFF2-40B4-BE49-F238E27FC236}">
                <a16:creationId xmlns:a16="http://schemas.microsoft.com/office/drawing/2014/main" id="{98302685-58E5-8A4E-A961-0C7E47EDB37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FA535A1-7838-0C4F-95D2-265F5C4C2506}"/>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376848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AD6C6-AC5D-6749-80CF-D4DF58B3E60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693BB1F-F85E-3646-B014-D907115E84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9226471-D6F3-9349-B238-C5CD6B3E1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3D85179-5495-A249-8A99-002FDC2BF4CD}"/>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6" name="页脚占位符 5">
            <a:extLst>
              <a:ext uri="{FF2B5EF4-FFF2-40B4-BE49-F238E27FC236}">
                <a16:creationId xmlns:a16="http://schemas.microsoft.com/office/drawing/2014/main" id="{6FCBFDBE-7FA1-4647-838B-B440940A9FF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9B666FB-B971-834B-B9F2-641730D0B864}"/>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107551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9B554-0919-6741-BC56-B162E97129B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9C21AEE-B417-0E4B-8B63-FDFE06F03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CCA5456-3168-3C4F-BB50-4E1BDC9B6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938515F-E1E9-6F45-8927-C957D7080806}"/>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6" name="页脚占位符 5">
            <a:extLst>
              <a:ext uri="{FF2B5EF4-FFF2-40B4-BE49-F238E27FC236}">
                <a16:creationId xmlns:a16="http://schemas.microsoft.com/office/drawing/2014/main" id="{1D0DC9A5-78AF-2047-9B71-216F62363DA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59E7AE5-12D0-A742-8311-B4D663934BAD}"/>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361522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50B532-B91C-ED42-A5DB-3E93B39F5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414E824-98AA-924B-B58C-5E675B5A1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C1D709-552C-0942-8E4F-4DE081AB9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68C48319-8238-E649-BC5D-2D98471AC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013E515-C0D7-CB4D-9B75-E636204626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1903393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ktutorialshub.com/angular/angular-decorators/#output" TargetMode="External"/><Relationship Id="rId2" Type="http://schemas.openxmlformats.org/officeDocument/2006/relationships/hyperlink" Target="https://www.tektutorialshub.com/angular/angular-decorators/#input" TargetMode="External"/><Relationship Id="rId1" Type="http://schemas.openxmlformats.org/officeDocument/2006/relationships/slideLayout" Target="../slideLayouts/slideLayout2.xml"/><Relationship Id="rId6" Type="http://schemas.openxmlformats.org/officeDocument/2006/relationships/hyperlink" Target="https://www.tektutorialshub.com/angular/angular-decorators/#hostbinding" TargetMode="External"/><Relationship Id="rId5" Type="http://schemas.openxmlformats.org/officeDocument/2006/relationships/hyperlink" Target="https://www.tektutorialshub.com/angular/angular-decorators/#viewchild-viewchildren" TargetMode="External"/><Relationship Id="rId4" Type="http://schemas.openxmlformats.org/officeDocument/2006/relationships/hyperlink" Target="https://www.tektutorialshub.com/angular/angular-decorators/#contentchild-contentchildr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xjs.dev/guide/overview" TargetMode="External"/><Relationship Id="rId2" Type="http://schemas.openxmlformats.org/officeDocument/2006/relationships/hyperlink" Target="https://en.wikipedia.org/wiki/Reactive_programm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guide/glossary#template-expression" TargetMode="External"/><Relationship Id="rId2" Type="http://schemas.openxmlformats.org/officeDocument/2006/relationships/hyperlink" Target="https://angular.io/guide/glossary#pip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ktutorialshub.com/angular/angular-decorators/#component" TargetMode="External"/><Relationship Id="rId2" Type="http://schemas.openxmlformats.org/officeDocument/2006/relationships/hyperlink" Target="https://www.tektutorialshub.com/angular/angular-decorators/#ngmodule" TargetMode="External"/><Relationship Id="rId1" Type="http://schemas.openxmlformats.org/officeDocument/2006/relationships/slideLayout" Target="../slideLayouts/slideLayout2.xml"/><Relationship Id="rId6" Type="http://schemas.openxmlformats.org/officeDocument/2006/relationships/hyperlink" Target="https://www.tektutorialshub.com/angular/angular-decorators/#pipe" TargetMode="External"/><Relationship Id="rId5" Type="http://schemas.openxmlformats.org/officeDocument/2006/relationships/hyperlink" Target="https://www.tektutorialshub.com/angular/angular-decorators/#directive" TargetMode="External"/><Relationship Id="rId4" Type="http://schemas.openxmlformats.org/officeDocument/2006/relationships/hyperlink" Target="https://www.tektutorialshub.com/angular/angular-decorators/#inject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4FB90-230F-9840-9BE8-DD28DD427D28}"/>
              </a:ext>
            </a:extLst>
          </p:cNvPr>
          <p:cNvSpPr>
            <a:spLocks noGrp="1"/>
          </p:cNvSpPr>
          <p:nvPr>
            <p:ph type="ctrTitle"/>
          </p:nvPr>
        </p:nvSpPr>
        <p:spPr/>
        <p:txBody>
          <a:bodyPr/>
          <a:lstStyle/>
          <a:p>
            <a:r>
              <a:rPr kumimoji="1" lang="en-US" altLang="zh-CN" dirty="0"/>
              <a:t>UI Basics 4</a:t>
            </a:r>
            <a:endParaRPr kumimoji="1" lang="zh-CN" altLang="en-US" dirty="0"/>
          </a:p>
        </p:txBody>
      </p:sp>
      <p:sp>
        <p:nvSpPr>
          <p:cNvPr id="3" name="副标题 2">
            <a:extLst>
              <a:ext uri="{FF2B5EF4-FFF2-40B4-BE49-F238E27FC236}">
                <a16:creationId xmlns:a16="http://schemas.microsoft.com/office/drawing/2014/main" id="{A56B184F-45FF-BF4E-A7FC-D87C487A0A65}"/>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174753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5DAC3-A0A6-584C-9029-5C851691E4D6}"/>
              </a:ext>
            </a:extLst>
          </p:cNvPr>
          <p:cNvSpPr>
            <a:spLocks noGrp="1"/>
          </p:cNvSpPr>
          <p:nvPr>
            <p:ph type="title"/>
          </p:nvPr>
        </p:nvSpPr>
        <p:spPr/>
        <p:txBody>
          <a:bodyPr/>
          <a:lstStyle/>
          <a:p>
            <a:r>
              <a:rPr kumimoji="1" lang="en" altLang="zh-CN" dirty="0"/>
              <a:t>What are Method decorators?</a:t>
            </a:r>
            <a:endParaRPr kumimoji="1" lang="zh-CN" altLang="en-US" dirty="0"/>
          </a:p>
        </p:txBody>
      </p:sp>
      <p:pic>
        <p:nvPicPr>
          <p:cNvPr id="4" name="内容占位符 3">
            <a:extLst>
              <a:ext uri="{FF2B5EF4-FFF2-40B4-BE49-F238E27FC236}">
                <a16:creationId xmlns:a16="http://schemas.microsoft.com/office/drawing/2014/main" id="{92F7BAE8-040E-CF40-9DC5-6E26E7FFD025}"/>
              </a:ext>
            </a:extLst>
          </p:cNvPr>
          <p:cNvPicPr>
            <a:picLocks noGrp="1" noChangeAspect="1"/>
          </p:cNvPicPr>
          <p:nvPr>
            <p:ph idx="1"/>
          </p:nvPr>
        </p:nvPicPr>
        <p:blipFill>
          <a:blip r:embed="rId2"/>
          <a:stretch>
            <a:fillRect/>
          </a:stretch>
        </p:blipFill>
        <p:spPr>
          <a:xfrm>
            <a:off x="2667971" y="1825625"/>
            <a:ext cx="6856058" cy="4351338"/>
          </a:xfrm>
          <a:prstGeom prst="rect">
            <a:avLst/>
          </a:prstGeom>
        </p:spPr>
      </p:pic>
    </p:spTree>
    <p:extLst>
      <p:ext uri="{BB962C8B-B14F-4D97-AF65-F5344CB8AC3E}">
        <p14:creationId xmlns:p14="http://schemas.microsoft.com/office/powerpoint/2010/main" val="310784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2DA04-067E-F848-A924-6274935909DE}"/>
              </a:ext>
            </a:extLst>
          </p:cNvPr>
          <p:cNvSpPr>
            <a:spLocks noGrp="1"/>
          </p:cNvSpPr>
          <p:nvPr>
            <p:ph type="title"/>
          </p:nvPr>
        </p:nvSpPr>
        <p:spPr/>
        <p:txBody>
          <a:bodyPr/>
          <a:lstStyle/>
          <a:p>
            <a:r>
              <a:rPr kumimoji="1" lang="en" altLang="zh-CN" dirty="0"/>
              <a:t>What are property decorators?</a:t>
            </a:r>
            <a:endParaRPr kumimoji="1" lang="zh-CN" altLang="en-US" dirty="0"/>
          </a:p>
        </p:txBody>
      </p:sp>
      <p:sp>
        <p:nvSpPr>
          <p:cNvPr id="3" name="内容占位符 2">
            <a:extLst>
              <a:ext uri="{FF2B5EF4-FFF2-40B4-BE49-F238E27FC236}">
                <a16:creationId xmlns:a16="http://schemas.microsoft.com/office/drawing/2014/main" id="{730449E9-3708-EA49-840C-189644FDBF12}"/>
              </a:ext>
            </a:extLst>
          </p:cNvPr>
          <p:cNvSpPr>
            <a:spLocks noGrp="1"/>
          </p:cNvSpPr>
          <p:nvPr>
            <p:ph idx="1"/>
          </p:nvPr>
        </p:nvSpPr>
        <p:spPr/>
        <p:txBody>
          <a:bodyPr/>
          <a:lstStyle/>
          <a:p>
            <a:r>
              <a:rPr lang="en" altLang="zh-CN" b="0" i="0" dirty="0">
                <a:solidFill>
                  <a:srgbClr val="000000"/>
                </a:solidFill>
                <a:effectLst/>
                <a:latin typeface="Source Sans Pro" panose="020B0503030403020204" pitchFamily="34" charset="0"/>
              </a:rPr>
              <a:t>Property Decorators are applied to the properties of the class.</a:t>
            </a:r>
          </a:p>
          <a:p>
            <a:pPr algn="l" fontAlgn="base">
              <a:buFont typeface="Arial" panose="020B0604020202020204" pitchFamily="34" charset="0"/>
              <a:buChar char="•"/>
            </a:pPr>
            <a:r>
              <a:rPr lang="en" altLang="zh-CN" b="0" i="0" u="none" strike="noStrike" dirty="0">
                <a:solidFill>
                  <a:srgbClr val="000000"/>
                </a:solidFill>
                <a:effectLst/>
                <a:latin typeface="Source Sans Pro" panose="020B0503030403020204" pitchFamily="34" charset="0"/>
                <a:hlinkClick r:id="rId2"/>
              </a:rPr>
              <a:t>@Input</a:t>
            </a:r>
            <a:r>
              <a:rPr lang="en" altLang="zh-CN" dirty="0">
                <a:solidFill>
                  <a:srgbClr val="000000"/>
                </a:solidFill>
                <a:latin typeface="Source Sans Pro" panose="020B0503030403020204" pitchFamily="34" charset="0"/>
              </a:rPr>
              <a:t> </a:t>
            </a:r>
            <a:r>
              <a:rPr lang="en" altLang="zh-CN" b="0" i="0" u="none" strike="noStrike" dirty="0">
                <a:solidFill>
                  <a:srgbClr val="000000"/>
                </a:solidFill>
                <a:effectLst/>
                <a:latin typeface="Source Sans Pro" panose="020B0503030403020204" pitchFamily="34" charset="0"/>
                <a:hlinkClick r:id="rId3"/>
              </a:rPr>
              <a:t>@Output</a:t>
            </a:r>
            <a:r>
              <a:rPr lang="en" altLang="zh-CN" dirty="0">
                <a:solidFill>
                  <a:srgbClr val="000000"/>
                </a:solidFill>
                <a:latin typeface="Source Sans Pro" panose="020B0503030403020204" pitchFamily="34" charset="0"/>
              </a:rPr>
              <a:t> </a:t>
            </a:r>
            <a:r>
              <a:rPr lang="en" altLang="zh-CN" b="0" i="0" u="none" strike="noStrike" dirty="0">
                <a:solidFill>
                  <a:srgbClr val="000000"/>
                </a:solidFill>
                <a:effectLst/>
                <a:latin typeface="Source Sans Pro" panose="020B0503030403020204" pitchFamily="34" charset="0"/>
                <a:hlinkClick r:id="rId4"/>
              </a:rPr>
              <a:t>@ContentChild &amp; @ContentChildren</a:t>
            </a:r>
            <a:r>
              <a:rPr lang="en" altLang="zh-CN" dirty="0">
                <a:solidFill>
                  <a:srgbClr val="000000"/>
                </a:solidFill>
                <a:latin typeface="Source Sans Pro" panose="020B0503030403020204" pitchFamily="34" charset="0"/>
              </a:rPr>
              <a:t> </a:t>
            </a:r>
            <a:r>
              <a:rPr lang="en" altLang="zh-CN" b="0" i="0" u="none" strike="noStrike" dirty="0">
                <a:solidFill>
                  <a:srgbClr val="000000"/>
                </a:solidFill>
                <a:effectLst/>
                <a:latin typeface="Source Sans Pro" panose="020B0503030403020204" pitchFamily="34" charset="0"/>
                <a:hlinkClick r:id="rId5"/>
              </a:rPr>
              <a:t>@ViewChild &amp; @ViewChildren</a:t>
            </a:r>
            <a:r>
              <a:rPr lang="en" altLang="zh-CN" dirty="0">
                <a:solidFill>
                  <a:srgbClr val="000000"/>
                </a:solidFill>
                <a:latin typeface="Source Sans Pro" panose="020B0503030403020204" pitchFamily="34" charset="0"/>
              </a:rPr>
              <a:t> </a:t>
            </a:r>
            <a:r>
              <a:rPr lang="en" altLang="zh-CN" b="0" i="0" u="none" strike="noStrike" dirty="0">
                <a:solidFill>
                  <a:srgbClr val="000000"/>
                </a:solidFill>
                <a:effectLst/>
                <a:latin typeface="Source Sans Pro" panose="020B0503030403020204" pitchFamily="34" charset="0"/>
                <a:hlinkClick r:id="rId6"/>
              </a:rPr>
              <a:t>@HostBinding</a:t>
            </a:r>
            <a:endParaRPr lang="en" altLang="zh-CN" b="0" i="0" dirty="0">
              <a:solidFill>
                <a:srgbClr val="000000"/>
              </a:solidFill>
              <a:effectLst/>
              <a:latin typeface="Source Sans Pro" panose="020B0503030403020204" pitchFamily="34" charset="0"/>
            </a:endParaRPr>
          </a:p>
          <a:p>
            <a:endParaRPr kumimoji="1" lang="zh-CN" altLang="en-US" dirty="0"/>
          </a:p>
        </p:txBody>
      </p:sp>
    </p:spTree>
    <p:extLst>
      <p:ext uri="{BB962C8B-B14F-4D97-AF65-F5344CB8AC3E}">
        <p14:creationId xmlns:p14="http://schemas.microsoft.com/office/powerpoint/2010/main" val="334172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C15C1-AD41-F94F-ABC8-B20564A12D6F}"/>
              </a:ext>
            </a:extLst>
          </p:cNvPr>
          <p:cNvSpPr>
            <a:spLocks noGrp="1"/>
          </p:cNvSpPr>
          <p:nvPr>
            <p:ph type="title"/>
          </p:nvPr>
        </p:nvSpPr>
        <p:spPr/>
        <p:txBody>
          <a:bodyPr>
            <a:normAutofit/>
          </a:bodyPr>
          <a:lstStyle/>
          <a:p>
            <a:r>
              <a:rPr kumimoji="1" lang="en" altLang="zh-CN" dirty="0"/>
              <a:t>What is the Component Decorator in Angular?</a:t>
            </a:r>
            <a:endParaRPr kumimoji="1" lang="zh-CN" altLang="en-US" dirty="0"/>
          </a:p>
        </p:txBody>
      </p:sp>
      <p:sp>
        <p:nvSpPr>
          <p:cNvPr id="3" name="内容占位符 2">
            <a:extLst>
              <a:ext uri="{FF2B5EF4-FFF2-40B4-BE49-F238E27FC236}">
                <a16:creationId xmlns:a16="http://schemas.microsoft.com/office/drawing/2014/main" id="{4489F7A9-B9FC-1042-857A-3E9BCF77CA9F}"/>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29767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89494-C73A-EC4C-AB72-6355C4B5B36B}"/>
              </a:ext>
            </a:extLst>
          </p:cNvPr>
          <p:cNvSpPr>
            <a:spLocks noGrp="1"/>
          </p:cNvSpPr>
          <p:nvPr>
            <p:ph type="title"/>
          </p:nvPr>
        </p:nvSpPr>
        <p:spPr/>
        <p:txBody>
          <a:bodyPr>
            <a:normAutofit/>
          </a:bodyPr>
          <a:lstStyle/>
          <a:p>
            <a:r>
              <a:rPr kumimoji="1" lang="en" altLang="zh-CN" dirty="0"/>
              <a:t>What are lifecycle hooks in Angular? Explain a few lifecycle hooks.</a:t>
            </a:r>
          </a:p>
        </p:txBody>
      </p:sp>
      <p:sp>
        <p:nvSpPr>
          <p:cNvPr id="3" name="内容占位符 2">
            <a:extLst>
              <a:ext uri="{FF2B5EF4-FFF2-40B4-BE49-F238E27FC236}">
                <a16:creationId xmlns:a16="http://schemas.microsoft.com/office/drawing/2014/main" id="{8A14D01E-8A0A-2E47-9228-98CF4A4B4BA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08705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33164-4C33-7347-91E9-AA710D91BF9A}"/>
              </a:ext>
            </a:extLst>
          </p:cNvPr>
          <p:cNvSpPr>
            <a:spLocks noGrp="1"/>
          </p:cNvSpPr>
          <p:nvPr>
            <p:ph type="title"/>
          </p:nvPr>
        </p:nvSpPr>
        <p:spPr/>
        <p:txBody>
          <a:bodyPr/>
          <a:lstStyle/>
          <a:p>
            <a:r>
              <a:rPr kumimoji="1" lang="en" altLang="zh-CN" dirty="0"/>
              <a:t>What are router links?</a:t>
            </a:r>
            <a:endParaRPr kumimoji="1" lang="zh-CN" altLang="en-US" dirty="0"/>
          </a:p>
        </p:txBody>
      </p:sp>
      <p:sp>
        <p:nvSpPr>
          <p:cNvPr id="3" name="内容占位符 2">
            <a:extLst>
              <a:ext uri="{FF2B5EF4-FFF2-40B4-BE49-F238E27FC236}">
                <a16:creationId xmlns:a16="http://schemas.microsoft.com/office/drawing/2014/main" id="{6A3BD7EA-2B8F-0141-8096-7F94B07B4A18}"/>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11453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D0EBD-9AC9-2E40-8822-322DAC243380}"/>
              </a:ext>
            </a:extLst>
          </p:cNvPr>
          <p:cNvSpPr>
            <a:spLocks noGrp="1"/>
          </p:cNvSpPr>
          <p:nvPr>
            <p:ph type="title"/>
          </p:nvPr>
        </p:nvSpPr>
        <p:spPr/>
        <p:txBody>
          <a:bodyPr/>
          <a:lstStyle/>
          <a:p>
            <a:r>
              <a:rPr kumimoji="1" lang="en" altLang="zh-CN" dirty="0"/>
              <a:t>What exactly is the router state?</a:t>
            </a:r>
            <a:endParaRPr kumimoji="1" lang="zh-CN" altLang="en-US" dirty="0"/>
          </a:p>
        </p:txBody>
      </p:sp>
      <p:sp>
        <p:nvSpPr>
          <p:cNvPr id="3" name="内容占位符 2">
            <a:extLst>
              <a:ext uri="{FF2B5EF4-FFF2-40B4-BE49-F238E27FC236}">
                <a16:creationId xmlns:a16="http://schemas.microsoft.com/office/drawing/2014/main" id="{A1187DB0-C442-3842-B1A5-6035EFA90CD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665750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E1554-E5FC-D244-9A00-11F8A2BEBE42}"/>
              </a:ext>
            </a:extLst>
          </p:cNvPr>
          <p:cNvSpPr>
            <a:spLocks noGrp="1"/>
          </p:cNvSpPr>
          <p:nvPr>
            <p:ph type="title"/>
          </p:nvPr>
        </p:nvSpPr>
        <p:spPr/>
        <p:txBody>
          <a:bodyPr/>
          <a:lstStyle/>
          <a:p>
            <a:r>
              <a:rPr kumimoji="1" lang="en" altLang="zh-CN" dirty="0"/>
              <a:t>What does Angular Material means?</a:t>
            </a:r>
            <a:endParaRPr kumimoji="1" lang="zh-CN" altLang="en-US" dirty="0"/>
          </a:p>
        </p:txBody>
      </p:sp>
      <p:sp>
        <p:nvSpPr>
          <p:cNvPr id="3" name="内容占位符 2">
            <a:extLst>
              <a:ext uri="{FF2B5EF4-FFF2-40B4-BE49-F238E27FC236}">
                <a16:creationId xmlns:a16="http://schemas.microsoft.com/office/drawing/2014/main" id="{56964032-4CE1-B245-8085-628BD5D32587}"/>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80036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C01DE-4112-0147-877A-08D56218EC9D}"/>
              </a:ext>
            </a:extLst>
          </p:cNvPr>
          <p:cNvSpPr>
            <a:spLocks noGrp="1"/>
          </p:cNvSpPr>
          <p:nvPr>
            <p:ph type="title"/>
          </p:nvPr>
        </p:nvSpPr>
        <p:spPr/>
        <p:txBody>
          <a:bodyPr/>
          <a:lstStyle/>
          <a:p>
            <a:r>
              <a:rPr kumimoji="1" lang="en" altLang="zh-CN" dirty="0"/>
              <a:t>What is </a:t>
            </a:r>
            <a:r>
              <a:rPr kumimoji="1" lang="en" altLang="zh-CN" dirty="0" err="1"/>
              <a:t>ngOnInit</a:t>
            </a:r>
            <a:r>
              <a:rPr kumimoji="1" lang="en" altLang="zh-CN" dirty="0"/>
              <a:t>?</a:t>
            </a:r>
            <a:endParaRPr kumimoji="1" lang="zh-CN" altLang="en-US" dirty="0"/>
          </a:p>
        </p:txBody>
      </p:sp>
      <p:sp>
        <p:nvSpPr>
          <p:cNvPr id="3" name="内容占位符 2">
            <a:extLst>
              <a:ext uri="{FF2B5EF4-FFF2-40B4-BE49-F238E27FC236}">
                <a16:creationId xmlns:a16="http://schemas.microsoft.com/office/drawing/2014/main" id="{2468171F-D2BA-2E41-A307-6082C2AA90DD}"/>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30486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D48C1-584F-6D46-9B8F-26EC416FA678}"/>
              </a:ext>
            </a:extLst>
          </p:cNvPr>
          <p:cNvSpPr>
            <a:spLocks noGrp="1"/>
          </p:cNvSpPr>
          <p:nvPr>
            <p:ph type="title"/>
          </p:nvPr>
        </p:nvSpPr>
        <p:spPr/>
        <p:txBody>
          <a:bodyPr/>
          <a:lstStyle/>
          <a:p>
            <a:r>
              <a:rPr kumimoji="1" lang="en" altLang="zh-CN" dirty="0"/>
              <a:t>What is </a:t>
            </a:r>
            <a:r>
              <a:rPr kumimoji="1" lang="en" altLang="zh-CN" dirty="0" err="1"/>
              <a:t>transpiling</a:t>
            </a:r>
            <a:r>
              <a:rPr kumimoji="1" lang="en" altLang="zh-CN" dirty="0"/>
              <a:t> in Angular ?</a:t>
            </a:r>
            <a:endParaRPr kumimoji="1" lang="zh-CN" altLang="en-US" dirty="0"/>
          </a:p>
        </p:txBody>
      </p:sp>
      <p:sp>
        <p:nvSpPr>
          <p:cNvPr id="3" name="内容占位符 2">
            <a:extLst>
              <a:ext uri="{FF2B5EF4-FFF2-40B4-BE49-F238E27FC236}">
                <a16:creationId xmlns:a16="http://schemas.microsoft.com/office/drawing/2014/main" id="{E4108142-BB82-F64E-A6FF-6F47CD9E5870}"/>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5791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214DC-02B8-BD4A-8714-BE30BDEB7927}"/>
              </a:ext>
            </a:extLst>
          </p:cNvPr>
          <p:cNvSpPr>
            <a:spLocks noGrp="1"/>
          </p:cNvSpPr>
          <p:nvPr>
            <p:ph type="title"/>
          </p:nvPr>
        </p:nvSpPr>
        <p:spPr/>
        <p:txBody>
          <a:bodyPr/>
          <a:lstStyle/>
          <a:p>
            <a:r>
              <a:rPr kumimoji="1" lang="en" altLang="zh-CN" dirty="0"/>
              <a:t>What are </a:t>
            </a:r>
            <a:r>
              <a:rPr kumimoji="1" lang="en" altLang="zh-CN" dirty="0" err="1"/>
              <a:t>RxJs</a:t>
            </a:r>
            <a:r>
              <a:rPr kumimoji="1" lang="en" altLang="zh-CN" dirty="0"/>
              <a:t> in Angular ?</a:t>
            </a:r>
            <a:endParaRPr kumimoji="1" lang="zh-CN" altLang="en-US" dirty="0"/>
          </a:p>
        </p:txBody>
      </p:sp>
      <p:sp>
        <p:nvSpPr>
          <p:cNvPr id="3" name="内容占位符 2">
            <a:extLst>
              <a:ext uri="{FF2B5EF4-FFF2-40B4-BE49-F238E27FC236}">
                <a16:creationId xmlns:a16="http://schemas.microsoft.com/office/drawing/2014/main" id="{F87911F3-8670-E442-A19E-A33B03D02684}"/>
              </a:ext>
            </a:extLst>
          </p:cNvPr>
          <p:cNvSpPr>
            <a:spLocks noGrp="1"/>
          </p:cNvSpPr>
          <p:nvPr>
            <p:ph idx="1"/>
          </p:nvPr>
        </p:nvSpPr>
        <p:spPr/>
        <p:txBody>
          <a:bodyPr>
            <a:normAutofit fontScale="77500" lnSpcReduction="20000"/>
          </a:bodyPr>
          <a:lstStyle/>
          <a:p>
            <a:pPr algn="l"/>
            <a:r>
              <a:rPr lang="en" altLang="zh-CN" b="0" i="0" dirty="0">
                <a:effectLst/>
                <a:latin typeface="Roboto" panose="02000000000000000000" pitchFamily="2" charset="0"/>
              </a:rPr>
              <a:t>Reactive programming is an asynchronous programming paradigm concerned with data streams and the propagation of change (</a:t>
            </a:r>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Wikipedia</a:t>
            </a:r>
            <a:r>
              <a:rPr lang="en" altLang="zh-CN" b="0" i="0" dirty="0">
                <a:effectLst/>
                <a:latin typeface="Roboto" panose="02000000000000000000" pitchFamily="2" charset="0"/>
              </a:rPr>
              <a:t>). </a:t>
            </a:r>
            <a:r>
              <a:rPr lang="en" altLang="zh-CN" b="0" i="0" dirty="0" err="1">
                <a:effectLst/>
                <a:latin typeface="Roboto" panose="02000000000000000000" pitchFamily="2" charset="0"/>
              </a:rPr>
              <a:t>RxJS</a:t>
            </a:r>
            <a:r>
              <a:rPr lang="en" altLang="zh-CN" b="0" i="0" dirty="0">
                <a:effectLst/>
                <a:latin typeface="Roboto" panose="02000000000000000000" pitchFamily="2" charset="0"/>
              </a:rPr>
              <a:t> (Reactive Extensions for JavaScript) is a library for reactive programming using observables that makes it easier to compose asynchronous or callback-based code. See (</a:t>
            </a:r>
            <a:r>
              <a:rPr lang="en" altLang="zh-CN" b="0" i="0" u="none" strike="noStrike" dirty="0">
                <a:effectLst/>
                <a:latin typeface="inherit"/>
                <a:hlinkClick r:id="rId3">
                  <a:extLst>
                    <a:ext uri="{A12FA001-AC4F-418D-AE19-62706E023703}">
                      <ahyp:hlinkClr xmlns:ahyp="http://schemas.microsoft.com/office/drawing/2018/hyperlinkcolor" val="tx"/>
                    </a:ext>
                  </a:extLst>
                </a:hlinkClick>
              </a:rPr>
              <a:t>RxJS Docs</a:t>
            </a:r>
            <a:r>
              <a:rPr lang="en" altLang="zh-CN" b="0" i="0" dirty="0">
                <a:effectLst/>
                <a:latin typeface="Roboto" panose="02000000000000000000" pitchFamily="2" charset="0"/>
              </a:rPr>
              <a:t>).</a:t>
            </a:r>
          </a:p>
          <a:p>
            <a:pPr algn="l"/>
            <a:r>
              <a:rPr lang="en" altLang="zh-CN" b="0" i="0" dirty="0" err="1">
                <a:effectLst/>
                <a:latin typeface="Roboto" panose="02000000000000000000" pitchFamily="2" charset="0"/>
              </a:rPr>
              <a:t>RxJS</a:t>
            </a:r>
            <a:r>
              <a:rPr lang="en" altLang="zh-CN" b="0" i="0" dirty="0">
                <a:effectLst/>
                <a:latin typeface="Roboto" panose="02000000000000000000" pitchFamily="2" charset="0"/>
              </a:rPr>
              <a:t> provides an implementation of the Observable type, which is needed until the type becomes part of the language and until browsers support it. The library also provides utility functions for creating and working with observables. These utility functions can be used for:</a:t>
            </a:r>
          </a:p>
          <a:p>
            <a:pPr algn="l">
              <a:buFont typeface="Arial" panose="020B0604020202020204" pitchFamily="34" charset="0"/>
              <a:buChar char="•"/>
            </a:pPr>
            <a:r>
              <a:rPr lang="en" altLang="zh-CN" b="0" i="0" dirty="0">
                <a:effectLst/>
                <a:latin typeface="inherit"/>
              </a:rPr>
              <a:t>Converting existing code for async operations into observables</a:t>
            </a:r>
          </a:p>
          <a:p>
            <a:pPr algn="l">
              <a:buFont typeface="Arial" panose="020B0604020202020204" pitchFamily="34" charset="0"/>
              <a:buChar char="•"/>
            </a:pPr>
            <a:r>
              <a:rPr lang="en" altLang="zh-CN" b="0" i="0" dirty="0">
                <a:effectLst/>
                <a:latin typeface="inherit"/>
              </a:rPr>
              <a:t>Iterating through the values in a stream</a:t>
            </a:r>
          </a:p>
          <a:p>
            <a:pPr algn="l">
              <a:buFont typeface="Arial" panose="020B0604020202020204" pitchFamily="34" charset="0"/>
              <a:buChar char="•"/>
            </a:pPr>
            <a:r>
              <a:rPr lang="en" altLang="zh-CN" b="0" i="0" dirty="0">
                <a:effectLst/>
                <a:latin typeface="inherit"/>
              </a:rPr>
              <a:t>Mapping values to different types</a:t>
            </a:r>
          </a:p>
          <a:p>
            <a:pPr algn="l">
              <a:buFont typeface="Arial" panose="020B0604020202020204" pitchFamily="34" charset="0"/>
              <a:buChar char="•"/>
            </a:pPr>
            <a:r>
              <a:rPr lang="en" altLang="zh-CN" b="0" i="0" dirty="0">
                <a:effectLst/>
                <a:latin typeface="inherit"/>
              </a:rPr>
              <a:t>Filtering streams</a:t>
            </a:r>
          </a:p>
          <a:p>
            <a:pPr algn="l">
              <a:buFont typeface="Arial" panose="020B0604020202020204" pitchFamily="34" charset="0"/>
              <a:buChar char="•"/>
            </a:pPr>
            <a:r>
              <a:rPr lang="en" altLang="zh-CN" b="0" i="0" dirty="0">
                <a:effectLst/>
                <a:latin typeface="inherit"/>
              </a:rPr>
              <a:t>Composing multiple streams</a:t>
            </a:r>
          </a:p>
          <a:p>
            <a:endParaRPr kumimoji="1" lang="zh-CN" altLang="en-US" dirty="0"/>
          </a:p>
        </p:txBody>
      </p:sp>
    </p:spTree>
    <p:extLst>
      <p:ext uri="{BB962C8B-B14F-4D97-AF65-F5344CB8AC3E}">
        <p14:creationId xmlns:p14="http://schemas.microsoft.com/office/powerpoint/2010/main" val="36826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ADA73-5770-2846-A2CC-00B0DD0F601B}"/>
              </a:ext>
            </a:extLst>
          </p:cNvPr>
          <p:cNvSpPr>
            <a:spLocks noGrp="1"/>
          </p:cNvSpPr>
          <p:nvPr>
            <p:ph type="title"/>
          </p:nvPr>
        </p:nvSpPr>
        <p:spPr/>
        <p:txBody>
          <a:bodyPr>
            <a:normAutofit/>
          </a:bodyPr>
          <a:lstStyle/>
          <a:p>
            <a:r>
              <a:rPr kumimoji="1" lang="en" altLang="zh-CN" dirty="0"/>
              <a:t>Explain string interpolation and property binding in Angular.</a:t>
            </a:r>
            <a:endParaRPr kumimoji="1" lang="zh-CN" altLang="en-US" dirty="0"/>
          </a:p>
        </p:txBody>
      </p:sp>
      <p:sp>
        <p:nvSpPr>
          <p:cNvPr id="3" name="内容占位符 2">
            <a:extLst>
              <a:ext uri="{FF2B5EF4-FFF2-40B4-BE49-F238E27FC236}">
                <a16:creationId xmlns:a16="http://schemas.microsoft.com/office/drawing/2014/main" id="{A637780C-D83D-F64E-B6FF-8C87624E1B3B}"/>
              </a:ext>
            </a:extLst>
          </p:cNvPr>
          <p:cNvSpPr>
            <a:spLocks noGrp="1"/>
          </p:cNvSpPr>
          <p:nvPr>
            <p:ph idx="1"/>
          </p:nvPr>
        </p:nvSpPr>
        <p:spPr/>
        <p:txBody>
          <a:bodyPr>
            <a:normAutofit fontScale="92500" lnSpcReduction="20000"/>
          </a:bodyPr>
          <a:lstStyle/>
          <a:p>
            <a:r>
              <a:rPr lang="en" altLang="zh-CN" b="0" i="0" dirty="0">
                <a:effectLst/>
                <a:latin typeface="Roboto" panose="02000000000000000000" pitchFamily="2" charset="0"/>
              </a:rPr>
              <a:t>Interpolation refers to embedding expressions into marked up text. By default, interpolation uses the double curly braces </a:t>
            </a:r>
            <a:r>
              <a:rPr lang="en" altLang="zh-CN" dirty="0"/>
              <a:t>{{</a:t>
            </a:r>
            <a:r>
              <a:rPr lang="en" altLang="zh-CN" b="0" i="0" dirty="0">
                <a:effectLst/>
                <a:latin typeface="Roboto" panose="02000000000000000000" pitchFamily="2" charset="0"/>
              </a:rPr>
              <a:t> and </a:t>
            </a:r>
            <a:r>
              <a:rPr lang="en" altLang="zh-CN" dirty="0"/>
              <a:t>}}</a:t>
            </a:r>
            <a:r>
              <a:rPr lang="en" altLang="zh-CN" b="0" i="0" dirty="0">
                <a:effectLst/>
                <a:latin typeface="Roboto" panose="02000000000000000000" pitchFamily="2" charset="0"/>
              </a:rPr>
              <a:t> as delimiters.</a:t>
            </a:r>
          </a:p>
          <a:p>
            <a:r>
              <a:rPr lang="en" altLang="zh-CN" b="0" i="0" dirty="0">
                <a:effectLst/>
                <a:latin typeface="Roboto" panose="02000000000000000000" pitchFamily="2" charset="0"/>
              </a:rPr>
              <a:t>Property binding in Angular helps you set values for properties of HTML elements or directives. Use property binding to do things such as toggle button features, set paths programmatically, and share values between components.</a:t>
            </a:r>
          </a:p>
          <a:p>
            <a:pPr algn="l"/>
            <a:r>
              <a:rPr lang="en" altLang="zh-CN" b="0" i="0" dirty="0">
                <a:effectLst/>
                <a:latin typeface="Roboto" panose="02000000000000000000" pitchFamily="2" charset="0"/>
              </a:rPr>
              <a:t>To bind to an element's property, enclose it in square brackets, [], which identifies the property as a target property.</a:t>
            </a:r>
          </a:p>
          <a:p>
            <a:pPr algn="l"/>
            <a:r>
              <a:rPr lang="en" altLang="zh-CN" b="0" i="0" dirty="0">
                <a:effectLst/>
                <a:latin typeface="Roboto" panose="02000000000000000000" pitchFamily="2" charset="0"/>
              </a:rPr>
              <a:t>A target property is the DOM property to which you want to assign a value.</a:t>
            </a:r>
          </a:p>
          <a:p>
            <a:pPr algn="l"/>
            <a:r>
              <a:rPr lang="en" altLang="zh-CN" b="0" i="0" dirty="0">
                <a:effectLst/>
                <a:latin typeface="Roboto" panose="02000000000000000000" pitchFamily="2" charset="0"/>
              </a:rPr>
              <a:t>To assign a value to a target property for the image element's </a:t>
            </a:r>
            <a:r>
              <a:rPr lang="en" altLang="zh-CN" b="0" i="0" dirty="0" err="1">
                <a:effectLst/>
                <a:latin typeface="Roboto" panose="02000000000000000000" pitchFamily="2" charset="0"/>
              </a:rPr>
              <a:t>src</a:t>
            </a:r>
            <a:r>
              <a:rPr lang="en" altLang="zh-CN" b="0" i="0" dirty="0">
                <a:effectLst/>
                <a:latin typeface="Roboto" panose="02000000000000000000" pitchFamily="2" charset="0"/>
              </a:rPr>
              <a:t> property, type the following code:</a:t>
            </a:r>
          </a:p>
          <a:p>
            <a:endParaRPr kumimoji="1" lang="zh-CN" altLang="en-US" dirty="0"/>
          </a:p>
        </p:txBody>
      </p:sp>
      <p:pic>
        <p:nvPicPr>
          <p:cNvPr id="4" name="图片 3">
            <a:extLst>
              <a:ext uri="{FF2B5EF4-FFF2-40B4-BE49-F238E27FC236}">
                <a16:creationId xmlns:a16="http://schemas.microsoft.com/office/drawing/2014/main" id="{A0FCE301-F2F1-9644-91D8-5E656334053B}"/>
              </a:ext>
            </a:extLst>
          </p:cNvPr>
          <p:cNvPicPr>
            <a:picLocks noChangeAspect="1"/>
          </p:cNvPicPr>
          <p:nvPr/>
        </p:nvPicPr>
        <p:blipFill>
          <a:blip r:embed="rId2"/>
          <a:stretch>
            <a:fillRect/>
          </a:stretch>
        </p:blipFill>
        <p:spPr>
          <a:xfrm>
            <a:off x="6096000" y="6045200"/>
            <a:ext cx="5029200" cy="711200"/>
          </a:xfrm>
          <a:prstGeom prst="rect">
            <a:avLst/>
          </a:prstGeom>
        </p:spPr>
      </p:pic>
    </p:spTree>
    <p:extLst>
      <p:ext uri="{BB962C8B-B14F-4D97-AF65-F5344CB8AC3E}">
        <p14:creationId xmlns:p14="http://schemas.microsoft.com/office/powerpoint/2010/main" val="43233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A765E-8A2D-6E46-8E84-553526B4D8AE}"/>
              </a:ext>
            </a:extLst>
          </p:cNvPr>
          <p:cNvSpPr>
            <a:spLocks noGrp="1"/>
          </p:cNvSpPr>
          <p:nvPr>
            <p:ph type="title"/>
          </p:nvPr>
        </p:nvSpPr>
        <p:spPr/>
        <p:txBody>
          <a:bodyPr>
            <a:normAutofit/>
          </a:bodyPr>
          <a:lstStyle/>
          <a:p>
            <a:r>
              <a:rPr kumimoji="1" lang="en" altLang="zh-CN" dirty="0"/>
              <a:t>How are observables different from promises?</a:t>
            </a:r>
            <a:endParaRPr kumimoji="1" lang="zh-CN" altLang="en-US" dirty="0"/>
          </a:p>
        </p:txBody>
      </p:sp>
      <p:pic>
        <p:nvPicPr>
          <p:cNvPr id="4" name="内容占位符 3">
            <a:extLst>
              <a:ext uri="{FF2B5EF4-FFF2-40B4-BE49-F238E27FC236}">
                <a16:creationId xmlns:a16="http://schemas.microsoft.com/office/drawing/2014/main" id="{C06CDB2B-E798-214F-9310-DE67C8AE9BAD}"/>
              </a:ext>
            </a:extLst>
          </p:cNvPr>
          <p:cNvPicPr>
            <a:picLocks noGrp="1" noChangeAspect="1"/>
          </p:cNvPicPr>
          <p:nvPr>
            <p:ph idx="1"/>
          </p:nvPr>
        </p:nvPicPr>
        <p:blipFill>
          <a:blip r:embed="rId3"/>
          <a:stretch>
            <a:fillRect/>
          </a:stretch>
        </p:blipFill>
        <p:spPr>
          <a:xfrm>
            <a:off x="0" y="1858283"/>
            <a:ext cx="6882563" cy="4351338"/>
          </a:xfrm>
          <a:prstGeom prst="rect">
            <a:avLst/>
          </a:prstGeom>
        </p:spPr>
      </p:pic>
      <p:pic>
        <p:nvPicPr>
          <p:cNvPr id="5" name="图片 4">
            <a:extLst>
              <a:ext uri="{FF2B5EF4-FFF2-40B4-BE49-F238E27FC236}">
                <a16:creationId xmlns:a16="http://schemas.microsoft.com/office/drawing/2014/main" id="{3DC9E8FA-DD3A-3142-95B0-2F1B4C850DA5}"/>
              </a:ext>
            </a:extLst>
          </p:cNvPr>
          <p:cNvPicPr>
            <a:picLocks noChangeAspect="1"/>
          </p:cNvPicPr>
          <p:nvPr/>
        </p:nvPicPr>
        <p:blipFill>
          <a:blip r:embed="rId4"/>
          <a:stretch>
            <a:fillRect/>
          </a:stretch>
        </p:blipFill>
        <p:spPr>
          <a:xfrm>
            <a:off x="6882563" y="2042206"/>
            <a:ext cx="5207654" cy="4167415"/>
          </a:xfrm>
          <a:prstGeom prst="rect">
            <a:avLst/>
          </a:prstGeom>
        </p:spPr>
      </p:pic>
    </p:spTree>
    <p:extLst>
      <p:ext uri="{BB962C8B-B14F-4D97-AF65-F5344CB8AC3E}">
        <p14:creationId xmlns:p14="http://schemas.microsoft.com/office/powerpoint/2010/main" val="294339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7BC41-393F-6448-A32C-1D8FD7D6E0A1}"/>
              </a:ext>
            </a:extLst>
          </p:cNvPr>
          <p:cNvSpPr>
            <a:spLocks noGrp="1"/>
          </p:cNvSpPr>
          <p:nvPr>
            <p:ph type="title"/>
          </p:nvPr>
        </p:nvSpPr>
        <p:spPr/>
        <p:txBody>
          <a:bodyPr>
            <a:normAutofit/>
          </a:bodyPr>
          <a:lstStyle/>
          <a:p>
            <a:r>
              <a:rPr kumimoji="1" lang="en" altLang="zh-CN" dirty="0"/>
              <a:t>Explain the concept of Dependency Injection?</a:t>
            </a:r>
            <a:endParaRPr kumimoji="1" lang="zh-CN" altLang="en-US" dirty="0"/>
          </a:p>
        </p:txBody>
      </p:sp>
      <p:sp>
        <p:nvSpPr>
          <p:cNvPr id="3" name="内容占位符 2">
            <a:extLst>
              <a:ext uri="{FF2B5EF4-FFF2-40B4-BE49-F238E27FC236}">
                <a16:creationId xmlns:a16="http://schemas.microsoft.com/office/drawing/2014/main" id="{D2C0F334-1352-3A48-9C5A-BC84677C7204}"/>
              </a:ext>
            </a:extLst>
          </p:cNvPr>
          <p:cNvSpPr>
            <a:spLocks noGrp="1"/>
          </p:cNvSpPr>
          <p:nvPr>
            <p:ph idx="1"/>
          </p:nvPr>
        </p:nvSpPr>
        <p:spPr/>
        <p:txBody>
          <a:bodyPr>
            <a:normAutofit lnSpcReduction="10000"/>
          </a:bodyPr>
          <a:lstStyle/>
          <a:p>
            <a:r>
              <a:rPr lang="en" altLang="zh-CN" b="0" i="0" dirty="0">
                <a:solidFill>
                  <a:srgbClr val="4D4F53"/>
                </a:solidFill>
                <a:effectLst/>
                <a:latin typeface="Montserrat" pitchFamily="2" charset="0"/>
              </a:rPr>
              <a:t>“In </a:t>
            </a:r>
            <a:r>
              <a:rPr lang="en" altLang="zh-CN" b="1" i="0" dirty="0">
                <a:solidFill>
                  <a:srgbClr val="4D4F53"/>
                </a:solidFill>
                <a:effectLst/>
                <a:latin typeface="Montserrat" pitchFamily="2" charset="0"/>
              </a:rPr>
              <a:t>software engineering, dependency injectio</a:t>
            </a:r>
            <a:r>
              <a:rPr lang="en" altLang="zh-CN" b="0" i="0" dirty="0">
                <a:solidFill>
                  <a:srgbClr val="4D4F53"/>
                </a:solidFill>
                <a:effectLst/>
                <a:latin typeface="Montserrat" pitchFamily="2" charset="0"/>
              </a:rPr>
              <a:t>n is a technique whereby one object supplies the dependencies of another object. A </a:t>
            </a:r>
            <a:r>
              <a:rPr lang="en" altLang="zh-CN" b="1" i="0" dirty="0">
                <a:solidFill>
                  <a:srgbClr val="4D4F53"/>
                </a:solidFill>
                <a:effectLst/>
                <a:latin typeface="Montserrat" pitchFamily="2" charset="0"/>
              </a:rPr>
              <a:t>‘dependency’ is an object that can be used, for example as a service</a:t>
            </a:r>
            <a:r>
              <a:rPr lang="en" altLang="zh-CN" b="0" i="0" dirty="0">
                <a:solidFill>
                  <a:srgbClr val="4D4F53"/>
                </a:solidFill>
                <a:effectLst/>
                <a:latin typeface="Montserrat" pitchFamily="2" charset="0"/>
              </a:rPr>
              <a:t>. Instead of a client specifying which service it will use, something tells the client what service to use. The ‘injection’ refers to the passing of a dependency (a service) into the object (a client) that would use it. The service is made part of the client's state. Passing the service to the client, rather than allowing a client to build or find the service, is the fundamental requirement of the pattern.” </a:t>
            </a:r>
            <a:endParaRPr kumimoji="1" lang="zh-CN" altLang="en-US" dirty="0"/>
          </a:p>
        </p:txBody>
      </p:sp>
    </p:spTree>
    <p:extLst>
      <p:ext uri="{BB962C8B-B14F-4D97-AF65-F5344CB8AC3E}">
        <p14:creationId xmlns:p14="http://schemas.microsoft.com/office/powerpoint/2010/main" val="14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D0757-BD10-054B-8502-1D210B673687}"/>
              </a:ext>
            </a:extLst>
          </p:cNvPr>
          <p:cNvSpPr>
            <a:spLocks noGrp="1"/>
          </p:cNvSpPr>
          <p:nvPr>
            <p:ph type="title"/>
          </p:nvPr>
        </p:nvSpPr>
        <p:spPr/>
        <p:txBody>
          <a:bodyPr>
            <a:normAutofit/>
          </a:bodyPr>
          <a:lstStyle/>
          <a:p>
            <a:r>
              <a:rPr kumimoji="1" lang="en" altLang="zh-CN" dirty="0"/>
              <a:t>What are pipes in Angular explain with an example?</a:t>
            </a:r>
            <a:endParaRPr kumimoji="1" lang="zh-CN" altLang="en-US" dirty="0"/>
          </a:p>
        </p:txBody>
      </p:sp>
      <p:sp>
        <p:nvSpPr>
          <p:cNvPr id="3" name="内容占位符 2">
            <a:extLst>
              <a:ext uri="{FF2B5EF4-FFF2-40B4-BE49-F238E27FC236}">
                <a16:creationId xmlns:a16="http://schemas.microsoft.com/office/drawing/2014/main" id="{D6EF55C5-FFE5-AB47-AB7B-94FC1360170F}"/>
              </a:ext>
            </a:extLst>
          </p:cNvPr>
          <p:cNvSpPr>
            <a:spLocks noGrp="1"/>
          </p:cNvSpPr>
          <p:nvPr>
            <p:ph idx="1"/>
          </p:nvPr>
        </p:nvSpPr>
        <p:spPr>
          <a:xfrm>
            <a:off x="838200" y="1825625"/>
            <a:ext cx="10515600" cy="4847318"/>
          </a:xfrm>
        </p:spPr>
        <p:txBody>
          <a:bodyPr/>
          <a:lstStyle/>
          <a:p>
            <a:r>
              <a:rPr lang="en" altLang="zh-CN" b="0" i="0" dirty="0">
                <a:effectLst/>
                <a:latin typeface="Roboto" panose="02000000000000000000" pitchFamily="2" charset="0"/>
              </a:rPr>
              <a:t>Use </a:t>
            </a:r>
            <a:r>
              <a:rPr lang="en" altLang="zh-CN" b="0" i="0" u="none" strike="noStrike" dirty="0">
                <a:effectLst/>
                <a:latin typeface="Roboto" panose="02000000000000000000" pitchFamily="2" charset="0"/>
                <a:hlinkClick r:id="rId2" tooltip="Definition of a pipe">
                  <a:extLst>
                    <a:ext uri="{A12FA001-AC4F-418D-AE19-62706E023703}">
                      <ahyp:hlinkClr xmlns:ahyp="http://schemas.microsoft.com/office/drawing/2018/hyperlinkcolor" val="tx"/>
                    </a:ext>
                  </a:extLst>
                </a:hlinkClick>
              </a:rPr>
              <a:t>pipes</a:t>
            </a:r>
            <a:r>
              <a:rPr lang="en" altLang="zh-CN" b="0" i="0" dirty="0">
                <a:effectLst/>
                <a:latin typeface="Roboto" panose="02000000000000000000" pitchFamily="2" charset="0"/>
              </a:rPr>
              <a:t> to transform strings, currency amounts, dates, and other data for display. Pipes are simple functions to use in </a:t>
            </a:r>
            <a:r>
              <a:rPr lang="en" altLang="zh-CN" b="0" i="0" u="none" strike="noStrike" dirty="0">
                <a:effectLst/>
                <a:latin typeface="Roboto" panose="02000000000000000000" pitchFamily="2" charset="0"/>
                <a:hlinkClick r:id="rId3" tooltip="Definition of template expression">
                  <a:extLst>
                    <a:ext uri="{A12FA001-AC4F-418D-AE19-62706E023703}">
                      <ahyp:hlinkClr xmlns:ahyp="http://schemas.microsoft.com/office/drawing/2018/hyperlinkcolor" val="tx"/>
                    </a:ext>
                  </a:extLst>
                </a:hlinkClick>
              </a:rPr>
              <a:t>template expressions</a:t>
            </a:r>
            <a:r>
              <a:rPr lang="en" altLang="zh-CN" b="0" i="0" dirty="0">
                <a:effectLst/>
                <a:latin typeface="Roboto" panose="02000000000000000000" pitchFamily="2" charset="0"/>
              </a:rPr>
              <a:t> to accept an input value and return a transformed value. Pipes are useful because you can use them throughout your application, while only declaring each pipe once. For example, you would use a pipe to show a date as April 15, 1988 rather than the raw string format.</a:t>
            </a:r>
          </a:p>
          <a:p>
            <a:r>
              <a:rPr kumimoji="1" lang="en" altLang="zh-CN" dirty="0"/>
              <a:t>&lt;p&gt;The hero's birthday is {{ birthday | date }}&lt;/p&gt;</a:t>
            </a:r>
          </a:p>
          <a:p>
            <a:r>
              <a:rPr kumimoji="1" lang="en" altLang="zh-CN" dirty="0"/>
              <a:t>&lt;p&gt;The hero's birthday is {{ birthday | </a:t>
            </a:r>
            <a:r>
              <a:rPr kumimoji="1" lang="en" altLang="zh-CN" dirty="0" err="1"/>
              <a:t>date:"MM</a:t>
            </a:r>
            <a:r>
              <a:rPr kumimoji="1" lang="en" altLang="zh-CN" dirty="0"/>
              <a:t>/dd/</a:t>
            </a:r>
            <a:r>
              <a:rPr kumimoji="1" lang="en" altLang="zh-CN" dirty="0" err="1"/>
              <a:t>yy</a:t>
            </a:r>
            <a:r>
              <a:rPr kumimoji="1" lang="en" altLang="zh-CN" dirty="0"/>
              <a:t>" }} &lt;/p&gt;</a:t>
            </a:r>
          </a:p>
          <a:p>
            <a:r>
              <a:rPr kumimoji="1" lang="en" altLang="zh-CN" dirty="0"/>
              <a:t>The chained hero's birthday is </a:t>
            </a:r>
            <a:br>
              <a:rPr kumimoji="1" lang="en" altLang="zh-CN" dirty="0"/>
            </a:br>
            <a:r>
              <a:rPr kumimoji="1" lang="en" altLang="zh-CN" dirty="0"/>
              <a:t>{{ birthday | date | uppercase}}</a:t>
            </a:r>
            <a:endParaRPr kumimoji="1" lang="zh-CN" altLang="en-US" dirty="0"/>
          </a:p>
        </p:txBody>
      </p:sp>
    </p:spTree>
    <p:extLst>
      <p:ext uri="{BB962C8B-B14F-4D97-AF65-F5344CB8AC3E}">
        <p14:creationId xmlns:p14="http://schemas.microsoft.com/office/powerpoint/2010/main" val="330804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D0757-BD10-054B-8502-1D210B673687}"/>
              </a:ext>
            </a:extLst>
          </p:cNvPr>
          <p:cNvSpPr>
            <a:spLocks noGrp="1"/>
          </p:cNvSpPr>
          <p:nvPr>
            <p:ph type="title"/>
          </p:nvPr>
        </p:nvSpPr>
        <p:spPr/>
        <p:txBody>
          <a:bodyPr>
            <a:normAutofit/>
          </a:bodyPr>
          <a:lstStyle/>
          <a:p>
            <a:r>
              <a:rPr kumimoji="1" lang="en" altLang="zh-CN" dirty="0"/>
              <a:t>What are pipes in Angular explain with an example?</a:t>
            </a:r>
            <a:endParaRPr kumimoji="1" lang="zh-CN" altLang="en-US" dirty="0"/>
          </a:p>
        </p:txBody>
      </p:sp>
      <p:pic>
        <p:nvPicPr>
          <p:cNvPr id="4" name="内容占位符 3">
            <a:extLst>
              <a:ext uri="{FF2B5EF4-FFF2-40B4-BE49-F238E27FC236}">
                <a16:creationId xmlns:a16="http://schemas.microsoft.com/office/drawing/2014/main" id="{CF14F3F6-5E6E-B348-B673-C61451110068}"/>
              </a:ext>
            </a:extLst>
          </p:cNvPr>
          <p:cNvPicPr>
            <a:picLocks noGrp="1" noChangeAspect="1"/>
          </p:cNvPicPr>
          <p:nvPr>
            <p:ph idx="1"/>
          </p:nvPr>
        </p:nvPicPr>
        <p:blipFill>
          <a:blip r:embed="rId2"/>
          <a:stretch>
            <a:fillRect/>
          </a:stretch>
        </p:blipFill>
        <p:spPr>
          <a:xfrm>
            <a:off x="3260715" y="1093220"/>
            <a:ext cx="8180171" cy="5590272"/>
          </a:xfrm>
          <a:prstGeom prst="rect">
            <a:avLst/>
          </a:prstGeom>
        </p:spPr>
      </p:pic>
    </p:spTree>
    <p:extLst>
      <p:ext uri="{BB962C8B-B14F-4D97-AF65-F5344CB8AC3E}">
        <p14:creationId xmlns:p14="http://schemas.microsoft.com/office/powerpoint/2010/main" val="342017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1FCA7-384F-7A4E-958A-4C4D576B7137}"/>
              </a:ext>
            </a:extLst>
          </p:cNvPr>
          <p:cNvSpPr>
            <a:spLocks noGrp="1"/>
          </p:cNvSpPr>
          <p:nvPr>
            <p:ph type="title"/>
          </p:nvPr>
        </p:nvSpPr>
        <p:spPr/>
        <p:txBody>
          <a:bodyPr/>
          <a:lstStyle/>
          <a:p>
            <a:r>
              <a:rPr kumimoji="1" lang="en" altLang="zh-CN" dirty="0"/>
              <a:t>What exactly is a parameterized pipe?</a:t>
            </a:r>
            <a:endParaRPr kumimoji="1" lang="zh-CN" altLang="en-US" dirty="0"/>
          </a:p>
        </p:txBody>
      </p:sp>
      <p:sp>
        <p:nvSpPr>
          <p:cNvPr id="3" name="内容占位符 2">
            <a:extLst>
              <a:ext uri="{FF2B5EF4-FFF2-40B4-BE49-F238E27FC236}">
                <a16:creationId xmlns:a16="http://schemas.microsoft.com/office/drawing/2014/main" id="{E9CA2DAE-5161-8249-815E-09C19AD2C508}"/>
              </a:ext>
            </a:extLst>
          </p:cNvPr>
          <p:cNvSpPr>
            <a:spLocks noGrp="1"/>
          </p:cNvSpPr>
          <p:nvPr>
            <p:ph idx="1"/>
          </p:nvPr>
        </p:nvSpPr>
        <p:spPr/>
        <p:txBody>
          <a:bodyPr>
            <a:normAutofit fontScale="92500" lnSpcReduction="10000"/>
          </a:bodyPr>
          <a:lstStyle/>
          <a:p>
            <a:r>
              <a:rPr lang="en" altLang="zh-CN" b="0" i="0" dirty="0">
                <a:effectLst/>
                <a:latin typeface="arial" panose="020B0604020202020204" pitchFamily="34" charset="0"/>
              </a:rPr>
              <a:t>In Angular, we can pass any number of parameters to the pipe using a colon (:) and when we do so, it is called Angular Parameterized Pipes.</a:t>
            </a:r>
          </a:p>
          <a:p>
            <a:pPr algn="l" fontAlgn="base"/>
            <a:r>
              <a:rPr lang="en" altLang="zh-CN" b="1" i="0" dirty="0">
                <a:effectLst/>
                <a:latin typeface="inherit"/>
              </a:rPr>
              <a:t>&lt;p&gt;</a:t>
            </a:r>
            <a:r>
              <a:rPr lang="en" altLang="zh-CN" b="0" i="0" dirty="0">
                <a:effectLst/>
                <a:latin typeface="inherit"/>
              </a:rPr>
              <a:t>Date Pipe : {{today | date}}</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Full Date : {{today | date:'</a:t>
            </a:r>
            <a:r>
              <a:rPr lang="en" altLang="zh-CN" b="0" i="0" dirty="0" err="1">
                <a:effectLst/>
                <a:latin typeface="inherit"/>
              </a:rPr>
              <a:t>fullDate</a:t>
            </a:r>
            <a:r>
              <a:rPr lang="en" altLang="zh-CN" b="0" i="0" dirty="0">
                <a:effectLst/>
                <a:latin typeface="inherit"/>
              </a:rPr>
              <a:t>'}}</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Mediate Date : {{today | </a:t>
            </a:r>
            <a:r>
              <a:rPr lang="en" altLang="zh-CN" b="0" i="0" dirty="0" err="1">
                <a:effectLst/>
                <a:latin typeface="inherit"/>
              </a:rPr>
              <a:t>date:'medium</a:t>
            </a:r>
            <a:r>
              <a:rPr lang="en" altLang="zh-CN" b="0" i="0" dirty="0">
                <a:effectLst/>
                <a:latin typeface="inherit"/>
              </a:rPr>
              <a:t>'}}</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Short Date : {{today | </a:t>
            </a:r>
            <a:r>
              <a:rPr lang="en" altLang="zh-CN" b="0" i="0" dirty="0" err="1">
                <a:effectLst/>
                <a:latin typeface="inherit"/>
              </a:rPr>
              <a:t>date:'short</a:t>
            </a:r>
            <a:r>
              <a:rPr lang="en" altLang="zh-CN" b="0" i="0" dirty="0">
                <a:effectLst/>
                <a:latin typeface="inherit"/>
              </a:rPr>
              <a:t>'}}</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Date (dd/MM/</a:t>
            </a:r>
            <a:r>
              <a:rPr lang="en" altLang="zh-CN" b="0" i="0" dirty="0" err="1">
                <a:effectLst/>
                <a:latin typeface="inherit"/>
              </a:rPr>
              <a:t>yyyy</a:t>
            </a:r>
            <a:r>
              <a:rPr lang="en" altLang="zh-CN" b="0" i="0" dirty="0">
                <a:effectLst/>
                <a:latin typeface="inherit"/>
              </a:rPr>
              <a:t>) : {{today | </a:t>
            </a:r>
            <a:r>
              <a:rPr lang="en" altLang="zh-CN" b="0" i="0" dirty="0" err="1">
                <a:effectLst/>
                <a:latin typeface="inherit"/>
              </a:rPr>
              <a:t>date:'dd</a:t>
            </a:r>
            <a:r>
              <a:rPr lang="en" altLang="zh-CN" b="0" i="0" dirty="0">
                <a:effectLst/>
                <a:latin typeface="inherit"/>
              </a:rPr>
              <a:t>/MM/</a:t>
            </a:r>
            <a:r>
              <a:rPr lang="en" altLang="zh-CN" b="0" i="0" dirty="0" err="1">
                <a:effectLst/>
                <a:latin typeface="inherit"/>
              </a:rPr>
              <a:t>yyyy</a:t>
            </a:r>
            <a:r>
              <a:rPr lang="en" altLang="zh-CN" b="0" i="0" dirty="0">
                <a:effectLst/>
                <a:latin typeface="inherit"/>
              </a:rPr>
              <a:t>'}}</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Time : {{today | date:'</a:t>
            </a:r>
            <a:r>
              <a:rPr lang="en" altLang="zh-CN" b="0" i="0" dirty="0" err="1">
                <a:effectLst/>
                <a:latin typeface="inherit"/>
              </a:rPr>
              <a:t>h:mm</a:t>
            </a:r>
            <a:r>
              <a:rPr lang="en" altLang="zh-CN" b="0" i="0" dirty="0">
                <a:effectLst/>
                <a:latin typeface="inherit"/>
              </a:rPr>
              <a:t> a z'}}</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Medium Time : {{today | date:'</a:t>
            </a:r>
            <a:r>
              <a:rPr lang="en" altLang="zh-CN" b="0" i="0" dirty="0" err="1">
                <a:effectLst/>
                <a:latin typeface="inherit"/>
              </a:rPr>
              <a:t>mediumTime</a:t>
            </a:r>
            <a:r>
              <a:rPr lang="en" altLang="zh-CN" b="0" i="0" dirty="0">
                <a:effectLst/>
                <a:latin typeface="inherit"/>
              </a:rPr>
              <a:t>'}}</a:t>
            </a:r>
            <a:r>
              <a:rPr lang="en" altLang="zh-CN" b="1" i="0" dirty="0">
                <a:effectLst/>
                <a:latin typeface="inherit"/>
              </a:rPr>
              <a:t>&lt;/p&gt;</a:t>
            </a:r>
            <a:endParaRPr lang="en" altLang="zh-CN" b="0" i="0" dirty="0">
              <a:effectLst/>
              <a:latin typeface="Inconsolata" panose="020F0502020204030204" pitchFamily="34" charset="0"/>
            </a:endParaRPr>
          </a:p>
          <a:p>
            <a:endParaRPr kumimoji="1" lang="zh-CN" altLang="en-US" dirty="0"/>
          </a:p>
        </p:txBody>
      </p:sp>
    </p:spTree>
    <p:extLst>
      <p:ext uri="{BB962C8B-B14F-4D97-AF65-F5344CB8AC3E}">
        <p14:creationId xmlns:p14="http://schemas.microsoft.com/office/powerpoint/2010/main" val="376403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8F0D1-B56F-C243-A6A7-65BCF8AFCFAD}"/>
              </a:ext>
            </a:extLst>
          </p:cNvPr>
          <p:cNvSpPr>
            <a:spLocks noGrp="1"/>
          </p:cNvSpPr>
          <p:nvPr>
            <p:ph type="title"/>
          </p:nvPr>
        </p:nvSpPr>
        <p:spPr/>
        <p:txBody>
          <a:bodyPr/>
          <a:lstStyle/>
          <a:p>
            <a:r>
              <a:rPr kumimoji="1" lang="en" altLang="zh-CN" dirty="0"/>
              <a:t>What are class decorators?</a:t>
            </a:r>
            <a:endParaRPr kumimoji="1" lang="zh-CN" altLang="en-US" dirty="0"/>
          </a:p>
        </p:txBody>
      </p:sp>
      <p:sp>
        <p:nvSpPr>
          <p:cNvPr id="3" name="内容占位符 2">
            <a:extLst>
              <a:ext uri="{FF2B5EF4-FFF2-40B4-BE49-F238E27FC236}">
                <a16:creationId xmlns:a16="http://schemas.microsoft.com/office/drawing/2014/main" id="{8D17DC32-41F5-D849-AF78-7FCB3F18D873}"/>
              </a:ext>
            </a:extLst>
          </p:cNvPr>
          <p:cNvSpPr>
            <a:spLocks noGrp="1"/>
          </p:cNvSpPr>
          <p:nvPr>
            <p:ph idx="1"/>
          </p:nvPr>
        </p:nvSpPr>
        <p:spPr/>
        <p:txBody>
          <a:bodyPr>
            <a:normAutofit/>
          </a:bodyPr>
          <a:lstStyle/>
          <a:p>
            <a:r>
              <a:rPr lang="en" altLang="zh-CN" b="0" i="0" dirty="0">
                <a:solidFill>
                  <a:srgbClr val="545E6F"/>
                </a:solidFill>
                <a:effectLst/>
                <a:latin typeface="Geomanist"/>
              </a:rPr>
              <a:t>Angular offers us a few class decorators. These are the top-level decorators that we use to express </a:t>
            </a:r>
            <a:r>
              <a:rPr lang="en" altLang="zh-CN" b="0" i="1" dirty="0">
                <a:solidFill>
                  <a:srgbClr val="545E6F"/>
                </a:solidFill>
                <a:effectLst/>
                <a:latin typeface="Geomanist"/>
              </a:rPr>
              <a:t>intent</a:t>
            </a:r>
            <a:r>
              <a:rPr lang="en" altLang="zh-CN" b="0" i="0" dirty="0">
                <a:solidFill>
                  <a:srgbClr val="545E6F"/>
                </a:solidFill>
                <a:effectLst/>
                <a:latin typeface="Geomanist"/>
              </a:rPr>
              <a:t> for classes. They allow us to tell Angular that a particular class is a component, or module, for example. And the decorator allows us to define this intent without having to actually put any code inside the class.</a:t>
            </a:r>
          </a:p>
          <a:p>
            <a:pPr algn="l" fontAlgn="base">
              <a:buFont typeface="Arial" panose="020B0604020202020204" pitchFamily="34" charset="0"/>
              <a:buChar char="•"/>
            </a:pPr>
            <a:r>
              <a:rPr lang="en" altLang="zh-CN" b="0" i="0" u="none" strike="noStrike"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@NgModule</a:t>
            </a:r>
            <a:r>
              <a:rPr lang="en" altLang="zh-CN" dirty="0">
                <a:latin typeface="Source Sans Pro" panose="020B0503030403020204" pitchFamily="34" charset="0"/>
              </a:rPr>
              <a:t>. </a:t>
            </a:r>
            <a:r>
              <a:rPr lang="en" altLang="zh-CN" b="0" i="0" u="none" strike="noStrike" dirty="0">
                <a:effectLst/>
                <a:latin typeface="Source Sans Pro" panose="020B0503030403020204" pitchFamily="34" charset="0"/>
                <a:hlinkClick r:id="rId3">
                  <a:extLst>
                    <a:ext uri="{A12FA001-AC4F-418D-AE19-62706E023703}">
                      <ahyp:hlinkClr xmlns:ahyp="http://schemas.microsoft.com/office/drawing/2018/hyperlinkcolor" val="tx"/>
                    </a:ext>
                  </a:extLst>
                </a:hlinkClick>
              </a:rPr>
              <a:t>@Component</a:t>
            </a:r>
            <a:r>
              <a:rPr lang="en" altLang="zh-CN" strike="noStrike" dirty="0">
                <a:latin typeface="Source Sans Pro" panose="020B0503030403020204" pitchFamily="34" charset="0"/>
              </a:rPr>
              <a:t>. </a:t>
            </a:r>
            <a:r>
              <a:rPr lang="en" altLang="zh-CN" b="0" i="0" u="sng" dirty="0">
                <a:effectLst/>
                <a:latin typeface="Source Sans Pro" panose="020B0503030403020204" pitchFamily="34" charset="0"/>
                <a:hlinkClick r:id="rId4">
                  <a:extLst>
                    <a:ext uri="{A12FA001-AC4F-418D-AE19-62706E023703}">
                      <ahyp:hlinkClr xmlns:ahyp="http://schemas.microsoft.com/office/drawing/2018/hyperlinkcolor" val="tx"/>
                    </a:ext>
                  </a:extLst>
                </a:hlinkClick>
              </a:rPr>
              <a:t>@Injectable</a:t>
            </a:r>
            <a:r>
              <a:rPr lang="en" altLang="zh-CN" b="0" i="0" u="sng" dirty="0">
                <a:effectLst/>
                <a:latin typeface="Source Sans Pro" panose="020B0503030403020204" pitchFamily="34" charset="0"/>
              </a:rPr>
              <a:t>. </a:t>
            </a:r>
            <a:r>
              <a:rPr lang="en" altLang="zh-CN" b="0" i="0" u="none"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@Directive</a:t>
            </a:r>
            <a:r>
              <a:rPr lang="en" altLang="zh-CN" b="0" i="0" u="none" strike="noStrike" dirty="0">
                <a:effectLst/>
                <a:latin typeface="Source Sans Pro" panose="020B0503030403020204" pitchFamily="34" charset="0"/>
              </a:rPr>
              <a:t>. </a:t>
            </a:r>
            <a:r>
              <a:rPr lang="en" altLang="zh-CN" b="0" i="0" u="none" strike="noStrike" dirty="0">
                <a:effectLst/>
                <a:latin typeface="Source Sans Pro" panose="020B0503030403020204" pitchFamily="34" charset="0"/>
                <a:hlinkClick r:id="rId6">
                  <a:extLst>
                    <a:ext uri="{A12FA001-AC4F-418D-AE19-62706E023703}">
                      <ahyp:hlinkClr xmlns:ahyp="http://schemas.microsoft.com/office/drawing/2018/hyperlinkcolor" val="tx"/>
                    </a:ext>
                  </a:extLst>
                </a:hlinkClick>
              </a:rPr>
              <a:t>@Pipe</a:t>
            </a:r>
            <a:endParaRPr lang="en" altLang="zh-CN" b="0" i="0" dirty="0">
              <a:solidFill>
                <a:srgbClr val="545E6F"/>
              </a:solidFill>
              <a:effectLst/>
              <a:latin typeface="Geomanist"/>
            </a:endParaRPr>
          </a:p>
          <a:p>
            <a:pPr algn="l"/>
            <a:r>
              <a:rPr lang="en-IN" altLang="zh-CN" b="0" i="0" dirty="0">
                <a:solidFill>
                  <a:srgbClr val="231F20"/>
                </a:solidFill>
                <a:effectLst/>
                <a:latin typeface="Open Sans" panose="020B0606030504020204" pitchFamily="34" charset="0"/>
              </a:rPr>
              <a:t>@Component and @</a:t>
            </a:r>
            <a:r>
              <a:rPr lang="en-IN" altLang="zh-CN" b="0" i="0" dirty="0" err="1">
                <a:solidFill>
                  <a:srgbClr val="231F20"/>
                </a:solidFill>
                <a:effectLst/>
                <a:latin typeface="Open Sans" panose="020B0606030504020204" pitchFamily="34" charset="0"/>
              </a:rPr>
              <a:t>NgModule</a:t>
            </a:r>
            <a:r>
              <a:rPr lang="en-IN" altLang="zh-CN" b="0" i="0" dirty="0">
                <a:solidFill>
                  <a:srgbClr val="231F20"/>
                </a:solidFill>
                <a:effectLst/>
                <a:latin typeface="Open Sans" panose="020B0606030504020204" pitchFamily="34" charset="0"/>
              </a:rPr>
              <a:t> are widely used. </a:t>
            </a:r>
          </a:p>
        </p:txBody>
      </p:sp>
    </p:spTree>
    <p:extLst>
      <p:ext uri="{BB962C8B-B14F-4D97-AF65-F5344CB8AC3E}">
        <p14:creationId xmlns:p14="http://schemas.microsoft.com/office/powerpoint/2010/main" val="30446772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879</Words>
  <Application>Microsoft Macintosh PowerPoint</Application>
  <PresentationFormat>宽屏</PresentationFormat>
  <Paragraphs>50</Paragraphs>
  <Slides>18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等线</vt:lpstr>
      <vt:lpstr>等线 Light</vt:lpstr>
      <vt:lpstr>Geomanist</vt:lpstr>
      <vt:lpstr>inherit</vt:lpstr>
      <vt:lpstr>Arial</vt:lpstr>
      <vt:lpstr>Arial</vt:lpstr>
      <vt:lpstr>Inconsolata</vt:lpstr>
      <vt:lpstr>Montserrat</vt:lpstr>
      <vt:lpstr>Open Sans</vt:lpstr>
      <vt:lpstr>Roboto</vt:lpstr>
      <vt:lpstr>Source Sans Pro</vt:lpstr>
      <vt:lpstr>Office 主题​​</vt:lpstr>
      <vt:lpstr>UI Basics 4</vt:lpstr>
      <vt:lpstr>What are RxJs in Angular ?</vt:lpstr>
      <vt:lpstr>Explain string interpolation and property binding in Angular.</vt:lpstr>
      <vt:lpstr>How are observables different from promises?</vt:lpstr>
      <vt:lpstr>Explain the concept of Dependency Injection?</vt:lpstr>
      <vt:lpstr>What are pipes in Angular explain with an example?</vt:lpstr>
      <vt:lpstr>What are pipes in Angular explain with an example?</vt:lpstr>
      <vt:lpstr>What exactly is a parameterized pipe?</vt:lpstr>
      <vt:lpstr>What are class decorators?</vt:lpstr>
      <vt:lpstr>What are Method decorators?</vt:lpstr>
      <vt:lpstr>What are property decorators?</vt:lpstr>
      <vt:lpstr>What is the Component Decorator in Angular?</vt:lpstr>
      <vt:lpstr>What are lifecycle hooks in Angular? Explain a few lifecycle hooks.</vt:lpstr>
      <vt:lpstr>What are router links?</vt:lpstr>
      <vt:lpstr>What exactly is the router state?</vt:lpstr>
      <vt:lpstr>What does Angular Material means?</vt:lpstr>
      <vt:lpstr>What is ngOnInit?</vt:lpstr>
      <vt:lpstr>What is transpiling in Angular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Basics 4</dc:title>
  <dc:creator>周 广鉴</dc:creator>
  <cp:lastModifiedBy>周 广鉴</cp:lastModifiedBy>
  <cp:revision>3</cp:revision>
  <dcterms:created xsi:type="dcterms:W3CDTF">2023-03-15T12:53:01Z</dcterms:created>
  <dcterms:modified xsi:type="dcterms:W3CDTF">2023-03-16T12:47:47Z</dcterms:modified>
</cp:coreProperties>
</file>