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46"/>
    <p:restoredTop sz="94679"/>
  </p:normalViewPr>
  <p:slideViewPr>
    <p:cSldViewPr snapToGrid="0" snapToObjects="1">
      <p:cViewPr varScale="1">
        <p:scale>
          <a:sx n="124" d="100"/>
          <a:sy n="124" d="100"/>
        </p:scale>
        <p:origin x="64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0229AC-BC32-5843-8D6F-DF18EB15735B}" type="datetimeFigureOut">
              <a:rPr kumimoji="1" lang="zh-CN" altLang="en-US" smtClean="0"/>
              <a:t>2023/2/28</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21CB07-3715-6349-9D0B-6FFC714C9F98}" type="slidenum">
              <a:rPr kumimoji="1" lang="zh-CN" altLang="en-US" smtClean="0"/>
              <a:t>‹#›</a:t>
            </a:fld>
            <a:endParaRPr kumimoji="1" lang="zh-CN" altLang="en-US"/>
          </a:p>
        </p:txBody>
      </p:sp>
    </p:spTree>
    <p:extLst>
      <p:ext uri="{BB962C8B-B14F-4D97-AF65-F5344CB8AC3E}">
        <p14:creationId xmlns:p14="http://schemas.microsoft.com/office/powerpoint/2010/main" val="1255054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t>
            </a:r>
            <a:endParaRPr kumimoji="1" lang="zh-CN" altLang="en-US" dirty="0"/>
          </a:p>
        </p:txBody>
      </p:sp>
      <p:sp>
        <p:nvSpPr>
          <p:cNvPr id="4" name="灯片编号占位符 3"/>
          <p:cNvSpPr>
            <a:spLocks noGrp="1"/>
          </p:cNvSpPr>
          <p:nvPr>
            <p:ph type="sldNum" sz="quarter" idx="5"/>
          </p:nvPr>
        </p:nvSpPr>
        <p:spPr/>
        <p:txBody>
          <a:bodyPr/>
          <a:lstStyle/>
          <a:p>
            <a:fld id="{9C21CB07-3715-6349-9D0B-6FFC714C9F98}" type="slidenum">
              <a:rPr kumimoji="1" lang="zh-CN" altLang="en-US" smtClean="0"/>
              <a:t>1</a:t>
            </a:fld>
            <a:endParaRPr kumimoji="1" lang="zh-CN" altLang="en-US"/>
          </a:p>
        </p:txBody>
      </p:sp>
    </p:spTree>
    <p:extLst>
      <p:ext uri="{BB962C8B-B14F-4D97-AF65-F5344CB8AC3E}">
        <p14:creationId xmlns:p14="http://schemas.microsoft.com/office/powerpoint/2010/main" val="1974418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C21CB07-3715-6349-9D0B-6FFC714C9F98}" type="slidenum">
              <a:rPr kumimoji="1" lang="zh-CN" altLang="en-US" smtClean="0"/>
              <a:t>9</a:t>
            </a:fld>
            <a:endParaRPr kumimoji="1" lang="zh-CN" altLang="en-US"/>
          </a:p>
        </p:txBody>
      </p:sp>
    </p:spTree>
    <p:extLst>
      <p:ext uri="{BB962C8B-B14F-4D97-AF65-F5344CB8AC3E}">
        <p14:creationId xmlns:p14="http://schemas.microsoft.com/office/powerpoint/2010/main" val="706491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B10A9C-9DCB-CC48-A4C9-095CABD03633}"/>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D3DB562C-CC11-B449-AF0E-CD32DA6988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C83A36FF-EBE1-3141-AD6B-D256BC136077}"/>
              </a:ext>
            </a:extLst>
          </p:cNvPr>
          <p:cNvSpPr>
            <a:spLocks noGrp="1"/>
          </p:cNvSpPr>
          <p:nvPr>
            <p:ph type="dt" sz="half" idx="10"/>
          </p:nvPr>
        </p:nvSpPr>
        <p:spPr/>
        <p:txBody>
          <a:bodyPr/>
          <a:lstStyle/>
          <a:p>
            <a:fld id="{2874DF09-86AC-C843-87BE-A021ED1CE00B}" type="datetimeFigureOut">
              <a:rPr kumimoji="1" lang="zh-CN" altLang="en-US" smtClean="0"/>
              <a:t>2023/2/28</a:t>
            </a:fld>
            <a:endParaRPr kumimoji="1" lang="zh-CN" altLang="en-US"/>
          </a:p>
        </p:txBody>
      </p:sp>
      <p:sp>
        <p:nvSpPr>
          <p:cNvPr id="5" name="页脚占位符 4">
            <a:extLst>
              <a:ext uri="{FF2B5EF4-FFF2-40B4-BE49-F238E27FC236}">
                <a16:creationId xmlns:a16="http://schemas.microsoft.com/office/drawing/2014/main" id="{114636B1-6638-314E-9538-5F354BCB61E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0DD1D6A6-9D67-5047-9DE6-6701E7A6BD94}"/>
              </a:ext>
            </a:extLst>
          </p:cNvPr>
          <p:cNvSpPr>
            <a:spLocks noGrp="1"/>
          </p:cNvSpPr>
          <p:nvPr>
            <p:ph type="sldNum" sz="quarter" idx="12"/>
          </p:nvPr>
        </p:nvSpPr>
        <p:spPr/>
        <p:txBody>
          <a:bodyPr/>
          <a:lstStyle/>
          <a:p>
            <a:fld id="{86DDB9A7-1E34-F341-9BA1-47EFEC250051}" type="slidenum">
              <a:rPr kumimoji="1" lang="zh-CN" altLang="en-US" smtClean="0"/>
              <a:t>‹#›</a:t>
            </a:fld>
            <a:endParaRPr kumimoji="1" lang="zh-CN" altLang="en-US"/>
          </a:p>
        </p:txBody>
      </p:sp>
    </p:spTree>
    <p:extLst>
      <p:ext uri="{BB962C8B-B14F-4D97-AF65-F5344CB8AC3E}">
        <p14:creationId xmlns:p14="http://schemas.microsoft.com/office/powerpoint/2010/main" val="269860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DC88A4-B771-D84D-8028-B510990ECFA8}"/>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B5B9639F-29F7-8C46-BB33-B2CF72EABC93}"/>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F4A77703-FEF8-4741-9AF0-21F9EAF04580}"/>
              </a:ext>
            </a:extLst>
          </p:cNvPr>
          <p:cNvSpPr>
            <a:spLocks noGrp="1"/>
          </p:cNvSpPr>
          <p:nvPr>
            <p:ph type="dt" sz="half" idx="10"/>
          </p:nvPr>
        </p:nvSpPr>
        <p:spPr/>
        <p:txBody>
          <a:bodyPr/>
          <a:lstStyle/>
          <a:p>
            <a:fld id="{2874DF09-86AC-C843-87BE-A021ED1CE00B}" type="datetimeFigureOut">
              <a:rPr kumimoji="1" lang="zh-CN" altLang="en-US" smtClean="0"/>
              <a:t>2023/2/28</a:t>
            </a:fld>
            <a:endParaRPr kumimoji="1" lang="zh-CN" altLang="en-US"/>
          </a:p>
        </p:txBody>
      </p:sp>
      <p:sp>
        <p:nvSpPr>
          <p:cNvPr id="5" name="页脚占位符 4">
            <a:extLst>
              <a:ext uri="{FF2B5EF4-FFF2-40B4-BE49-F238E27FC236}">
                <a16:creationId xmlns:a16="http://schemas.microsoft.com/office/drawing/2014/main" id="{408B710D-3531-EB4E-865D-5CD7C448BF5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0A755946-CBEF-3040-8718-ADAD701F253A}"/>
              </a:ext>
            </a:extLst>
          </p:cNvPr>
          <p:cNvSpPr>
            <a:spLocks noGrp="1"/>
          </p:cNvSpPr>
          <p:nvPr>
            <p:ph type="sldNum" sz="quarter" idx="12"/>
          </p:nvPr>
        </p:nvSpPr>
        <p:spPr/>
        <p:txBody>
          <a:bodyPr/>
          <a:lstStyle/>
          <a:p>
            <a:fld id="{86DDB9A7-1E34-F341-9BA1-47EFEC250051}" type="slidenum">
              <a:rPr kumimoji="1" lang="zh-CN" altLang="en-US" smtClean="0"/>
              <a:t>‹#›</a:t>
            </a:fld>
            <a:endParaRPr kumimoji="1" lang="zh-CN" altLang="en-US"/>
          </a:p>
        </p:txBody>
      </p:sp>
    </p:spTree>
    <p:extLst>
      <p:ext uri="{BB962C8B-B14F-4D97-AF65-F5344CB8AC3E}">
        <p14:creationId xmlns:p14="http://schemas.microsoft.com/office/powerpoint/2010/main" val="710153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76FE0BA-DB70-1F49-8C07-4FEF096964E6}"/>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78FB31B7-1ED1-2B4E-92F9-63A765A95B9D}"/>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C6A5356C-198C-A241-89F5-8E922D76C530}"/>
              </a:ext>
            </a:extLst>
          </p:cNvPr>
          <p:cNvSpPr>
            <a:spLocks noGrp="1"/>
          </p:cNvSpPr>
          <p:nvPr>
            <p:ph type="dt" sz="half" idx="10"/>
          </p:nvPr>
        </p:nvSpPr>
        <p:spPr/>
        <p:txBody>
          <a:bodyPr/>
          <a:lstStyle/>
          <a:p>
            <a:fld id="{2874DF09-86AC-C843-87BE-A021ED1CE00B}" type="datetimeFigureOut">
              <a:rPr kumimoji="1" lang="zh-CN" altLang="en-US" smtClean="0"/>
              <a:t>2023/2/28</a:t>
            </a:fld>
            <a:endParaRPr kumimoji="1" lang="zh-CN" altLang="en-US"/>
          </a:p>
        </p:txBody>
      </p:sp>
      <p:sp>
        <p:nvSpPr>
          <p:cNvPr id="5" name="页脚占位符 4">
            <a:extLst>
              <a:ext uri="{FF2B5EF4-FFF2-40B4-BE49-F238E27FC236}">
                <a16:creationId xmlns:a16="http://schemas.microsoft.com/office/drawing/2014/main" id="{23A95F73-64FB-1146-85EB-CDEA2AA1552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AAE8EB4-4BE3-6F4A-865B-439BC03EE04A}"/>
              </a:ext>
            </a:extLst>
          </p:cNvPr>
          <p:cNvSpPr>
            <a:spLocks noGrp="1"/>
          </p:cNvSpPr>
          <p:nvPr>
            <p:ph type="sldNum" sz="quarter" idx="12"/>
          </p:nvPr>
        </p:nvSpPr>
        <p:spPr/>
        <p:txBody>
          <a:bodyPr/>
          <a:lstStyle/>
          <a:p>
            <a:fld id="{86DDB9A7-1E34-F341-9BA1-47EFEC250051}" type="slidenum">
              <a:rPr kumimoji="1" lang="zh-CN" altLang="en-US" smtClean="0"/>
              <a:t>‹#›</a:t>
            </a:fld>
            <a:endParaRPr kumimoji="1" lang="zh-CN" altLang="en-US"/>
          </a:p>
        </p:txBody>
      </p:sp>
    </p:spTree>
    <p:extLst>
      <p:ext uri="{BB962C8B-B14F-4D97-AF65-F5344CB8AC3E}">
        <p14:creationId xmlns:p14="http://schemas.microsoft.com/office/powerpoint/2010/main" val="3414389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183D33-99F5-5246-8DD0-4F9E6D603592}"/>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DF060346-A119-3048-AC5F-DC92790F154A}"/>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62BC6BBA-3358-C342-B3AE-8B349394FF9C}"/>
              </a:ext>
            </a:extLst>
          </p:cNvPr>
          <p:cNvSpPr>
            <a:spLocks noGrp="1"/>
          </p:cNvSpPr>
          <p:nvPr>
            <p:ph type="dt" sz="half" idx="10"/>
          </p:nvPr>
        </p:nvSpPr>
        <p:spPr/>
        <p:txBody>
          <a:bodyPr/>
          <a:lstStyle/>
          <a:p>
            <a:fld id="{2874DF09-86AC-C843-87BE-A021ED1CE00B}" type="datetimeFigureOut">
              <a:rPr kumimoji="1" lang="zh-CN" altLang="en-US" smtClean="0"/>
              <a:t>2023/2/28</a:t>
            </a:fld>
            <a:endParaRPr kumimoji="1" lang="zh-CN" altLang="en-US"/>
          </a:p>
        </p:txBody>
      </p:sp>
      <p:sp>
        <p:nvSpPr>
          <p:cNvPr id="5" name="页脚占位符 4">
            <a:extLst>
              <a:ext uri="{FF2B5EF4-FFF2-40B4-BE49-F238E27FC236}">
                <a16:creationId xmlns:a16="http://schemas.microsoft.com/office/drawing/2014/main" id="{1974D539-3E93-DE47-84EE-09375E77369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C8EABF7-ACBE-2243-B37F-CB1F476D1F05}"/>
              </a:ext>
            </a:extLst>
          </p:cNvPr>
          <p:cNvSpPr>
            <a:spLocks noGrp="1"/>
          </p:cNvSpPr>
          <p:nvPr>
            <p:ph type="sldNum" sz="quarter" idx="12"/>
          </p:nvPr>
        </p:nvSpPr>
        <p:spPr/>
        <p:txBody>
          <a:bodyPr/>
          <a:lstStyle/>
          <a:p>
            <a:fld id="{86DDB9A7-1E34-F341-9BA1-47EFEC250051}" type="slidenum">
              <a:rPr kumimoji="1" lang="zh-CN" altLang="en-US" smtClean="0"/>
              <a:t>‹#›</a:t>
            </a:fld>
            <a:endParaRPr kumimoji="1" lang="zh-CN" altLang="en-US"/>
          </a:p>
        </p:txBody>
      </p:sp>
    </p:spTree>
    <p:extLst>
      <p:ext uri="{BB962C8B-B14F-4D97-AF65-F5344CB8AC3E}">
        <p14:creationId xmlns:p14="http://schemas.microsoft.com/office/powerpoint/2010/main" val="4192637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45562A-DF03-5246-9D8B-CE97E6C7C752}"/>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91B28629-93E6-FF4A-9DE6-C33EACF68B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A0EB0650-5598-4F4D-914D-603742EAB0A1}"/>
              </a:ext>
            </a:extLst>
          </p:cNvPr>
          <p:cNvSpPr>
            <a:spLocks noGrp="1"/>
          </p:cNvSpPr>
          <p:nvPr>
            <p:ph type="dt" sz="half" idx="10"/>
          </p:nvPr>
        </p:nvSpPr>
        <p:spPr/>
        <p:txBody>
          <a:bodyPr/>
          <a:lstStyle/>
          <a:p>
            <a:fld id="{2874DF09-86AC-C843-87BE-A021ED1CE00B}" type="datetimeFigureOut">
              <a:rPr kumimoji="1" lang="zh-CN" altLang="en-US" smtClean="0"/>
              <a:t>2023/2/28</a:t>
            </a:fld>
            <a:endParaRPr kumimoji="1" lang="zh-CN" altLang="en-US"/>
          </a:p>
        </p:txBody>
      </p:sp>
      <p:sp>
        <p:nvSpPr>
          <p:cNvPr id="5" name="页脚占位符 4">
            <a:extLst>
              <a:ext uri="{FF2B5EF4-FFF2-40B4-BE49-F238E27FC236}">
                <a16:creationId xmlns:a16="http://schemas.microsoft.com/office/drawing/2014/main" id="{FA79E7E2-55A4-2945-9570-2C434342079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9C290D0-5686-9943-ADB7-7F118CB08D14}"/>
              </a:ext>
            </a:extLst>
          </p:cNvPr>
          <p:cNvSpPr>
            <a:spLocks noGrp="1"/>
          </p:cNvSpPr>
          <p:nvPr>
            <p:ph type="sldNum" sz="quarter" idx="12"/>
          </p:nvPr>
        </p:nvSpPr>
        <p:spPr/>
        <p:txBody>
          <a:bodyPr/>
          <a:lstStyle/>
          <a:p>
            <a:fld id="{86DDB9A7-1E34-F341-9BA1-47EFEC250051}" type="slidenum">
              <a:rPr kumimoji="1" lang="zh-CN" altLang="en-US" smtClean="0"/>
              <a:t>‹#›</a:t>
            </a:fld>
            <a:endParaRPr kumimoji="1" lang="zh-CN" altLang="en-US"/>
          </a:p>
        </p:txBody>
      </p:sp>
    </p:spTree>
    <p:extLst>
      <p:ext uri="{BB962C8B-B14F-4D97-AF65-F5344CB8AC3E}">
        <p14:creationId xmlns:p14="http://schemas.microsoft.com/office/powerpoint/2010/main" val="963071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D24574-F2B0-2E45-9CFF-2867EEB3264A}"/>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384F8AC5-958D-7447-BCEA-D5370797EA82}"/>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622574B5-DF7E-8B49-A929-D998EF9E21DB}"/>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2B033245-F57F-7D4A-A3FC-A016E3529746}"/>
              </a:ext>
            </a:extLst>
          </p:cNvPr>
          <p:cNvSpPr>
            <a:spLocks noGrp="1"/>
          </p:cNvSpPr>
          <p:nvPr>
            <p:ph type="dt" sz="half" idx="10"/>
          </p:nvPr>
        </p:nvSpPr>
        <p:spPr/>
        <p:txBody>
          <a:bodyPr/>
          <a:lstStyle/>
          <a:p>
            <a:fld id="{2874DF09-86AC-C843-87BE-A021ED1CE00B}" type="datetimeFigureOut">
              <a:rPr kumimoji="1" lang="zh-CN" altLang="en-US" smtClean="0"/>
              <a:t>2023/2/28</a:t>
            </a:fld>
            <a:endParaRPr kumimoji="1" lang="zh-CN" altLang="en-US"/>
          </a:p>
        </p:txBody>
      </p:sp>
      <p:sp>
        <p:nvSpPr>
          <p:cNvPr id="6" name="页脚占位符 5">
            <a:extLst>
              <a:ext uri="{FF2B5EF4-FFF2-40B4-BE49-F238E27FC236}">
                <a16:creationId xmlns:a16="http://schemas.microsoft.com/office/drawing/2014/main" id="{B91A30CF-1F67-1540-AE06-2163300FEB1E}"/>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BB91390C-0E75-774D-960B-0E7745E84D41}"/>
              </a:ext>
            </a:extLst>
          </p:cNvPr>
          <p:cNvSpPr>
            <a:spLocks noGrp="1"/>
          </p:cNvSpPr>
          <p:nvPr>
            <p:ph type="sldNum" sz="quarter" idx="12"/>
          </p:nvPr>
        </p:nvSpPr>
        <p:spPr/>
        <p:txBody>
          <a:bodyPr/>
          <a:lstStyle/>
          <a:p>
            <a:fld id="{86DDB9A7-1E34-F341-9BA1-47EFEC250051}" type="slidenum">
              <a:rPr kumimoji="1" lang="zh-CN" altLang="en-US" smtClean="0"/>
              <a:t>‹#›</a:t>
            </a:fld>
            <a:endParaRPr kumimoji="1" lang="zh-CN" altLang="en-US"/>
          </a:p>
        </p:txBody>
      </p:sp>
    </p:spTree>
    <p:extLst>
      <p:ext uri="{BB962C8B-B14F-4D97-AF65-F5344CB8AC3E}">
        <p14:creationId xmlns:p14="http://schemas.microsoft.com/office/powerpoint/2010/main" val="1386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0BEDB6-26D5-F748-992D-F0AC0D8CD303}"/>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94E8669C-98EA-D74C-A932-96F7A30266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A903948B-92DD-1247-B67C-79F900B68ABA}"/>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7D4FDE10-3A55-8842-B284-942494DFFB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6DAC79A2-D731-3A4E-807C-A148E63137F3}"/>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31B9BEA0-34B6-AD42-8519-A5B21699976F}"/>
              </a:ext>
            </a:extLst>
          </p:cNvPr>
          <p:cNvSpPr>
            <a:spLocks noGrp="1"/>
          </p:cNvSpPr>
          <p:nvPr>
            <p:ph type="dt" sz="half" idx="10"/>
          </p:nvPr>
        </p:nvSpPr>
        <p:spPr/>
        <p:txBody>
          <a:bodyPr/>
          <a:lstStyle/>
          <a:p>
            <a:fld id="{2874DF09-86AC-C843-87BE-A021ED1CE00B}" type="datetimeFigureOut">
              <a:rPr kumimoji="1" lang="zh-CN" altLang="en-US" smtClean="0"/>
              <a:t>2023/2/28</a:t>
            </a:fld>
            <a:endParaRPr kumimoji="1" lang="zh-CN" altLang="en-US"/>
          </a:p>
        </p:txBody>
      </p:sp>
      <p:sp>
        <p:nvSpPr>
          <p:cNvPr id="8" name="页脚占位符 7">
            <a:extLst>
              <a:ext uri="{FF2B5EF4-FFF2-40B4-BE49-F238E27FC236}">
                <a16:creationId xmlns:a16="http://schemas.microsoft.com/office/drawing/2014/main" id="{9AD43F11-77EF-494F-8671-3CE3AED692BC}"/>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9039A3B5-863A-854B-A20D-EAFB3134E474}"/>
              </a:ext>
            </a:extLst>
          </p:cNvPr>
          <p:cNvSpPr>
            <a:spLocks noGrp="1"/>
          </p:cNvSpPr>
          <p:nvPr>
            <p:ph type="sldNum" sz="quarter" idx="12"/>
          </p:nvPr>
        </p:nvSpPr>
        <p:spPr/>
        <p:txBody>
          <a:bodyPr/>
          <a:lstStyle/>
          <a:p>
            <a:fld id="{86DDB9A7-1E34-F341-9BA1-47EFEC250051}" type="slidenum">
              <a:rPr kumimoji="1" lang="zh-CN" altLang="en-US" smtClean="0"/>
              <a:t>‹#›</a:t>
            </a:fld>
            <a:endParaRPr kumimoji="1" lang="zh-CN" altLang="en-US"/>
          </a:p>
        </p:txBody>
      </p:sp>
    </p:spTree>
    <p:extLst>
      <p:ext uri="{BB962C8B-B14F-4D97-AF65-F5344CB8AC3E}">
        <p14:creationId xmlns:p14="http://schemas.microsoft.com/office/powerpoint/2010/main" val="4132414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C655A0-C114-0C41-BD21-439E8A0ACDAD}"/>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4894590F-2983-5942-8D0A-68045795E466}"/>
              </a:ext>
            </a:extLst>
          </p:cNvPr>
          <p:cNvSpPr>
            <a:spLocks noGrp="1"/>
          </p:cNvSpPr>
          <p:nvPr>
            <p:ph type="dt" sz="half" idx="10"/>
          </p:nvPr>
        </p:nvSpPr>
        <p:spPr/>
        <p:txBody>
          <a:bodyPr/>
          <a:lstStyle/>
          <a:p>
            <a:fld id="{2874DF09-86AC-C843-87BE-A021ED1CE00B}" type="datetimeFigureOut">
              <a:rPr kumimoji="1" lang="zh-CN" altLang="en-US" smtClean="0"/>
              <a:t>2023/2/28</a:t>
            </a:fld>
            <a:endParaRPr kumimoji="1" lang="zh-CN" altLang="en-US"/>
          </a:p>
        </p:txBody>
      </p:sp>
      <p:sp>
        <p:nvSpPr>
          <p:cNvPr id="4" name="页脚占位符 3">
            <a:extLst>
              <a:ext uri="{FF2B5EF4-FFF2-40B4-BE49-F238E27FC236}">
                <a16:creationId xmlns:a16="http://schemas.microsoft.com/office/drawing/2014/main" id="{07440FDD-11D6-F248-AA3B-8FA582226A25}"/>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2846BAE8-C67D-214C-9307-0074CE96CE95}"/>
              </a:ext>
            </a:extLst>
          </p:cNvPr>
          <p:cNvSpPr>
            <a:spLocks noGrp="1"/>
          </p:cNvSpPr>
          <p:nvPr>
            <p:ph type="sldNum" sz="quarter" idx="12"/>
          </p:nvPr>
        </p:nvSpPr>
        <p:spPr/>
        <p:txBody>
          <a:bodyPr/>
          <a:lstStyle/>
          <a:p>
            <a:fld id="{86DDB9A7-1E34-F341-9BA1-47EFEC250051}" type="slidenum">
              <a:rPr kumimoji="1" lang="zh-CN" altLang="en-US" smtClean="0"/>
              <a:t>‹#›</a:t>
            </a:fld>
            <a:endParaRPr kumimoji="1" lang="zh-CN" altLang="en-US"/>
          </a:p>
        </p:txBody>
      </p:sp>
    </p:spTree>
    <p:extLst>
      <p:ext uri="{BB962C8B-B14F-4D97-AF65-F5344CB8AC3E}">
        <p14:creationId xmlns:p14="http://schemas.microsoft.com/office/powerpoint/2010/main" val="2212479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508A514-E01C-B446-9214-CAAAA89C34CF}"/>
              </a:ext>
            </a:extLst>
          </p:cNvPr>
          <p:cNvSpPr>
            <a:spLocks noGrp="1"/>
          </p:cNvSpPr>
          <p:nvPr>
            <p:ph type="dt" sz="half" idx="10"/>
          </p:nvPr>
        </p:nvSpPr>
        <p:spPr/>
        <p:txBody>
          <a:bodyPr/>
          <a:lstStyle/>
          <a:p>
            <a:fld id="{2874DF09-86AC-C843-87BE-A021ED1CE00B}" type="datetimeFigureOut">
              <a:rPr kumimoji="1" lang="zh-CN" altLang="en-US" smtClean="0"/>
              <a:t>2023/2/28</a:t>
            </a:fld>
            <a:endParaRPr kumimoji="1" lang="zh-CN" altLang="en-US"/>
          </a:p>
        </p:txBody>
      </p:sp>
      <p:sp>
        <p:nvSpPr>
          <p:cNvPr id="3" name="页脚占位符 2">
            <a:extLst>
              <a:ext uri="{FF2B5EF4-FFF2-40B4-BE49-F238E27FC236}">
                <a16:creationId xmlns:a16="http://schemas.microsoft.com/office/drawing/2014/main" id="{F4F30F66-E0D9-AE4D-A0BD-2DCCEBBDC527}"/>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5C3029D2-6588-314F-AEAF-613B914EA3E5}"/>
              </a:ext>
            </a:extLst>
          </p:cNvPr>
          <p:cNvSpPr>
            <a:spLocks noGrp="1"/>
          </p:cNvSpPr>
          <p:nvPr>
            <p:ph type="sldNum" sz="quarter" idx="12"/>
          </p:nvPr>
        </p:nvSpPr>
        <p:spPr/>
        <p:txBody>
          <a:bodyPr/>
          <a:lstStyle/>
          <a:p>
            <a:fld id="{86DDB9A7-1E34-F341-9BA1-47EFEC250051}" type="slidenum">
              <a:rPr kumimoji="1" lang="zh-CN" altLang="en-US" smtClean="0"/>
              <a:t>‹#›</a:t>
            </a:fld>
            <a:endParaRPr kumimoji="1" lang="zh-CN" altLang="en-US"/>
          </a:p>
        </p:txBody>
      </p:sp>
    </p:spTree>
    <p:extLst>
      <p:ext uri="{BB962C8B-B14F-4D97-AF65-F5344CB8AC3E}">
        <p14:creationId xmlns:p14="http://schemas.microsoft.com/office/powerpoint/2010/main" val="2938632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BBEA28-BC99-C240-9A05-112A9E7C2788}"/>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DC2D8EEB-25A8-0B40-82C5-B0C0799C1F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0D78F970-135C-DB40-8A4B-DD8AD981F7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0CF7147A-1546-9D4F-9C18-614483E80D09}"/>
              </a:ext>
            </a:extLst>
          </p:cNvPr>
          <p:cNvSpPr>
            <a:spLocks noGrp="1"/>
          </p:cNvSpPr>
          <p:nvPr>
            <p:ph type="dt" sz="half" idx="10"/>
          </p:nvPr>
        </p:nvSpPr>
        <p:spPr/>
        <p:txBody>
          <a:bodyPr/>
          <a:lstStyle/>
          <a:p>
            <a:fld id="{2874DF09-86AC-C843-87BE-A021ED1CE00B}" type="datetimeFigureOut">
              <a:rPr kumimoji="1" lang="zh-CN" altLang="en-US" smtClean="0"/>
              <a:t>2023/2/28</a:t>
            </a:fld>
            <a:endParaRPr kumimoji="1" lang="zh-CN" altLang="en-US"/>
          </a:p>
        </p:txBody>
      </p:sp>
      <p:sp>
        <p:nvSpPr>
          <p:cNvPr id="6" name="页脚占位符 5">
            <a:extLst>
              <a:ext uri="{FF2B5EF4-FFF2-40B4-BE49-F238E27FC236}">
                <a16:creationId xmlns:a16="http://schemas.microsoft.com/office/drawing/2014/main" id="{4497A292-A526-9146-AD87-0C329264ED4E}"/>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55E5F686-0843-A543-983B-699284F6BF50}"/>
              </a:ext>
            </a:extLst>
          </p:cNvPr>
          <p:cNvSpPr>
            <a:spLocks noGrp="1"/>
          </p:cNvSpPr>
          <p:nvPr>
            <p:ph type="sldNum" sz="quarter" idx="12"/>
          </p:nvPr>
        </p:nvSpPr>
        <p:spPr/>
        <p:txBody>
          <a:bodyPr/>
          <a:lstStyle/>
          <a:p>
            <a:fld id="{86DDB9A7-1E34-F341-9BA1-47EFEC250051}" type="slidenum">
              <a:rPr kumimoji="1" lang="zh-CN" altLang="en-US" smtClean="0"/>
              <a:t>‹#›</a:t>
            </a:fld>
            <a:endParaRPr kumimoji="1" lang="zh-CN" altLang="en-US"/>
          </a:p>
        </p:txBody>
      </p:sp>
    </p:spTree>
    <p:extLst>
      <p:ext uri="{BB962C8B-B14F-4D97-AF65-F5344CB8AC3E}">
        <p14:creationId xmlns:p14="http://schemas.microsoft.com/office/powerpoint/2010/main" val="3821149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F9F289-4686-204B-9F86-BC97030AD101}"/>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DCF9D38F-9CF9-5B45-BA55-024C501A87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4A768976-628B-CF40-900F-4C85FB7C1A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FC71E07F-9723-C04F-9789-24AF852D10AA}"/>
              </a:ext>
            </a:extLst>
          </p:cNvPr>
          <p:cNvSpPr>
            <a:spLocks noGrp="1"/>
          </p:cNvSpPr>
          <p:nvPr>
            <p:ph type="dt" sz="half" idx="10"/>
          </p:nvPr>
        </p:nvSpPr>
        <p:spPr/>
        <p:txBody>
          <a:bodyPr/>
          <a:lstStyle/>
          <a:p>
            <a:fld id="{2874DF09-86AC-C843-87BE-A021ED1CE00B}" type="datetimeFigureOut">
              <a:rPr kumimoji="1" lang="zh-CN" altLang="en-US" smtClean="0"/>
              <a:t>2023/2/28</a:t>
            </a:fld>
            <a:endParaRPr kumimoji="1" lang="zh-CN" altLang="en-US"/>
          </a:p>
        </p:txBody>
      </p:sp>
      <p:sp>
        <p:nvSpPr>
          <p:cNvPr id="6" name="页脚占位符 5">
            <a:extLst>
              <a:ext uri="{FF2B5EF4-FFF2-40B4-BE49-F238E27FC236}">
                <a16:creationId xmlns:a16="http://schemas.microsoft.com/office/drawing/2014/main" id="{EA51C546-E044-D349-8DF3-1437BD120C4A}"/>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2A1163FF-3046-4C45-85F7-4771C3D0D8A6}"/>
              </a:ext>
            </a:extLst>
          </p:cNvPr>
          <p:cNvSpPr>
            <a:spLocks noGrp="1"/>
          </p:cNvSpPr>
          <p:nvPr>
            <p:ph type="sldNum" sz="quarter" idx="12"/>
          </p:nvPr>
        </p:nvSpPr>
        <p:spPr/>
        <p:txBody>
          <a:bodyPr/>
          <a:lstStyle/>
          <a:p>
            <a:fld id="{86DDB9A7-1E34-F341-9BA1-47EFEC250051}" type="slidenum">
              <a:rPr kumimoji="1" lang="zh-CN" altLang="en-US" smtClean="0"/>
              <a:t>‹#›</a:t>
            </a:fld>
            <a:endParaRPr kumimoji="1" lang="zh-CN" altLang="en-US"/>
          </a:p>
        </p:txBody>
      </p:sp>
    </p:spTree>
    <p:extLst>
      <p:ext uri="{BB962C8B-B14F-4D97-AF65-F5344CB8AC3E}">
        <p14:creationId xmlns:p14="http://schemas.microsoft.com/office/powerpoint/2010/main" val="3236340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130CBC9-C1E8-7B40-84B3-E8AEAC705F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4F37A6F9-A373-654F-8630-2951D31A16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220AE47-EC76-DE40-BD4C-A7288CDB27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74DF09-86AC-C843-87BE-A021ED1CE00B}" type="datetimeFigureOut">
              <a:rPr kumimoji="1" lang="zh-CN" altLang="en-US" smtClean="0"/>
              <a:t>2023/2/28</a:t>
            </a:fld>
            <a:endParaRPr kumimoji="1" lang="zh-CN" altLang="en-US"/>
          </a:p>
        </p:txBody>
      </p:sp>
      <p:sp>
        <p:nvSpPr>
          <p:cNvPr id="5" name="页脚占位符 4">
            <a:extLst>
              <a:ext uri="{FF2B5EF4-FFF2-40B4-BE49-F238E27FC236}">
                <a16:creationId xmlns:a16="http://schemas.microsoft.com/office/drawing/2014/main" id="{3D29CB90-5543-3144-A7A5-A3370232B8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51592B3C-7463-0648-A3F5-A10AE30ED0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DDB9A7-1E34-F341-9BA1-47EFEC250051}" type="slidenum">
              <a:rPr kumimoji="1" lang="zh-CN" altLang="en-US" smtClean="0"/>
              <a:t>‹#›</a:t>
            </a:fld>
            <a:endParaRPr kumimoji="1" lang="zh-CN" altLang="en-US"/>
          </a:p>
        </p:txBody>
      </p:sp>
    </p:spTree>
    <p:extLst>
      <p:ext uri="{BB962C8B-B14F-4D97-AF65-F5344CB8AC3E}">
        <p14:creationId xmlns:p14="http://schemas.microsoft.com/office/powerpoint/2010/main" val="3603452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theserverside.com/blog/Coffee-Talk-Java-News-Stories-and-Opinions/CDI-Full-vs-CDI-Lite-What-changed-in-Contexts-and-Dependency-Injection-40" TargetMode="External"/><Relationship Id="rId2" Type="http://schemas.openxmlformats.org/officeDocument/2006/relationships/hyperlink" Target="https://www.techtarget.com/searchapparchitecture/definition/object-oriented-programming-OOP" TargetMode="External"/><Relationship Id="rId1" Type="http://schemas.openxmlformats.org/officeDocument/2006/relationships/slideLayout" Target="../slideLayouts/slideLayout2.xml"/><Relationship Id="rId4" Type="http://schemas.openxmlformats.org/officeDocument/2006/relationships/hyperlink" Target="https://www.techtarget.com/searchapparchitecture/definition/Spring-Framework"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digitalocean.com/community/tutorials/spring-ioc-bean-example-tutoria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3526D0-24A1-F141-8C3E-6E759598D84B}"/>
              </a:ext>
            </a:extLst>
          </p:cNvPr>
          <p:cNvSpPr>
            <a:spLocks noGrp="1"/>
          </p:cNvSpPr>
          <p:nvPr>
            <p:ph type="ctrTitle"/>
          </p:nvPr>
        </p:nvSpPr>
        <p:spPr/>
        <p:txBody>
          <a:bodyPr/>
          <a:lstStyle/>
          <a:p>
            <a:r>
              <a:rPr kumimoji="1" lang="en-US" altLang="zh-CN" dirty="0"/>
              <a:t>Java</a:t>
            </a:r>
            <a:r>
              <a:rPr kumimoji="1" lang="zh-CN" altLang="en-US" dirty="0"/>
              <a:t> </a:t>
            </a:r>
            <a:r>
              <a:rPr kumimoji="1" lang="en-US" altLang="zh-CN" dirty="0"/>
              <a:t>Basics 10</a:t>
            </a:r>
            <a:endParaRPr kumimoji="1" lang="zh-CN" altLang="en-US" dirty="0"/>
          </a:p>
        </p:txBody>
      </p:sp>
      <p:sp>
        <p:nvSpPr>
          <p:cNvPr id="3" name="副标题 2">
            <a:extLst>
              <a:ext uri="{FF2B5EF4-FFF2-40B4-BE49-F238E27FC236}">
                <a16:creationId xmlns:a16="http://schemas.microsoft.com/office/drawing/2014/main" id="{EEC9790D-C458-4542-AB19-AF7D17701586}"/>
              </a:ext>
            </a:extLst>
          </p:cNvPr>
          <p:cNvSpPr>
            <a:spLocks noGrp="1"/>
          </p:cNvSpPr>
          <p:nvPr>
            <p:ph type="subTitle" idx="1"/>
          </p:nvPr>
        </p:nvSpPr>
        <p:spPr/>
        <p:txBody>
          <a:bodyPr/>
          <a:lstStyle/>
          <a:p>
            <a:r>
              <a:rPr kumimoji="1" lang="en-US" altLang="zh-CN" dirty="0"/>
              <a:t>Guangjian Zhou</a:t>
            </a:r>
          </a:p>
        </p:txBody>
      </p:sp>
    </p:spTree>
    <p:extLst>
      <p:ext uri="{BB962C8B-B14F-4D97-AF65-F5344CB8AC3E}">
        <p14:creationId xmlns:p14="http://schemas.microsoft.com/office/powerpoint/2010/main" val="2477179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AFFFB1-60A5-8149-957A-5677FDF23110}"/>
              </a:ext>
            </a:extLst>
          </p:cNvPr>
          <p:cNvSpPr>
            <a:spLocks noGrp="1"/>
          </p:cNvSpPr>
          <p:nvPr>
            <p:ph type="title"/>
          </p:nvPr>
        </p:nvSpPr>
        <p:spPr/>
        <p:txBody>
          <a:bodyPr>
            <a:normAutofit/>
          </a:bodyPr>
          <a:lstStyle/>
          <a:p>
            <a:r>
              <a:rPr kumimoji="1" lang="en" altLang="zh-CN" dirty="0"/>
              <a:t>Explain Bean life cycle in Spring Bean Factory Container.</a:t>
            </a:r>
            <a:endParaRPr kumimoji="1" lang="zh-CN" altLang="en-US" dirty="0"/>
          </a:p>
        </p:txBody>
      </p:sp>
      <p:pic>
        <p:nvPicPr>
          <p:cNvPr id="1026" name="Picture 2" descr="Spring Bean Life Cycle">
            <a:extLst>
              <a:ext uri="{FF2B5EF4-FFF2-40B4-BE49-F238E27FC236}">
                <a16:creationId xmlns:a16="http://schemas.microsoft.com/office/drawing/2014/main" id="{B427B290-D6AC-0143-9EDF-86782AC9FC4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00450" y="2058194"/>
            <a:ext cx="4991100"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337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3A92FD-3542-BE40-87E2-A54271D8164E}"/>
              </a:ext>
            </a:extLst>
          </p:cNvPr>
          <p:cNvSpPr>
            <a:spLocks noGrp="1"/>
          </p:cNvSpPr>
          <p:nvPr>
            <p:ph type="title"/>
          </p:nvPr>
        </p:nvSpPr>
        <p:spPr/>
        <p:txBody>
          <a:bodyPr/>
          <a:lstStyle/>
          <a:p>
            <a:r>
              <a:rPr kumimoji="1" lang="en" altLang="zh-CN" dirty="0"/>
              <a:t>What do you understand by Bean Wiring.</a:t>
            </a:r>
            <a:br>
              <a:rPr kumimoji="1" lang="en" altLang="zh-CN" dirty="0"/>
            </a:br>
            <a:endParaRPr kumimoji="1" lang="zh-CN" altLang="en-US" dirty="0"/>
          </a:p>
        </p:txBody>
      </p:sp>
      <p:sp>
        <p:nvSpPr>
          <p:cNvPr id="3" name="内容占位符 2">
            <a:extLst>
              <a:ext uri="{FF2B5EF4-FFF2-40B4-BE49-F238E27FC236}">
                <a16:creationId xmlns:a16="http://schemas.microsoft.com/office/drawing/2014/main" id="{75318693-A359-AF42-AC07-31A17730AF02}"/>
              </a:ext>
            </a:extLst>
          </p:cNvPr>
          <p:cNvSpPr>
            <a:spLocks noGrp="1"/>
          </p:cNvSpPr>
          <p:nvPr>
            <p:ph idx="1"/>
          </p:nvPr>
        </p:nvSpPr>
        <p:spPr/>
        <p:txBody>
          <a:bodyPr/>
          <a:lstStyle/>
          <a:p>
            <a:r>
              <a:rPr lang="en" altLang="zh-CN" b="0" i="0" dirty="0">
                <a:solidFill>
                  <a:srgbClr val="000000"/>
                </a:solidFill>
                <a:effectLst/>
                <a:latin typeface="Helvetica" pitchFamily="2" charset="0"/>
              </a:rPr>
              <a:t>Bean wiring is the process of combining beans with Spring container. The required beans are to be informed to the container and how the container should use dependency injection to tie them together, at the time of wiring the beans.</a:t>
            </a:r>
            <a:endParaRPr kumimoji="1" lang="zh-CN" altLang="en-US" dirty="0"/>
          </a:p>
        </p:txBody>
      </p:sp>
    </p:spTree>
    <p:extLst>
      <p:ext uri="{BB962C8B-B14F-4D97-AF65-F5344CB8AC3E}">
        <p14:creationId xmlns:p14="http://schemas.microsoft.com/office/powerpoint/2010/main" val="4230759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3C067B-A7CE-ED41-B4CA-389FD16999C2}"/>
              </a:ext>
            </a:extLst>
          </p:cNvPr>
          <p:cNvSpPr>
            <a:spLocks noGrp="1"/>
          </p:cNvSpPr>
          <p:nvPr>
            <p:ph type="title"/>
          </p:nvPr>
        </p:nvSpPr>
        <p:spPr/>
        <p:txBody>
          <a:bodyPr>
            <a:normAutofit/>
          </a:bodyPr>
          <a:lstStyle/>
          <a:p>
            <a:r>
              <a:rPr kumimoji="1" lang="en" altLang="zh-CN" dirty="0"/>
              <a:t>What is </a:t>
            </a:r>
            <a:r>
              <a:rPr kumimoji="1" lang="en" altLang="zh-CN" dirty="0" err="1"/>
              <a:t>autowiring</a:t>
            </a:r>
            <a:r>
              <a:rPr kumimoji="1" lang="en" altLang="zh-CN" dirty="0"/>
              <a:t> and name the different modes of it?</a:t>
            </a:r>
            <a:endParaRPr kumimoji="1" lang="zh-CN" altLang="en-US" dirty="0"/>
          </a:p>
        </p:txBody>
      </p:sp>
      <p:sp>
        <p:nvSpPr>
          <p:cNvPr id="3" name="内容占位符 2">
            <a:extLst>
              <a:ext uri="{FF2B5EF4-FFF2-40B4-BE49-F238E27FC236}">
                <a16:creationId xmlns:a16="http://schemas.microsoft.com/office/drawing/2014/main" id="{D663051F-F5AC-4143-869F-D6F004048042}"/>
              </a:ext>
            </a:extLst>
          </p:cNvPr>
          <p:cNvSpPr>
            <a:spLocks noGrp="1"/>
          </p:cNvSpPr>
          <p:nvPr>
            <p:ph idx="1"/>
          </p:nvPr>
        </p:nvSpPr>
        <p:spPr/>
        <p:txBody>
          <a:bodyPr>
            <a:normAutofit fontScale="40000" lnSpcReduction="20000"/>
          </a:bodyPr>
          <a:lstStyle/>
          <a:p>
            <a:pPr algn="just"/>
            <a:r>
              <a:rPr lang="en" altLang="zh-CN" b="0" i="0" dirty="0" err="1">
                <a:solidFill>
                  <a:srgbClr val="333333"/>
                </a:solidFill>
                <a:effectLst/>
                <a:latin typeface="inter-regular"/>
              </a:rPr>
              <a:t>Autowiring</a:t>
            </a:r>
            <a:r>
              <a:rPr lang="en" altLang="zh-CN" b="0" i="0" dirty="0">
                <a:solidFill>
                  <a:srgbClr val="333333"/>
                </a:solidFill>
                <a:effectLst/>
                <a:latin typeface="inter-regular"/>
              </a:rPr>
              <a:t> feature of spring framework enables you to inject the object dependency implicitly. It internally uses setter or constructor injection.</a:t>
            </a:r>
          </a:p>
          <a:p>
            <a:pPr algn="just"/>
            <a:r>
              <a:rPr lang="en" altLang="zh-CN" b="0" i="0" dirty="0" err="1">
                <a:solidFill>
                  <a:srgbClr val="333333"/>
                </a:solidFill>
                <a:effectLst/>
                <a:latin typeface="inter-regular"/>
              </a:rPr>
              <a:t>Autowiring</a:t>
            </a:r>
            <a:r>
              <a:rPr lang="en" altLang="zh-CN" b="0" i="0" dirty="0">
                <a:solidFill>
                  <a:srgbClr val="333333"/>
                </a:solidFill>
                <a:effectLst/>
                <a:latin typeface="inter-regular"/>
              </a:rPr>
              <a:t> can't be used to inject primitive and string values. It works with reference only.</a:t>
            </a:r>
          </a:p>
          <a:p>
            <a:pPr algn="l">
              <a:buFont typeface="+mj-lt"/>
              <a:buAutoNum type="arabicPeriod"/>
            </a:pPr>
            <a:endParaRPr lang="en" altLang="zh-CN" b="0" i="0" dirty="0">
              <a:solidFill>
                <a:srgbClr val="000000"/>
              </a:solidFill>
              <a:effectLst/>
              <a:latin typeface="Raleway" pitchFamily="2" charset="0"/>
            </a:endParaRPr>
          </a:p>
          <a:p>
            <a:pPr marL="0" indent="0" algn="l">
              <a:buNone/>
            </a:pPr>
            <a:endParaRPr lang="en" altLang="zh-CN" b="1" i="0" dirty="0">
              <a:solidFill>
                <a:srgbClr val="000000"/>
              </a:solidFill>
              <a:effectLst/>
              <a:latin typeface="inherit"/>
            </a:endParaRPr>
          </a:p>
          <a:p>
            <a:pPr marL="0" indent="0" algn="l">
              <a:buNone/>
            </a:pPr>
            <a:r>
              <a:rPr lang="en" altLang="zh-CN" b="1" i="0" dirty="0">
                <a:solidFill>
                  <a:srgbClr val="000000"/>
                </a:solidFill>
                <a:effectLst/>
                <a:latin typeface="inherit"/>
              </a:rPr>
              <a:t>no</a:t>
            </a:r>
          </a:p>
          <a:p>
            <a:pPr marL="0" indent="0" algn="l">
              <a:buNone/>
            </a:pPr>
            <a:r>
              <a:rPr lang="en" altLang="zh-CN" b="0" i="0" dirty="0">
                <a:solidFill>
                  <a:srgbClr val="000000"/>
                </a:solidFill>
                <a:effectLst/>
                <a:latin typeface="Raleway" pitchFamily="2" charset="0"/>
              </a:rPr>
              <a:t>This option is default for spring framework and it means that </a:t>
            </a:r>
            <a:r>
              <a:rPr lang="en" altLang="zh-CN" b="0" i="0" dirty="0" err="1">
                <a:solidFill>
                  <a:srgbClr val="000000"/>
                </a:solidFill>
                <a:effectLst/>
                <a:latin typeface="Raleway" pitchFamily="2" charset="0"/>
              </a:rPr>
              <a:t>autowiring</a:t>
            </a:r>
            <a:r>
              <a:rPr lang="en" altLang="zh-CN" b="0" i="0" dirty="0">
                <a:solidFill>
                  <a:srgbClr val="000000"/>
                </a:solidFill>
                <a:effectLst/>
                <a:latin typeface="Raleway" pitchFamily="2" charset="0"/>
              </a:rPr>
              <a:t> is OFF. You have to explicitly set the dependencies using &lt;property&gt; tags in bean definitions.</a:t>
            </a:r>
          </a:p>
          <a:p>
            <a:pPr marL="0" indent="0" algn="l">
              <a:buNone/>
            </a:pPr>
            <a:r>
              <a:rPr lang="en" altLang="zh-CN" b="1" i="0" dirty="0" err="1">
                <a:solidFill>
                  <a:srgbClr val="000000"/>
                </a:solidFill>
                <a:effectLst/>
                <a:latin typeface="inherit"/>
              </a:rPr>
              <a:t>byName</a:t>
            </a:r>
            <a:endParaRPr lang="en" altLang="zh-CN" b="1" i="0" dirty="0">
              <a:solidFill>
                <a:srgbClr val="000000"/>
              </a:solidFill>
              <a:effectLst/>
              <a:latin typeface="inherit"/>
            </a:endParaRPr>
          </a:p>
          <a:p>
            <a:pPr marL="0" indent="0" algn="l">
              <a:buNone/>
            </a:pPr>
            <a:r>
              <a:rPr lang="en" altLang="zh-CN" b="0" i="0" dirty="0">
                <a:solidFill>
                  <a:srgbClr val="000000"/>
                </a:solidFill>
                <a:effectLst/>
                <a:latin typeface="Raleway" pitchFamily="2" charset="0"/>
              </a:rPr>
              <a:t>This option enables the dependency injection based on bean names. When </a:t>
            </a:r>
            <a:r>
              <a:rPr lang="en" altLang="zh-CN" b="0" i="0" dirty="0" err="1">
                <a:solidFill>
                  <a:srgbClr val="000000"/>
                </a:solidFill>
                <a:effectLst/>
                <a:latin typeface="Raleway" pitchFamily="2" charset="0"/>
              </a:rPr>
              <a:t>autowiring</a:t>
            </a:r>
            <a:r>
              <a:rPr lang="en" altLang="zh-CN" b="0" i="0" dirty="0">
                <a:solidFill>
                  <a:srgbClr val="000000"/>
                </a:solidFill>
                <a:effectLst/>
                <a:latin typeface="Raleway" pitchFamily="2" charset="0"/>
              </a:rPr>
              <a:t> a property in a bean, the property name is used for searching a matching bean definition in the configuration file. If such a bean is found, it is injected into the property. If no such bean is found, an error is raised.</a:t>
            </a:r>
          </a:p>
          <a:p>
            <a:pPr marL="0" indent="0" algn="l">
              <a:buNone/>
            </a:pPr>
            <a:r>
              <a:rPr lang="en" altLang="zh-CN" b="1" i="0" dirty="0" err="1">
                <a:solidFill>
                  <a:srgbClr val="000000"/>
                </a:solidFill>
                <a:effectLst/>
                <a:latin typeface="inherit"/>
              </a:rPr>
              <a:t>byType</a:t>
            </a:r>
            <a:endParaRPr lang="en" altLang="zh-CN" b="1" i="0" dirty="0">
              <a:solidFill>
                <a:srgbClr val="000000"/>
              </a:solidFill>
              <a:effectLst/>
              <a:latin typeface="inherit"/>
            </a:endParaRPr>
          </a:p>
          <a:p>
            <a:pPr marL="0" indent="0" algn="l">
              <a:buNone/>
            </a:pPr>
            <a:r>
              <a:rPr lang="en" altLang="zh-CN" b="0" i="0" dirty="0">
                <a:solidFill>
                  <a:srgbClr val="000000"/>
                </a:solidFill>
                <a:effectLst/>
                <a:latin typeface="Raleway" pitchFamily="2" charset="0"/>
              </a:rPr>
              <a:t>This option enables the dependency injection based on bean types. When </a:t>
            </a:r>
            <a:r>
              <a:rPr lang="en" altLang="zh-CN" b="0" i="0" dirty="0" err="1">
                <a:solidFill>
                  <a:srgbClr val="000000"/>
                </a:solidFill>
                <a:effectLst/>
                <a:latin typeface="Raleway" pitchFamily="2" charset="0"/>
              </a:rPr>
              <a:t>autowiring</a:t>
            </a:r>
            <a:r>
              <a:rPr lang="en" altLang="zh-CN" b="0" i="0" dirty="0">
                <a:solidFill>
                  <a:srgbClr val="000000"/>
                </a:solidFill>
                <a:effectLst/>
                <a:latin typeface="Raleway" pitchFamily="2" charset="0"/>
              </a:rPr>
              <a:t> a property in bean, the property’s class type is used for searching a matching bean definition in the configuration file. If such a bean is found, it is injected into the property. If no such bean is found, an error is raised.</a:t>
            </a:r>
          </a:p>
          <a:p>
            <a:pPr marL="0" indent="0" algn="l">
              <a:buNone/>
            </a:pPr>
            <a:r>
              <a:rPr lang="en" altLang="zh-CN" b="1" i="0" dirty="0">
                <a:solidFill>
                  <a:srgbClr val="000000"/>
                </a:solidFill>
                <a:effectLst/>
                <a:latin typeface="inherit"/>
              </a:rPr>
              <a:t>constructor</a:t>
            </a:r>
          </a:p>
          <a:p>
            <a:pPr marL="0" indent="0" algn="l">
              <a:buNone/>
            </a:pPr>
            <a:r>
              <a:rPr lang="en" altLang="zh-CN" b="0" i="0" dirty="0" err="1">
                <a:solidFill>
                  <a:srgbClr val="000000"/>
                </a:solidFill>
                <a:effectLst/>
                <a:latin typeface="Raleway" pitchFamily="2" charset="0"/>
              </a:rPr>
              <a:t>Autowiring</a:t>
            </a:r>
            <a:r>
              <a:rPr lang="en" altLang="zh-CN" b="0" i="0" dirty="0">
                <a:solidFill>
                  <a:srgbClr val="000000"/>
                </a:solidFill>
                <a:effectLst/>
                <a:latin typeface="Raleway" pitchFamily="2" charset="0"/>
              </a:rPr>
              <a:t> by constructor is similar to </a:t>
            </a:r>
            <a:r>
              <a:rPr lang="en" altLang="zh-CN" b="0" i="0" dirty="0" err="1">
                <a:solidFill>
                  <a:srgbClr val="000000"/>
                </a:solidFill>
                <a:effectLst/>
                <a:latin typeface="Raleway" pitchFamily="2" charset="0"/>
              </a:rPr>
              <a:t>byType</a:t>
            </a:r>
            <a:r>
              <a:rPr lang="en" altLang="zh-CN" b="0" i="0" dirty="0">
                <a:solidFill>
                  <a:srgbClr val="000000"/>
                </a:solidFill>
                <a:effectLst/>
                <a:latin typeface="Raleway" pitchFamily="2" charset="0"/>
              </a:rPr>
              <a:t>, but applies to constructor arguments. In </a:t>
            </a:r>
            <a:r>
              <a:rPr lang="en" altLang="zh-CN" b="0" i="0" dirty="0" err="1">
                <a:solidFill>
                  <a:srgbClr val="000000"/>
                </a:solidFill>
                <a:effectLst/>
                <a:latin typeface="Raleway" pitchFamily="2" charset="0"/>
              </a:rPr>
              <a:t>autowire</a:t>
            </a:r>
            <a:r>
              <a:rPr lang="en" altLang="zh-CN" b="0" i="0" dirty="0">
                <a:solidFill>
                  <a:srgbClr val="000000"/>
                </a:solidFill>
                <a:effectLst/>
                <a:latin typeface="Raleway" pitchFamily="2" charset="0"/>
              </a:rPr>
              <a:t> enabled bean, it will look for class type of constructor arguments, and then do a </a:t>
            </a:r>
            <a:r>
              <a:rPr lang="en" altLang="zh-CN" b="0" i="0" dirty="0" err="1">
                <a:solidFill>
                  <a:srgbClr val="000000"/>
                </a:solidFill>
                <a:effectLst/>
                <a:latin typeface="Raleway" pitchFamily="2" charset="0"/>
              </a:rPr>
              <a:t>autowire</a:t>
            </a:r>
            <a:r>
              <a:rPr lang="en" altLang="zh-CN" b="0" i="0" dirty="0">
                <a:solidFill>
                  <a:srgbClr val="000000"/>
                </a:solidFill>
                <a:effectLst/>
                <a:latin typeface="Raleway" pitchFamily="2" charset="0"/>
              </a:rPr>
              <a:t> </a:t>
            </a:r>
            <a:r>
              <a:rPr lang="en" altLang="zh-CN" b="0" i="0" dirty="0" err="1">
                <a:solidFill>
                  <a:srgbClr val="000000"/>
                </a:solidFill>
                <a:effectLst/>
                <a:latin typeface="Raleway" pitchFamily="2" charset="0"/>
              </a:rPr>
              <a:t>bytype</a:t>
            </a:r>
            <a:r>
              <a:rPr lang="en" altLang="zh-CN" b="0" i="0" dirty="0">
                <a:solidFill>
                  <a:srgbClr val="000000"/>
                </a:solidFill>
                <a:effectLst/>
                <a:latin typeface="Raleway" pitchFamily="2" charset="0"/>
              </a:rPr>
              <a:t> on all constructor arguments. Please note that if there isn’t exactly one bean of the constructor argument type in the container, a fatal error is raised.</a:t>
            </a:r>
          </a:p>
          <a:p>
            <a:pPr marL="0" indent="0">
              <a:buNone/>
            </a:pPr>
            <a:br>
              <a:rPr lang="en" altLang="zh-CN" dirty="0"/>
            </a:br>
            <a:endParaRPr kumimoji="1" lang="zh-CN" altLang="en-US" dirty="0"/>
          </a:p>
          <a:p>
            <a:endParaRPr kumimoji="1" lang="zh-CN" altLang="en-US" dirty="0"/>
          </a:p>
        </p:txBody>
      </p:sp>
    </p:spTree>
    <p:extLst>
      <p:ext uri="{BB962C8B-B14F-4D97-AF65-F5344CB8AC3E}">
        <p14:creationId xmlns:p14="http://schemas.microsoft.com/office/powerpoint/2010/main" val="2840627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D10FF8-D37E-9B49-9864-4CB128838FD9}"/>
              </a:ext>
            </a:extLst>
          </p:cNvPr>
          <p:cNvSpPr>
            <a:spLocks noGrp="1"/>
          </p:cNvSpPr>
          <p:nvPr>
            <p:ph type="title"/>
          </p:nvPr>
        </p:nvSpPr>
        <p:spPr/>
        <p:txBody>
          <a:bodyPr/>
          <a:lstStyle/>
          <a:p>
            <a:r>
              <a:rPr kumimoji="1" lang="en" altLang="zh-CN" dirty="0"/>
              <a:t>What are the limitations of </a:t>
            </a:r>
            <a:r>
              <a:rPr kumimoji="1" lang="en" altLang="zh-CN" dirty="0" err="1"/>
              <a:t>autowiring</a:t>
            </a:r>
            <a:r>
              <a:rPr kumimoji="1" lang="en" altLang="zh-CN" dirty="0"/>
              <a:t>?</a:t>
            </a:r>
            <a:endParaRPr kumimoji="1" lang="zh-CN" altLang="en-US" dirty="0"/>
          </a:p>
        </p:txBody>
      </p:sp>
      <p:sp>
        <p:nvSpPr>
          <p:cNvPr id="3" name="内容占位符 2">
            <a:extLst>
              <a:ext uri="{FF2B5EF4-FFF2-40B4-BE49-F238E27FC236}">
                <a16:creationId xmlns:a16="http://schemas.microsoft.com/office/drawing/2014/main" id="{86ADE3C5-487F-F44C-B094-9576736E2482}"/>
              </a:ext>
            </a:extLst>
          </p:cNvPr>
          <p:cNvSpPr>
            <a:spLocks noGrp="1"/>
          </p:cNvSpPr>
          <p:nvPr>
            <p:ph idx="1"/>
          </p:nvPr>
        </p:nvSpPr>
        <p:spPr/>
        <p:txBody>
          <a:bodyPr>
            <a:normAutofit lnSpcReduction="10000"/>
          </a:bodyPr>
          <a:lstStyle/>
          <a:p>
            <a:pPr algn="l">
              <a:buFont typeface="Arial" panose="020B0604020202020204" pitchFamily="34" charset="0"/>
              <a:buChar char="•"/>
            </a:pPr>
            <a:r>
              <a:rPr lang="en" altLang="zh-CN" b="0" i="0" dirty="0">
                <a:solidFill>
                  <a:srgbClr val="222635"/>
                </a:solidFill>
                <a:effectLst/>
                <a:latin typeface="Cambria" panose="02040503050406030204" pitchFamily="18" charset="0"/>
              </a:rPr>
              <a:t>Explicit dependencies in constructor-argument and property settings always override </a:t>
            </a:r>
            <a:r>
              <a:rPr lang="en" altLang="zh-CN" b="0" i="0" dirty="0" err="1">
                <a:solidFill>
                  <a:srgbClr val="222635"/>
                </a:solidFill>
                <a:effectLst/>
                <a:latin typeface="Cambria" panose="02040503050406030204" pitchFamily="18" charset="0"/>
              </a:rPr>
              <a:t>autowiring</a:t>
            </a:r>
            <a:r>
              <a:rPr lang="en" altLang="zh-CN" b="0" i="0" dirty="0">
                <a:solidFill>
                  <a:srgbClr val="222635"/>
                </a:solidFill>
                <a:effectLst/>
                <a:latin typeface="Cambria" panose="02040503050406030204" pitchFamily="18" charset="0"/>
              </a:rPr>
              <a:t>. You cannot </a:t>
            </a:r>
            <a:r>
              <a:rPr lang="en" altLang="zh-CN" b="0" i="0" dirty="0" err="1">
                <a:solidFill>
                  <a:srgbClr val="222635"/>
                </a:solidFill>
                <a:effectLst/>
                <a:latin typeface="Cambria" panose="02040503050406030204" pitchFamily="18" charset="0"/>
              </a:rPr>
              <a:t>autowire</a:t>
            </a:r>
            <a:r>
              <a:rPr lang="en" altLang="zh-CN" b="0" i="0" dirty="0">
                <a:solidFill>
                  <a:srgbClr val="222635"/>
                </a:solidFill>
                <a:effectLst/>
                <a:latin typeface="Cambria" panose="02040503050406030204" pitchFamily="18" charset="0"/>
              </a:rPr>
              <a:t> simple properties such as primitives, Strings, and Classes.</a:t>
            </a:r>
          </a:p>
          <a:p>
            <a:pPr algn="l">
              <a:buFont typeface="Arial" panose="020B0604020202020204" pitchFamily="34" charset="0"/>
              <a:buChar char="•"/>
            </a:pPr>
            <a:r>
              <a:rPr lang="en" altLang="zh-CN" b="0" i="0" dirty="0">
                <a:solidFill>
                  <a:srgbClr val="222635"/>
                </a:solidFill>
                <a:effectLst/>
                <a:latin typeface="Cambria" panose="02040503050406030204" pitchFamily="18" charset="0"/>
              </a:rPr>
              <a:t>Overriding possibilities: We can define dependencies using property or constructor-</a:t>
            </a:r>
            <a:r>
              <a:rPr lang="en" altLang="zh-CN" b="0" i="0" dirty="0" err="1">
                <a:solidFill>
                  <a:srgbClr val="222635"/>
                </a:solidFill>
                <a:effectLst/>
                <a:latin typeface="Cambria" panose="02040503050406030204" pitchFamily="18" charset="0"/>
              </a:rPr>
              <a:t>args</a:t>
            </a:r>
            <a:r>
              <a:rPr lang="en" altLang="zh-CN" b="0" i="0" dirty="0">
                <a:solidFill>
                  <a:srgbClr val="222635"/>
                </a:solidFill>
                <a:effectLst/>
                <a:latin typeface="Cambria" panose="02040503050406030204" pitchFamily="18" charset="0"/>
              </a:rPr>
              <a:t> tag which will always override </a:t>
            </a:r>
            <a:r>
              <a:rPr lang="en" altLang="zh-CN" b="0" i="0" dirty="0" err="1">
                <a:solidFill>
                  <a:srgbClr val="222635"/>
                </a:solidFill>
                <a:effectLst/>
                <a:latin typeface="Cambria" panose="02040503050406030204" pitchFamily="18" charset="0"/>
              </a:rPr>
              <a:t>autowiring</a:t>
            </a:r>
            <a:r>
              <a:rPr lang="en" altLang="zh-CN" b="0" i="0" dirty="0">
                <a:solidFill>
                  <a:srgbClr val="222635"/>
                </a:solidFill>
                <a:effectLst/>
                <a:latin typeface="Cambria" panose="02040503050406030204" pitchFamily="18" charset="0"/>
              </a:rPr>
              <a:t>.</a:t>
            </a:r>
          </a:p>
          <a:p>
            <a:pPr algn="l">
              <a:buFont typeface="Arial" panose="020B0604020202020204" pitchFamily="34" charset="0"/>
              <a:buChar char="•"/>
            </a:pPr>
            <a:r>
              <a:rPr lang="en" altLang="zh-CN" b="0" i="0" dirty="0">
                <a:solidFill>
                  <a:srgbClr val="222635"/>
                </a:solidFill>
                <a:effectLst/>
                <a:latin typeface="Cambria" panose="02040503050406030204" pitchFamily="18" charset="0"/>
              </a:rPr>
              <a:t>Primitive data type: We have to define primitive data types String or Integer using property or constructor-</a:t>
            </a:r>
            <a:r>
              <a:rPr lang="en" altLang="zh-CN" b="0" i="0" dirty="0" err="1">
                <a:solidFill>
                  <a:srgbClr val="222635"/>
                </a:solidFill>
                <a:effectLst/>
                <a:latin typeface="Cambria" panose="02040503050406030204" pitchFamily="18" charset="0"/>
              </a:rPr>
              <a:t>args</a:t>
            </a:r>
            <a:r>
              <a:rPr lang="en" altLang="zh-CN" b="0" i="0" dirty="0">
                <a:solidFill>
                  <a:srgbClr val="222635"/>
                </a:solidFill>
                <a:effectLst/>
                <a:latin typeface="Cambria" panose="02040503050406030204" pitchFamily="18" charset="0"/>
              </a:rPr>
              <a:t> tag. You cannot </a:t>
            </a:r>
            <a:r>
              <a:rPr lang="en" altLang="zh-CN" b="0" i="0" dirty="0" err="1">
                <a:solidFill>
                  <a:srgbClr val="222635"/>
                </a:solidFill>
                <a:effectLst/>
                <a:latin typeface="Cambria" panose="02040503050406030204" pitchFamily="18" charset="0"/>
              </a:rPr>
              <a:t>autowire</a:t>
            </a:r>
            <a:r>
              <a:rPr lang="en" altLang="zh-CN" b="0" i="0" dirty="0">
                <a:solidFill>
                  <a:srgbClr val="222635"/>
                </a:solidFill>
                <a:effectLst/>
                <a:latin typeface="Cambria" panose="02040503050406030204" pitchFamily="18" charset="0"/>
              </a:rPr>
              <a:t> these tags.</a:t>
            </a:r>
          </a:p>
          <a:p>
            <a:pPr algn="l">
              <a:buFont typeface="Arial" panose="020B0604020202020204" pitchFamily="34" charset="0"/>
              <a:buChar char="•"/>
            </a:pPr>
            <a:r>
              <a:rPr lang="en" altLang="zh-CN" b="0" i="0" dirty="0">
                <a:solidFill>
                  <a:srgbClr val="222635"/>
                </a:solidFill>
                <a:effectLst/>
                <a:latin typeface="Cambria" panose="02040503050406030204" pitchFamily="18" charset="0"/>
              </a:rPr>
              <a:t>Confusing Nature: If you have lot of dependency in a program, then it’s hard to find using </a:t>
            </a:r>
            <a:r>
              <a:rPr lang="en" altLang="zh-CN" b="0" i="0" dirty="0" err="1">
                <a:solidFill>
                  <a:srgbClr val="222635"/>
                </a:solidFill>
                <a:effectLst/>
                <a:latin typeface="Cambria" panose="02040503050406030204" pitchFamily="18" charset="0"/>
              </a:rPr>
              <a:t>autowire</a:t>
            </a:r>
            <a:r>
              <a:rPr lang="en" altLang="zh-CN" b="0" i="0" dirty="0">
                <a:solidFill>
                  <a:srgbClr val="222635"/>
                </a:solidFill>
                <a:effectLst/>
                <a:latin typeface="Cambria" panose="02040503050406030204" pitchFamily="18" charset="0"/>
              </a:rPr>
              <a:t> attribute of bean.</a:t>
            </a:r>
          </a:p>
          <a:p>
            <a:pPr algn="l">
              <a:buFont typeface="+mj-lt"/>
              <a:buAutoNum type="arabicPeriod"/>
            </a:pPr>
            <a:endParaRPr kumimoji="1" lang="zh-CN" altLang="en-US" dirty="0"/>
          </a:p>
        </p:txBody>
      </p:sp>
    </p:spTree>
    <p:extLst>
      <p:ext uri="{BB962C8B-B14F-4D97-AF65-F5344CB8AC3E}">
        <p14:creationId xmlns:p14="http://schemas.microsoft.com/office/powerpoint/2010/main" val="544207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60B233-BDD3-DF4F-AE94-4B72290093F6}"/>
              </a:ext>
            </a:extLst>
          </p:cNvPr>
          <p:cNvSpPr>
            <a:spLocks noGrp="1"/>
          </p:cNvSpPr>
          <p:nvPr>
            <p:ph type="title"/>
          </p:nvPr>
        </p:nvSpPr>
        <p:spPr/>
        <p:txBody>
          <a:bodyPr/>
          <a:lstStyle/>
          <a:p>
            <a:r>
              <a:rPr kumimoji="1" lang="en" altLang="zh-CN" dirty="0"/>
              <a:t>What is Spring Framework?</a:t>
            </a:r>
            <a:endParaRPr kumimoji="1" lang="zh-CN" altLang="en-US" dirty="0"/>
          </a:p>
        </p:txBody>
      </p:sp>
      <p:sp>
        <p:nvSpPr>
          <p:cNvPr id="3" name="内容占位符 2">
            <a:extLst>
              <a:ext uri="{FF2B5EF4-FFF2-40B4-BE49-F238E27FC236}">
                <a16:creationId xmlns:a16="http://schemas.microsoft.com/office/drawing/2014/main" id="{5B21E127-2CD7-554A-9BD5-6A26DB9307C3}"/>
              </a:ext>
            </a:extLst>
          </p:cNvPr>
          <p:cNvSpPr>
            <a:spLocks noGrp="1"/>
          </p:cNvSpPr>
          <p:nvPr>
            <p:ph idx="1"/>
          </p:nvPr>
        </p:nvSpPr>
        <p:spPr/>
        <p:txBody>
          <a:bodyPr>
            <a:normAutofit fontScale="70000" lnSpcReduction="20000"/>
          </a:bodyPr>
          <a:lstStyle/>
          <a:p>
            <a:pPr algn="l"/>
            <a:r>
              <a:rPr lang="en" altLang="zh-CN" b="0" i="0" dirty="0">
                <a:solidFill>
                  <a:srgbClr val="333333"/>
                </a:solidFill>
                <a:effectLst/>
                <a:latin typeface="Helvetica" pitchFamily="2" charset="0"/>
              </a:rPr>
              <a:t>Spring Framework is a Java platform that provides comprehensive infrastructure support for developing Java applications. Spring handles the infrastructure so you can focus on your application.</a:t>
            </a:r>
          </a:p>
          <a:p>
            <a:pPr algn="l"/>
            <a:r>
              <a:rPr lang="en" altLang="zh-CN" b="0" i="0" dirty="0">
                <a:solidFill>
                  <a:srgbClr val="333333"/>
                </a:solidFill>
                <a:effectLst/>
                <a:latin typeface="Helvetica" pitchFamily="2" charset="0"/>
              </a:rPr>
              <a:t>Spring enables you to build applications from “plain old Java objects” (POJOs) and to apply enterprise services non-invasively to POJOs. This capability applies to the Java SE programming model and to full and partial Java EE.</a:t>
            </a:r>
          </a:p>
          <a:p>
            <a:pPr algn="l"/>
            <a:r>
              <a:rPr lang="en" altLang="zh-CN" b="0" i="0" dirty="0">
                <a:solidFill>
                  <a:srgbClr val="333333"/>
                </a:solidFill>
                <a:effectLst/>
                <a:latin typeface="Helvetica" pitchFamily="2" charset="0"/>
              </a:rPr>
              <a:t>Examples of how you, as an application developer, can use the Spring platform advantage:</a:t>
            </a:r>
          </a:p>
          <a:p>
            <a:pPr algn="l">
              <a:buFont typeface="Arial" panose="020B0604020202020204" pitchFamily="34" charset="0"/>
              <a:buChar char="•"/>
            </a:pPr>
            <a:r>
              <a:rPr lang="en" altLang="zh-CN" b="0" i="0" dirty="0">
                <a:solidFill>
                  <a:srgbClr val="333333"/>
                </a:solidFill>
                <a:effectLst/>
                <a:latin typeface="Helvetica" pitchFamily="2" charset="0"/>
              </a:rPr>
              <a:t>Make a Java method execute in a database transaction without having to deal with transaction APIs.</a:t>
            </a:r>
          </a:p>
          <a:p>
            <a:pPr algn="l">
              <a:buFont typeface="Arial" panose="020B0604020202020204" pitchFamily="34" charset="0"/>
              <a:buChar char="•"/>
            </a:pPr>
            <a:r>
              <a:rPr lang="en" altLang="zh-CN" b="0" i="0" dirty="0">
                <a:solidFill>
                  <a:srgbClr val="333333"/>
                </a:solidFill>
                <a:effectLst/>
                <a:latin typeface="Helvetica" pitchFamily="2" charset="0"/>
              </a:rPr>
              <a:t>Make a local Java method a remote procedure without having to deal with remote APIs.</a:t>
            </a:r>
          </a:p>
          <a:p>
            <a:pPr algn="l">
              <a:buFont typeface="Arial" panose="020B0604020202020204" pitchFamily="34" charset="0"/>
              <a:buChar char="•"/>
            </a:pPr>
            <a:r>
              <a:rPr lang="en" altLang="zh-CN" b="0" i="0" dirty="0">
                <a:solidFill>
                  <a:srgbClr val="333333"/>
                </a:solidFill>
                <a:effectLst/>
                <a:latin typeface="Helvetica" pitchFamily="2" charset="0"/>
              </a:rPr>
              <a:t>Make a local Java method a management operation without having to deal with JMX APIs.</a:t>
            </a:r>
          </a:p>
          <a:p>
            <a:pPr algn="l">
              <a:buFont typeface="Arial" panose="020B0604020202020204" pitchFamily="34" charset="0"/>
              <a:buChar char="•"/>
            </a:pPr>
            <a:r>
              <a:rPr lang="en" altLang="zh-CN" b="0" i="0" dirty="0">
                <a:solidFill>
                  <a:srgbClr val="333333"/>
                </a:solidFill>
                <a:effectLst/>
                <a:latin typeface="Helvetica" pitchFamily="2" charset="0"/>
              </a:rPr>
              <a:t>Make a local Java method a message handler without having to deal with JMS APIs.</a:t>
            </a:r>
          </a:p>
        </p:txBody>
      </p:sp>
    </p:spTree>
    <p:extLst>
      <p:ext uri="{BB962C8B-B14F-4D97-AF65-F5344CB8AC3E}">
        <p14:creationId xmlns:p14="http://schemas.microsoft.com/office/powerpoint/2010/main" val="949005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76FF09-A454-B146-9AA2-3034F8AF565B}"/>
              </a:ext>
            </a:extLst>
          </p:cNvPr>
          <p:cNvSpPr>
            <a:spLocks noGrp="1"/>
          </p:cNvSpPr>
          <p:nvPr>
            <p:ph type="title"/>
          </p:nvPr>
        </p:nvSpPr>
        <p:spPr/>
        <p:txBody>
          <a:bodyPr/>
          <a:lstStyle/>
          <a:p>
            <a:r>
              <a:rPr kumimoji="1" lang="en" altLang="zh-CN" dirty="0"/>
              <a:t>What are the features of Spring Framework?</a:t>
            </a:r>
            <a:endParaRPr kumimoji="1" lang="zh-CN" altLang="en-US" dirty="0"/>
          </a:p>
        </p:txBody>
      </p:sp>
      <p:sp>
        <p:nvSpPr>
          <p:cNvPr id="3" name="内容占位符 2">
            <a:extLst>
              <a:ext uri="{FF2B5EF4-FFF2-40B4-BE49-F238E27FC236}">
                <a16:creationId xmlns:a16="http://schemas.microsoft.com/office/drawing/2014/main" id="{D7E1B3D6-6E4C-CE4B-9411-6964756B01DB}"/>
              </a:ext>
            </a:extLst>
          </p:cNvPr>
          <p:cNvSpPr>
            <a:spLocks noGrp="1"/>
          </p:cNvSpPr>
          <p:nvPr>
            <p:ph idx="1"/>
          </p:nvPr>
        </p:nvSpPr>
        <p:spPr>
          <a:xfrm>
            <a:off x="76200" y="1262744"/>
            <a:ext cx="12115800" cy="5595256"/>
          </a:xfrm>
        </p:spPr>
        <p:txBody>
          <a:bodyPr>
            <a:normAutofit fontScale="47500" lnSpcReduction="20000"/>
          </a:bodyPr>
          <a:lstStyle/>
          <a:p>
            <a:pPr algn="l" fontAlgn="base">
              <a:buFont typeface="Arial" panose="020B0604020202020204" pitchFamily="34" charset="0"/>
              <a:buChar char="•"/>
            </a:pPr>
            <a:r>
              <a:rPr lang="en" altLang="zh-CN" b="1" i="0" dirty="0">
                <a:effectLst/>
                <a:latin typeface="urw-din"/>
              </a:rPr>
              <a:t>IoC container:</a:t>
            </a:r>
            <a:r>
              <a:rPr lang="en" altLang="zh-CN" b="0" i="0" dirty="0">
                <a:effectLst/>
                <a:latin typeface="urw-din"/>
              </a:rPr>
              <a:t> </a:t>
            </a:r>
            <a:br>
              <a:rPr lang="en" altLang="zh-CN" b="0" i="0" dirty="0">
                <a:effectLst/>
                <a:latin typeface="urw-din"/>
              </a:rPr>
            </a:br>
            <a:r>
              <a:rPr lang="en" altLang="zh-CN" b="0" i="0" dirty="0">
                <a:effectLst/>
                <a:latin typeface="urw-din"/>
              </a:rPr>
              <a:t>Refers to the core container that uses the DI or IoC pattern to implicitly provide an object reference in a class during runtime. This pattern acts as an alternative to the service locator pattern. The IoC container contains assembler code that handles the configuration management of application objects.</a:t>
            </a:r>
            <a:br>
              <a:rPr lang="en" altLang="zh-CN" b="0" i="0" dirty="0">
                <a:effectLst/>
                <a:latin typeface="urw-din"/>
              </a:rPr>
            </a:br>
            <a:r>
              <a:rPr lang="en" altLang="zh-CN" b="0" i="0" dirty="0">
                <a:effectLst/>
                <a:latin typeface="urw-din"/>
              </a:rPr>
              <a:t>The Spring framework provides two packages, namely </a:t>
            </a:r>
            <a:r>
              <a:rPr lang="en" altLang="zh-CN" b="0" i="0" dirty="0" err="1">
                <a:effectLst/>
                <a:latin typeface="urw-din"/>
              </a:rPr>
              <a:t>org.springframework.beans</a:t>
            </a:r>
            <a:r>
              <a:rPr lang="en" altLang="zh-CN" b="0" i="0" dirty="0">
                <a:effectLst/>
                <a:latin typeface="urw-din"/>
              </a:rPr>
              <a:t> and </a:t>
            </a:r>
            <a:r>
              <a:rPr lang="en" altLang="zh-CN" b="0" i="0" dirty="0" err="1">
                <a:effectLst/>
                <a:latin typeface="urw-din"/>
              </a:rPr>
              <a:t>org.springframework.context</a:t>
            </a:r>
            <a:r>
              <a:rPr lang="en" altLang="zh-CN" b="0" i="0" dirty="0">
                <a:effectLst/>
                <a:latin typeface="urw-din"/>
              </a:rPr>
              <a:t> which helps in providing the functionality of the IoC container.</a:t>
            </a:r>
          </a:p>
          <a:p>
            <a:pPr algn="l" fontAlgn="base">
              <a:buFont typeface="Arial" panose="020B0604020202020204" pitchFamily="34" charset="0"/>
              <a:buChar char="•"/>
            </a:pPr>
            <a:r>
              <a:rPr lang="en" altLang="zh-CN" b="1" i="0" dirty="0">
                <a:effectLst/>
                <a:latin typeface="urw-din"/>
              </a:rPr>
              <a:t>Data access framework:</a:t>
            </a:r>
            <a:r>
              <a:rPr lang="en" altLang="zh-CN" b="0" i="0" dirty="0">
                <a:effectLst/>
                <a:latin typeface="urw-din"/>
              </a:rPr>
              <a:t> </a:t>
            </a:r>
            <a:br>
              <a:rPr lang="en" altLang="zh-CN" b="0" i="0" dirty="0">
                <a:effectLst/>
                <a:latin typeface="urw-din"/>
              </a:rPr>
            </a:br>
            <a:r>
              <a:rPr lang="en" altLang="zh-CN" b="0" i="0" dirty="0">
                <a:effectLst/>
                <a:latin typeface="urw-din"/>
              </a:rPr>
              <a:t>Allows the developers to use persistence APIs, such as JDBC and Hibernate, for storing persistence data in database. It helps in solving various problems of the developer, such as how to interact with a database connection, how to make sure that the connection is closed, how to deal with exceptions, and how to implement transaction management It also enables the developers to easily write code to access the persistence data throughout the application.</a:t>
            </a:r>
          </a:p>
          <a:p>
            <a:pPr algn="l" fontAlgn="base">
              <a:buFont typeface="Arial" panose="020B0604020202020204" pitchFamily="34" charset="0"/>
              <a:buChar char="•"/>
            </a:pPr>
            <a:r>
              <a:rPr lang="en" altLang="zh-CN" b="1" i="0" dirty="0">
                <a:effectLst/>
                <a:latin typeface="urw-din"/>
              </a:rPr>
              <a:t>Spring MVC framework:</a:t>
            </a:r>
            <a:r>
              <a:rPr lang="en" altLang="zh-CN" b="0" i="0" dirty="0">
                <a:effectLst/>
                <a:latin typeface="urw-din"/>
              </a:rPr>
              <a:t> </a:t>
            </a:r>
            <a:br>
              <a:rPr lang="en" altLang="zh-CN" b="0" i="0" dirty="0">
                <a:effectLst/>
                <a:latin typeface="urw-din"/>
              </a:rPr>
            </a:br>
            <a:r>
              <a:rPr lang="en" altLang="zh-CN" b="0" i="0" dirty="0">
                <a:effectLst/>
                <a:latin typeface="urw-din"/>
              </a:rPr>
              <a:t>Allows you to build Web applications based on MVC architecture. All the requests made by a user first go through the controller and are then dispatched to different views, that is, to different JSP pages or Servlets. The form handling and form validating features of the Spring MVC framework can be easily integrated with all popular view technologies such as ISP, Jasper Report, </a:t>
            </a:r>
            <a:r>
              <a:rPr lang="en" altLang="zh-CN" b="0" i="0" dirty="0" err="1">
                <a:effectLst/>
                <a:latin typeface="urw-din"/>
              </a:rPr>
              <a:t>FreeMarker</a:t>
            </a:r>
            <a:r>
              <a:rPr lang="en" altLang="zh-CN" b="0" i="0" dirty="0">
                <a:effectLst/>
                <a:latin typeface="urw-din"/>
              </a:rPr>
              <a:t>, and Velocity.</a:t>
            </a:r>
          </a:p>
          <a:p>
            <a:pPr algn="l" fontAlgn="base">
              <a:buFont typeface="Arial" panose="020B0604020202020204" pitchFamily="34" charset="0"/>
              <a:buChar char="•"/>
            </a:pPr>
            <a:r>
              <a:rPr lang="en" altLang="zh-CN" b="1" i="0" dirty="0">
                <a:effectLst/>
                <a:latin typeface="urw-din"/>
              </a:rPr>
              <a:t>Transaction management:</a:t>
            </a:r>
            <a:r>
              <a:rPr lang="en" altLang="zh-CN" b="0" i="0" dirty="0">
                <a:effectLst/>
                <a:latin typeface="urw-din"/>
              </a:rPr>
              <a:t> </a:t>
            </a:r>
            <a:br>
              <a:rPr lang="en" altLang="zh-CN" b="0" i="0" dirty="0">
                <a:effectLst/>
                <a:latin typeface="urw-din"/>
              </a:rPr>
            </a:br>
            <a:r>
              <a:rPr lang="en" altLang="zh-CN" b="0" i="0" dirty="0">
                <a:effectLst/>
                <a:latin typeface="urw-din"/>
              </a:rPr>
              <a:t>Helps in handling transaction management of an application without affecting its code. This framework provides Java Transaction API (JTA) for global transactions managed by an application server and local transactions managed by using the JDBC Hibernate, Java Data Objects (JDO), or other data access APIs. It enables the developer to model a wide range of transactions on the basis of Spring’s declarative and programmatic transaction management.</a:t>
            </a:r>
          </a:p>
          <a:p>
            <a:pPr algn="l" fontAlgn="base">
              <a:buFont typeface="Arial" panose="020B0604020202020204" pitchFamily="34" charset="0"/>
              <a:buChar char="•"/>
            </a:pPr>
            <a:r>
              <a:rPr lang="en" altLang="zh-CN" b="1" i="0" dirty="0">
                <a:effectLst/>
                <a:latin typeface="urw-din"/>
              </a:rPr>
              <a:t>Spring Web Service:</a:t>
            </a:r>
            <a:r>
              <a:rPr lang="en" altLang="zh-CN" b="0" i="0" dirty="0">
                <a:effectLst/>
                <a:latin typeface="urw-din"/>
              </a:rPr>
              <a:t> </a:t>
            </a:r>
            <a:br>
              <a:rPr lang="en" altLang="zh-CN" b="0" i="0" dirty="0">
                <a:effectLst/>
                <a:latin typeface="urw-din"/>
              </a:rPr>
            </a:br>
            <a:r>
              <a:rPr lang="en" altLang="zh-CN" b="0" i="0" dirty="0">
                <a:effectLst/>
                <a:latin typeface="urw-din"/>
              </a:rPr>
              <a:t>Generates Web service endpoints and definitions based on Java classes, but it is difficult to manage them in an application. To solve this problem, Spring Web Service provides layered-based approaches that are separately managed by Extensible Markup Language (XML) parsing (the technique of reading and manipulating XML). Spring provides effective mapping for transmitting incoming XML message request to an object and the developer to easily distribute XML message (object) between two machines.</a:t>
            </a:r>
          </a:p>
          <a:p>
            <a:pPr algn="l" fontAlgn="base">
              <a:buFont typeface="Arial" panose="020B0604020202020204" pitchFamily="34" charset="0"/>
              <a:buChar char="•"/>
            </a:pPr>
            <a:r>
              <a:rPr lang="en" altLang="zh-CN" b="1" i="0" dirty="0">
                <a:effectLst/>
                <a:latin typeface="urw-din"/>
              </a:rPr>
              <a:t>JDBC abstraction layer:</a:t>
            </a:r>
            <a:r>
              <a:rPr lang="en" altLang="zh-CN" b="0" i="0" dirty="0">
                <a:effectLst/>
                <a:latin typeface="urw-din"/>
              </a:rPr>
              <a:t> </a:t>
            </a:r>
            <a:br>
              <a:rPr lang="en" altLang="zh-CN" b="0" i="0" dirty="0">
                <a:effectLst/>
                <a:latin typeface="urw-din"/>
              </a:rPr>
            </a:br>
            <a:r>
              <a:rPr lang="en" altLang="zh-CN" b="0" i="0" dirty="0">
                <a:effectLst/>
                <a:latin typeface="urw-din"/>
              </a:rPr>
              <a:t>Helps the users in handling errors in an easy and efficient manner. The JDBC programming code can be reduced when this abstraction layer is implemented in a Web application. This layer handles exceptions such as </a:t>
            </a:r>
            <a:r>
              <a:rPr lang="en" altLang="zh-CN" b="0" i="0" dirty="0" err="1">
                <a:effectLst/>
                <a:latin typeface="urw-din"/>
              </a:rPr>
              <a:t>DriverNotFound</a:t>
            </a:r>
            <a:r>
              <a:rPr lang="en" altLang="zh-CN" b="0" i="0" dirty="0">
                <a:effectLst/>
                <a:latin typeface="urw-din"/>
              </a:rPr>
              <a:t>. All </a:t>
            </a:r>
            <a:r>
              <a:rPr lang="en" altLang="zh-CN" b="0" i="0" dirty="0" err="1">
                <a:effectLst/>
                <a:latin typeface="urw-din"/>
              </a:rPr>
              <a:t>SQLExceptions</a:t>
            </a:r>
            <a:r>
              <a:rPr lang="en" altLang="zh-CN" b="0" i="0" dirty="0">
                <a:effectLst/>
                <a:latin typeface="urw-din"/>
              </a:rPr>
              <a:t> are translated into the </a:t>
            </a:r>
            <a:r>
              <a:rPr lang="en" altLang="zh-CN" b="0" i="0" dirty="0" err="1">
                <a:effectLst/>
                <a:latin typeface="urw-din"/>
              </a:rPr>
              <a:t>DataAccessException</a:t>
            </a:r>
            <a:r>
              <a:rPr lang="en" altLang="zh-CN" b="0" i="0" dirty="0">
                <a:effectLst/>
                <a:latin typeface="urw-din"/>
              </a:rPr>
              <a:t> class. Spring’s data access exception is not JDBC specific and hence Data Access Objects (DAO) are not bound to JDBC only.</a:t>
            </a:r>
          </a:p>
          <a:p>
            <a:pPr algn="l" fontAlgn="base">
              <a:buFont typeface="Arial" panose="020B0604020202020204" pitchFamily="34" charset="0"/>
              <a:buChar char="•"/>
            </a:pPr>
            <a:r>
              <a:rPr lang="en" altLang="zh-CN" b="1" i="0" dirty="0">
                <a:effectLst/>
                <a:latin typeface="urw-din"/>
              </a:rPr>
              <a:t>Spring </a:t>
            </a:r>
            <a:r>
              <a:rPr lang="en" altLang="zh-CN" b="1" i="0" dirty="0" err="1">
                <a:effectLst/>
                <a:latin typeface="urw-din"/>
              </a:rPr>
              <a:t>TestContext</a:t>
            </a:r>
            <a:r>
              <a:rPr lang="en" altLang="zh-CN" b="1" i="0" dirty="0">
                <a:effectLst/>
                <a:latin typeface="urw-din"/>
              </a:rPr>
              <a:t> framework:</a:t>
            </a:r>
            <a:r>
              <a:rPr lang="en" altLang="zh-CN" b="0" i="0" dirty="0">
                <a:effectLst/>
                <a:latin typeface="urw-din"/>
              </a:rPr>
              <a:t> </a:t>
            </a:r>
            <a:br>
              <a:rPr lang="en" altLang="zh-CN" b="0" i="0" dirty="0">
                <a:effectLst/>
                <a:latin typeface="urw-din"/>
              </a:rPr>
            </a:br>
            <a:r>
              <a:rPr lang="en" altLang="zh-CN" b="0" i="0" dirty="0">
                <a:effectLst/>
                <a:latin typeface="urw-din"/>
              </a:rPr>
              <a:t>Provides facilities of unit and integration testing for the Spring applications. Moreover, the Spring </a:t>
            </a:r>
            <a:r>
              <a:rPr lang="en" altLang="zh-CN" b="0" i="0" dirty="0" err="1">
                <a:effectLst/>
                <a:latin typeface="urw-din"/>
              </a:rPr>
              <a:t>TestContext</a:t>
            </a:r>
            <a:r>
              <a:rPr lang="en" altLang="zh-CN" b="0" i="0" dirty="0">
                <a:effectLst/>
                <a:latin typeface="urw-din"/>
              </a:rPr>
              <a:t> framework provides specific integration testing functionalities such as context management and caching DI of test fixtures, and transactional test management with default rollback semantics.</a:t>
            </a:r>
          </a:p>
        </p:txBody>
      </p:sp>
    </p:spTree>
    <p:extLst>
      <p:ext uri="{BB962C8B-B14F-4D97-AF65-F5344CB8AC3E}">
        <p14:creationId xmlns:p14="http://schemas.microsoft.com/office/powerpoint/2010/main" val="2684854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9A307E-9EDE-0740-9484-75F287F3F4EA}"/>
              </a:ext>
            </a:extLst>
          </p:cNvPr>
          <p:cNvSpPr>
            <a:spLocks noGrp="1"/>
          </p:cNvSpPr>
          <p:nvPr>
            <p:ph type="title"/>
          </p:nvPr>
        </p:nvSpPr>
        <p:spPr/>
        <p:txBody>
          <a:bodyPr>
            <a:normAutofit/>
          </a:bodyPr>
          <a:lstStyle/>
          <a:p>
            <a:r>
              <a:rPr kumimoji="1" lang="en" altLang="zh-CN" dirty="0"/>
              <a:t>What do you mean by IoC (Inversion of Control) Container?</a:t>
            </a:r>
            <a:endParaRPr kumimoji="1" lang="zh-CN" altLang="en-US" dirty="0"/>
          </a:p>
        </p:txBody>
      </p:sp>
      <p:sp>
        <p:nvSpPr>
          <p:cNvPr id="3" name="内容占位符 2">
            <a:extLst>
              <a:ext uri="{FF2B5EF4-FFF2-40B4-BE49-F238E27FC236}">
                <a16:creationId xmlns:a16="http://schemas.microsoft.com/office/drawing/2014/main" id="{63B34F52-7E93-8C4F-A732-FDFA0E14EA01}"/>
              </a:ext>
            </a:extLst>
          </p:cNvPr>
          <p:cNvSpPr>
            <a:spLocks noGrp="1"/>
          </p:cNvSpPr>
          <p:nvPr>
            <p:ph idx="1"/>
          </p:nvPr>
        </p:nvSpPr>
        <p:spPr/>
        <p:txBody>
          <a:bodyPr>
            <a:normAutofit lnSpcReduction="10000"/>
          </a:bodyPr>
          <a:lstStyle/>
          <a:p>
            <a:r>
              <a:rPr lang="en" altLang="zh-CN" b="0" i="0" dirty="0">
                <a:effectLst/>
                <a:latin typeface="urw-din"/>
              </a:rPr>
              <a:t>Refers to the core container that uses the DI or IoC pattern to implicitly provide an object reference in a class during runtime. This pattern acts as an alternative to the service locator pattern. The IoC container contains assembler code that handles the configuration management of application objects.</a:t>
            </a:r>
            <a:br>
              <a:rPr lang="en" altLang="zh-CN" dirty="0"/>
            </a:br>
            <a:r>
              <a:rPr lang="en" altLang="zh-CN" b="0" i="0" dirty="0">
                <a:effectLst/>
                <a:latin typeface="urw-din"/>
              </a:rPr>
              <a:t>The Spring framework provides two packages, namely </a:t>
            </a:r>
            <a:r>
              <a:rPr lang="en" altLang="zh-CN" b="0" i="0" dirty="0" err="1">
                <a:effectLst/>
                <a:latin typeface="urw-din"/>
              </a:rPr>
              <a:t>org.springframework.beans</a:t>
            </a:r>
            <a:r>
              <a:rPr lang="en" altLang="zh-CN" b="0" i="0" dirty="0">
                <a:effectLst/>
                <a:latin typeface="urw-din"/>
              </a:rPr>
              <a:t> and </a:t>
            </a:r>
            <a:r>
              <a:rPr lang="en" altLang="zh-CN" b="0" i="0" dirty="0" err="1">
                <a:effectLst/>
                <a:latin typeface="urw-din"/>
              </a:rPr>
              <a:t>org.springframework.context</a:t>
            </a:r>
            <a:r>
              <a:rPr lang="en" altLang="zh-CN" b="0" i="0" dirty="0">
                <a:effectLst/>
                <a:latin typeface="urw-din"/>
              </a:rPr>
              <a:t> which helps in providing the functionality of the IoC container.</a:t>
            </a:r>
          </a:p>
          <a:p>
            <a:r>
              <a:rPr lang="en" altLang="zh-CN" b="0" i="0" dirty="0">
                <a:solidFill>
                  <a:srgbClr val="181717"/>
                </a:solidFill>
                <a:effectLst/>
                <a:latin typeface="Verdana" panose="020B0604030504040204" pitchFamily="34" charset="0"/>
              </a:rPr>
              <a:t>The IoC principle helps in designing loosely coupled classes which make them testable, maintainable and extensible.</a:t>
            </a:r>
            <a:endParaRPr kumimoji="1" lang="zh-CN" altLang="en-US" dirty="0"/>
          </a:p>
        </p:txBody>
      </p:sp>
    </p:spTree>
    <p:extLst>
      <p:ext uri="{BB962C8B-B14F-4D97-AF65-F5344CB8AC3E}">
        <p14:creationId xmlns:p14="http://schemas.microsoft.com/office/powerpoint/2010/main" val="1815635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7F6BF2-D5CC-9042-81FA-56A5E697183C}"/>
              </a:ext>
            </a:extLst>
          </p:cNvPr>
          <p:cNvSpPr>
            <a:spLocks noGrp="1"/>
          </p:cNvSpPr>
          <p:nvPr>
            <p:ph type="title"/>
          </p:nvPr>
        </p:nvSpPr>
        <p:spPr/>
        <p:txBody>
          <a:bodyPr>
            <a:normAutofit/>
          </a:bodyPr>
          <a:lstStyle/>
          <a:p>
            <a:r>
              <a:rPr kumimoji="1" lang="en" altLang="zh-CN" dirty="0"/>
              <a:t>What do you understand by Dependency Injection?</a:t>
            </a:r>
            <a:endParaRPr kumimoji="1" lang="zh-CN" altLang="en-US" dirty="0"/>
          </a:p>
        </p:txBody>
      </p:sp>
      <p:sp>
        <p:nvSpPr>
          <p:cNvPr id="3" name="内容占位符 2">
            <a:extLst>
              <a:ext uri="{FF2B5EF4-FFF2-40B4-BE49-F238E27FC236}">
                <a16:creationId xmlns:a16="http://schemas.microsoft.com/office/drawing/2014/main" id="{F10E7BE1-E353-774F-B52E-E6D331792F70}"/>
              </a:ext>
            </a:extLst>
          </p:cNvPr>
          <p:cNvSpPr>
            <a:spLocks noGrp="1"/>
          </p:cNvSpPr>
          <p:nvPr>
            <p:ph idx="1"/>
          </p:nvPr>
        </p:nvSpPr>
        <p:spPr/>
        <p:txBody>
          <a:bodyPr>
            <a:normAutofit fontScale="92500" lnSpcReduction="20000"/>
          </a:bodyPr>
          <a:lstStyle/>
          <a:p>
            <a:pPr algn="l"/>
            <a:r>
              <a:rPr lang="en" altLang="zh-CN" b="0" i="0" dirty="0">
                <a:solidFill>
                  <a:srgbClr val="666666"/>
                </a:solidFill>
                <a:effectLst/>
                <a:latin typeface="Arial" panose="020B0604020202020204" pitchFamily="34" charset="0"/>
              </a:rPr>
              <a:t>In object-oriented programming (</a:t>
            </a:r>
            <a:r>
              <a:rPr lang="en" altLang="zh-CN" b="0" i="0" u="sng" dirty="0">
                <a:solidFill>
                  <a:srgbClr val="007CAD"/>
                </a:solidFill>
                <a:effectLst/>
                <a:latin typeface="Arial" panose="020B0604020202020204" pitchFamily="34" charset="0"/>
                <a:hlinkClick r:id="rId2"/>
              </a:rPr>
              <a:t>OOP</a:t>
            </a:r>
            <a:r>
              <a:rPr lang="en" altLang="zh-CN" b="0" i="0" dirty="0">
                <a:solidFill>
                  <a:srgbClr val="666666"/>
                </a:solidFill>
                <a:effectLst/>
                <a:latin typeface="Arial" panose="020B0604020202020204" pitchFamily="34" charset="0"/>
              </a:rPr>
              <a:t>) software design, dependency injection (DI) is the process of supplying a resource that a given piece of code requires. The required resource, which is often a component of the application itself, is called a dependency. </a:t>
            </a:r>
          </a:p>
          <a:p>
            <a:pPr algn="l"/>
            <a:r>
              <a:rPr lang="en" altLang="zh-CN" b="0" i="0" dirty="0">
                <a:solidFill>
                  <a:srgbClr val="666666"/>
                </a:solidFill>
                <a:effectLst/>
                <a:latin typeface="Arial" panose="020B0604020202020204" pitchFamily="34" charset="0"/>
              </a:rPr>
              <a:t>When a software component depends upon other resources to complete its intended purpose, it needs to know which resources it needs to communicate with, where to locate them and how to communicate with them.</a:t>
            </a:r>
          </a:p>
          <a:p>
            <a:pPr algn="l"/>
            <a:r>
              <a:rPr lang="en" altLang="zh-CN" b="0" i="0" dirty="0">
                <a:solidFill>
                  <a:srgbClr val="666666"/>
                </a:solidFill>
                <a:effectLst/>
                <a:latin typeface="Arial" panose="020B0604020202020204" pitchFamily="34" charset="0"/>
              </a:rPr>
              <a:t>One way of structuring the code is to map the location of each required resource. Another way is to use </a:t>
            </a:r>
            <a:r>
              <a:rPr lang="en" altLang="zh-CN" b="0" i="0" u="sng" dirty="0">
                <a:solidFill>
                  <a:srgbClr val="007CAD"/>
                </a:solidFill>
                <a:effectLst/>
                <a:latin typeface="Arial" panose="020B0604020202020204" pitchFamily="34" charset="0"/>
                <a:hlinkClick r:id="rId3"/>
              </a:rPr>
              <a:t>dependency injections</a:t>
            </a:r>
            <a:r>
              <a:rPr lang="en" altLang="zh-CN" b="0" i="0" dirty="0">
                <a:solidFill>
                  <a:srgbClr val="666666"/>
                </a:solidFill>
                <a:effectLst/>
                <a:latin typeface="Arial" panose="020B0604020202020204" pitchFamily="34" charset="0"/>
              </a:rPr>
              <a:t> and have an external piece of code assume the responsibility of locating the resources. Typically, the external piece of code is implemented by using a framework, such as </a:t>
            </a:r>
            <a:r>
              <a:rPr lang="en" altLang="zh-CN" b="0" i="0" u="sng" dirty="0">
                <a:solidFill>
                  <a:srgbClr val="007CAD"/>
                </a:solidFill>
                <a:effectLst/>
                <a:latin typeface="Arial" panose="020B0604020202020204" pitchFamily="34" charset="0"/>
                <a:hlinkClick r:id="rId4"/>
              </a:rPr>
              <a:t>Spring</a:t>
            </a:r>
            <a:r>
              <a:rPr lang="en" altLang="zh-CN" b="0" i="0" dirty="0">
                <a:solidFill>
                  <a:srgbClr val="666666"/>
                </a:solidFill>
                <a:effectLst/>
                <a:latin typeface="Arial" panose="020B0604020202020204" pitchFamily="34" charset="0"/>
              </a:rPr>
              <a:t> for Java applications.</a:t>
            </a:r>
          </a:p>
          <a:p>
            <a:endParaRPr kumimoji="1" lang="zh-CN" altLang="en-US" dirty="0"/>
          </a:p>
        </p:txBody>
      </p:sp>
    </p:spTree>
    <p:extLst>
      <p:ext uri="{BB962C8B-B14F-4D97-AF65-F5344CB8AC3E}">
        <p14:creationId xmlns:p14="http://schemas.microsoft.com/office/powerpoint/2010/main" val="3676076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735E6F-E129-FA4C-A7D7-BD90DD4DE534}"/>
              </a:ext>
            </a:extLst>
          </p:cNvPr>
          <p:cNvSpPr>
            <a:spLocks noGrp="1"/>
          </p:cNvSpPr>
          <p:nvPr>
            <p:ph type="title"/>
          </p:nvPr>
        </p:nvSpPr>
        <p:spPr/>
        <p:txBody>
          <a:bodyPr>
            <a:normAutofit/>
          </a:bodyPr>
          <a:lstStyle/>
          <a:p>
            <a:r>
              <a:rPr kumimoji="1" lang="en" altLang="zh-CN" dirty="0"/>
              <a:t>Explain the difference between constructor and setter injection?</a:t>
            </a:r>
            <a:endParaRPr kumimoji="1" lang="zh-CN" altLang="en-US" dirty="0"/>
          </a:p>
        </p:txBody>
      </p:sp>
      <p:pic>
        <p:nvPicPr>
          <p:cNvPr id="4" name="内容占位符 3">
            <a:extLst>
              <a:ext uri="{FF2B5EF4-FFF2-40B4-BE49-F238E27FC236}">
                <a16:creationId xmlns:a16="http://schemas.microsoft.com/office/drawing/2014/main" id="{115D1406-5E71-C645-A72F-2389F3049C14}"/>
              </a:ext>
            </a:extLst>
          </p:cNvPr>
          <p:cNvPicPr>
            <a:picLocks noGrp="1" noChangeAspect="1"/>
          </p:cNvPicPr>
          <p:nvPr>
            <p:ph idx="1"/>
          </p:nvPr>
        </p:nvPicPr>
        <p:blipFill>
          <a:blip r:embed="rId2"/>
          <a:stretch>
            <a:fillRect/>
          </a:stretch>
        </p:blipFill>
        <p:spPr>
          <a:xfrm>
            <a:off x="80780" y="2427516"/>
            <a:ext cx="12030440" cy="3069770"/>
          </a:xfrm>
          <a:prstGeom prst="rect">
            <a:avLst/>
          </a:prstGeom>
        </p:spPr>
      </p:pic>
    </p:spTree>
    <p:extLst>
      <p:ext uri="{BB962C8B-B14F-4D97-AF65-F5344CB8AC3E}">
        <p14:creationId xmlns:p14="http://schemas.microsoft.com/office/powerpoint/2010/main" val="386008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4371BB-CB77-8748-A3E8-70CC9CF89716}"/>
              </a:ext>
            </a:extLst>
          </p:cNvPr>
          <p:cNvSpPr>
            <a:spLocks noGrp="1"/>
          </p:cNvSpPr>
          <p:nvPr>
            <p:ph type="title"/>
          </p:nvPr>
        </p:nvSpPr>
        <p:spPr/>
        <p:txBody>
          <a:bodyPr/>
          <a:lstStyle/>
          <a:p>
            <a:r>
              <a:rPr kumimoji="1" lang="en" altLang="zh-CN" dirty="0"/>
              <a:t>What are Spring Beans?</a:t>
            </a:r>
            <a:endParaRPr kumimoji="1" lang="zh-CN" altLang="en-US" dirty="0"/>
          </a:p>
        </p:txBody>
      </p:sp>
      <p:sp>
        <p:nvSpPr>
          <p:cNvPr id="3" name="内容占位符 2">
            <a:extLst>
              <a:ext uri="{FF2B5EF4-FFF2-40B4-BE49-F238E27FC236}">
                <a16:creationId xmlns:a16="http://schemas.microsoft.com/office/drawing/2014/main" id="{8BEC6E49-8B8B-AE45-A435-E1D7EEA7C8BE}"/>
              </a:ext>
            </a:extLst>
          </p:cNvPr>
          <p:cNvSpPr>
            <a:spLocks noGrp="1"/>
          </p:cNvSpPr>
          <p:nvPr>
            <p:ph idx="1"/>
          </p:nvPr>
        </p:nvSpPr>
        <p:spPr/>
        <p:txBody>
          <a:bodyPr/>
          <a:lstStyle/>
          <a:p>
            <a:r>
              <a:rPr lang="en" altLang="zh-CN" b="0" i="0" dirty="0">
                <a:solidFill>
                  <a:srgbClr val="000000"/>
                </a:solidFill>
                <a:effectLst/>
                <a:latin typeface="Nunito" pitchFamily="2" charset="0"/>
              </a:rPr>
              <a:t>The objects that form the backbone of your application and that are managed by the Spring IoC container are called </a:t>
            </a:r>
            <a:r>
              <a:rPr lang="en" altLang="zh-CN" b="1" i="0" dirty="0">
                <a:solidFill>
                  <a:srgbClr val="000000"/>
                </a:solidFill>
                <a:effectLst/>
                <a:latin typeface="Nunito" pitchFamily="2" charset="0"/>
              </a:rPr>
              <a:t>beans</a:t>
            </a:r>
            <a:r>
              <a:rPr lang="en" altLang="zh-CN" b="0" i="0" dirty="0">
                <a:solidFill>
                  <a:srgbClr val="000000"/>
                </a:solidFill>
                <a:effectLst/>
                <a:latin typeface="Nunito" pitchFamily="2" charset="0"/>
              </a:rPr>
              <a:t>. A bean is an object that is instantiated, assembled, and otherwise managed by a Spring IoC container. These beans are created with the configuration metadata that you supply to the container. For example, in the form of XML &lt;bean/&gt; definitions which you have already seen in the previous chapters.</a:t>
            </a:r>
            <a:endParaRPr kumimoji="1" lang="zh-CN" altLang="en-US" dirty="0"/>
          </a:p>
        </p:txBody>
      </p:sp>
    </p:spTree>
    <p:extLst>
      <p:ext uri="{BB962C8B-B14F-4D97-AF65-F5344CB8AC3E}">
        <p14:creationId xmlns:p14="http://schemas.microsoft.com/office/powerpoint/2010/main" val="94877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B86C79-123B-AA47-875A-501F1188AF26}"/>
              </a:ext>
            </a:extLst>
          </p:cNvPr>
          <p:cNvSpPr>
            <a:spLocks noGrp="1"/>
          </p:cNvSpPr>
          <p:nvPr>
            <p:ph type="title"/>
          </p:nvPr>
        </p:nvSpPr>
        <p:spPr/>
        <p:txBody>
          <a:bodyPr>
            <a:normAutofit/>
          </a:bodyPr>
          <a:lstStyle/>
          <a:p>
            <a:r>
              <a:rPr kumimoji="1" lang="en" altLang="zh-CN" dirty="0"/>
              <a:t>How is the configuration meta data provided to the spring container?</a:t>
            </a:r>
            <a:endParaRPr kumimoji="1" lang="zh-CN" altLang="en-US" dirty="0"/>
          </a:p>
        </p:txBody>
      </p:sp>
      <p:sp>
        <p:nvSpPr>
          <p:cNvPr id="3" name="内容占位符 2">
            <a:extLst>
              <a:ext uri="{FF2B5EF4-FFF2-40B4-BE49-F238E27FC236}">
                <a16:creationId xmlns:a16="http://schemas.microsoft.com/office/drawing/2014/main" id="{2FB3173F-667A-FA45-8AF0-83EC6B9875B1}"/>
              </a:ext>
            </a:extLst>
          </p:cNvPr>
          <p:cNvSpPr>
            <a:spLocks noGrp="1"/>
          </p:cNvSpPr>
          <p:nvPr>
            <p:ph idx="1"/>
          </p:nvPr>
        </p:nvSpPr>
        <p:spPr/>
        <p:txBody>
          <a:bodyPr/>
          <a:lstStyle/>
          <a:p>
            <a:pPr algn="l"/>
            <a:r>
              <a:rPr lang="en" altLang="zh-CN" b="0" i="0" dirty="0">
                <a:solidFill>
                  <a:srgbClr val="303030"/>
                </a:solidFill>
                <a:effectLst/>
                <a:latin typeface="Open Sans" panose="020B0606030504020204" pitchFamily="34" charset="0"/>
              </a:rPr>
              <a:t>Spring supports three ways to provide configuration metadata to Spring Container:</a:t>
            </a:r>
          </a:p>
          <a:p>
            <a:pPr algn="l">
              <a:buFont typeface="Arial" panose="020B0604020202020204" pitchFamily="34" charset="0"/>
              <a:buChar char="•"/>
            </a:pPr>
            <a:r>
              <a:rPr lang="en" altLang="zh-CN" b="1" i="0" dirty="0">
                <a:solidFill>
                  <a:srgbClr val="303030"/>
                </a:solidFill>
                <a:effectLst/>
                <a:latin typeface="Open Sans" panose="020B0606030504020204" pitchFamily="34" charset="0"/>
              </a:rPr>
              <a:t>XML based configuration</a:t>
            </a:r>
            <a:r>
              <a:rPr lang="en" altLang="zh-CN" b="0" i="0" dirty="0">
                <a:solidFill>
                  <a:srgbClr val="303030"/>
                </a:solidFill>
                <a:effectLst/>
                <a:latin typeface="Open Sans" panose="020B0606030504020204" pitchFamily="34" charset="0"/>
              </a:rPr>
              <a:t>: We can specify configuration data in an XML file.</a:t>
            </a:r>
          </a:p>
          <a:p>
            <a:pPr algn="l">
              <a:buFont typeface="Arial" panose="020B0604020202020204" pitchFamily="34" charset="0"/>
              <a:buChar char="•"/>
            </a:pPr>
            <a:r>
              <a:rPr lang="en" altLang="zh-CN" b="1" i="0" dirty="0">
                <a:solidFill>
                  <a:srgbClr val="303030"/>
                </a:solidFill>
                <a:effectLst/>
                <a:latin typeface="Open Sans" panose="020B0606030504020204" pitchFamily="34" charset="0"/>
              </a:rPr>
              <a:t>Annotation-based configuration</a:t>
            </a:r>
            <a:r>
              <a:rPr lang="en" altLang="zh-CN" b="0" i="0" dirty="0">
                <a:solidFill>
                  <a:srgbClr val="303030"/>
                </a:solidFill>
                <a:effectLst/>
                <a:latin typeface="Open Sans" panose="020B0606030504020204" pitchFamily="34" charset="0"/>
              </a:rPr>
              <a:t>: We can use Annotations to specify configuration. This was introduced in Spring 2.5.</a:t>
            </a:r>
          </a:p>
          <a:p>
            <a:pPr algn="l">
              <a:buFont typeface="Arial" panose="020B0604020202020204" pitchFamily="34" charset="0"/>
              <a:buChar char="•"/>
            </a:pPr>
            <a:r>
              <a:rPr lang="en" altLang="zh-CN" b="1" i="0" dirty="0">
                <a:solidFill>
                  <a:srgbClr val="303030"/>
                </a:solidFill>
                <a:effectLst/>
                <a:latin typeface="Open Sans" panose="020B0606030504020204" pitchFamily="34" charset="0"/>
              </a:rPr>
              <a:t>Java-based configuration</a:t>
            </a:r>
            <a:r>
              <a:rPr lang="en" altLang="zh-CN" b="0" i="0" dirty="0">
                <a:solidFill>
                  <a:srgbClr val="303030"/>
                </a:solidFill>
                <a:effectLst/>
                <a:latin typeface="Open Sans" panose="020B0606030504020204" pitchFamily="34" charset="0"/>
              </a:rPr>
              <a:t>: This is introduced from Spring 3.0. We can embed annotations like @Bean, @Import, @Configuration in Java code to specify configuration metadata.</a:t>
            </a:r>
          </a:p>
          <a:p>
            <a:endParaRPr kumimoji="1" lang="zh-CN" altLang="en-US" dirty="0"/>
          </a:p>
        </p:txBody>
      </p:sp>
    </p:spTree>
    <p:extLst>
      <p:ext uri="{BB962C8B-B14F-4D97-AF65-F5344CB8AC3E}">
        <p14:creationId xmlns:p14="http://schemas.microsoft.com/office/powerpoint/2010/main" val="3537065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BA4D17-4E55-AB45-AC59-843407D2AFD9}"/>
              </a:ext>
            </a:extLst>
          </p:cNvPr>
          <p:cNvSpPr>
            <a:spLocks noGrp="1"/>
          </p:cNvSpPr>
          <p:nvPr>
            <p:ph type="title"/>
          </p:nvPr>
        </p:nvSpPr>
        <p:spPr/>
        <p:txBody>
          <a:bodyPr>
            <a:normAutofit/>
          </a:bodyPr>
          <a:lstStyle/>
          <a:p>
            <a:r>
              <a:rPr kumimoji="1" lang="en" altLang="zh-CN" dirty="0"/>
              <a:t>What are the bean scopes available in Spring?</a:t>
            </a:r>
            <a:endParaRPr kumimoji="1" lang="zh-CN" altLang="en-US" dirty="0"/>
          </a:p>
        </p:txBody>
      </p:sp>
      <p:sp>
        <p:nvSpPr>
          <p:cNvPr id="3" name="内容占位符 2">
            <a:extLst>
              <a:ext uri="{FF2B5EF4-FFF2-40B4-BE49-F238E27FC236}">
                <a16:creationId xmlns:a16="http://schemas.microsoft.com/office/drawing/2014/main" id="{76D379E9-903A-A440-AFF4-38F1F87657B8}"/>
              </a:ext>
            </a:extLst>
          </p:cNvPr>
          <p:cNvSpPr>
            <a:spLocks noGrp="1"/>
          </p:cNvSpPr>
          <p:nvPr>
            <p:ph idx="1"/>
          </p:nvPr>
        </p:nvSpPr>
        <p:spPr/>
        <p:txBody>
          <a:bodyPr>
            <a:normAutofit fontScale="85000" lnSpcReduction="10000"/>
          </a:bodyPr>
          <a:lstStyle/>
          <a:p>
            <a:pPr algn="l"/>
            <a:r>
              <a:rPr lang="en" altLang="zh-CN" b="0" i="0" dirty="0">
                <a:solidFill>
                  <a:srgbClr val="4D5B7C"/>
                </a:solidFill>
                <a:effectLst/>
                <a:latin typeface="Inter"/>
              </a:rPr>
              <a:t>There are five types of </a:t>
            </a:r>
            <a:r>
              <a:rPr lang="en" altLang="zh-CN" b="0" i="0" u="none" strike="noStrike" dirty="0">
                <a:solidFill>
                  <a:srgbClr val="0069FF"/>
                </a:solidFill>
                <a:effectLst/>
                <a:latin typeface="Inter"/>
                <a:hlinkClick r:id="rId3"/>
              </a:rPr>
              <a:t>spring bean</a:t>
            </a:r>
            <a:r>
              <a:rPr lang="en" altLang="zh-CN" b="0" i="0" dirty="0">
                <a:solidFill>
                  <a:srgbClr val="4D5B7C"/>
                </a:solidFill>
                <a:effectLst/>
                <a:latin typeface="Inter"/>
              </a:rPr>
              <a:t> scopes:</a:t>
            </a:r>
          </a:p>
          <a:p>
            <a:pPr algn="l">
              <a:buFont typeface="+mj-lt"/>
              <a:buAutoNum type="arabicPeriod"/>
            </a:pPr>
            <a:r>
              <a:rPr lang="en" altLang="zh-CN" b="1" i="0" dirty="0">
                <a:solidFill>
                  <a:srgbClr val="4D5B7C"/>
                </a:solidFill>
                <a:effectLst/>
                <a:latin typeface="Inter"/>
              </a:rPr>
              <a:t>singleton</a:t>
            </a:r>
            <a:r>
              <a:rPr lang="en" altLang="zh-CN" b="0" i="0" dirty="0">
                <a:solidFill>
                  <a:srgbClr val="4D5B7C"/>
                </a:solidFill>
                <a:effectLst/>
                <a:latin typeface="Inter"/>
              </a:rPr>
              <a:t> - only one instance of the spring bean will be created for the spring container. This is the default spring bean scope. While using this scope, make sure bean doesn’t have shared instance variables otherwise it might lead to data inconsistency issues.</a:t>
            </a:r>
          </a:p>
          <a:p>
            <a:pPr algn="l">
              <a:buFont typeface="+mj-lt"/>
              <a:buAutoNum type="arabicPeriod"/>
            </a:pPr>
            <a:r>
              <a:rPr lang="en" altLang="zh-CN" b="1" i="0" dirty="0">
                <a:solidFill>
                  <a:srgbClr val="4D5B7C"/>
                </a:solidFill>
                <a:effectLst/>
                <a:latin typeface="Inter"/>
              </a:rPr>
              <a:t>prototype</a:t>
            </a:r>
            <a:r>
              <a:rPr lang="en" altLang="zh-CN" b="0" i="0" dirty="0">
                <a:solidFill>
                  <a:srgbClr val="4D5B7C"/>
                </a:solidFill>
                <a:effectLst/>
                <a:latin typeface="Inter"/>
              </a:rPr>
              <a:t> – A new instance will be created every time the bean is requested from the spring container.</a:t>
            </a:r>
          </a:p>
          <a:p>
            <a:pPr algn="l">
              <a:buFont typeface="+mj-lt"/>
              <a:buAutoNum type="arabicPeriod"/>
            </a:pPr>
            <a:r>
              <a:rPr lang="en" altLang="zh-CN" b="1" i="0" dirty="0">
                <a:solidFill>
                  <a:srgbClr val="4D5B7C"/>
                </a:solidFill>
                <a:effectLst/>
                <a:latin typeface="Inter"/>
              </a:rPr>
              <a:t>request</a:t>
            </a:r>
            <a:r>
              <a:rPr lang="en" altLang="zh-CN" b="0" i="0" dirty="0">
                <a:solidFill>
                  <a:srgbClr val="4D5B7C"/>
                </a:solidFill>
                <a:effectLst/>
                <a:latin typeface="Inter"/>
              </a:rPr>
              <a:t> – This is same as prototype scope, however it’s meant to be used for web applications. A new instance of the bean will be created for each HTTP request.</a:t>
            </a:r>
          </a:p>
          <a:p>
            <a:pPr algn="l">
              <a:buFont typeface="+mj-lt"/>
              <a:buAutoNum type="arabicPeriod"/>
            </a:pPr>
            <a:r>
              <a:rPr lang="en" altLang="zh-CN" b="1" i="0" dirty="0">
                <a:solidFill>
                  <a:srgbClr val="4D5B7C"/>
                </a:solidFill>
                <a:effectLst/>
                <a:latin typeface="Inter"/>
              </a:rPr>
              <a:t>session</a:t>
            </a:r>
            <a:r>
              <a:rPr lang="en" altLang="zh-CN" b="0" i="0" dirty="0">
                <a:solidFill>
                  <a:srgbClr val="4D5B7C"/>
                </a:solidFill>
                <a:effectLst/>
                <a:latin typeface="Inter"/>
              </a:rPr>
              <a:t> – A new bean will be created for each HTTP session by the container.</a:t>
            </a:r>
          </a:p>
          <a:p>
            <a:pPr algn="l">
              <a:buFont typeface="+mj-lt"/>
              <a:buAutoNum type="arabicPeriod"/>
            </a:pPr>
            <a:r>
              <a:rPr lang="en" altLang="zh-CN" b="1" i="0" dirty="0">
                <a:solidFill>
                  <a:srgbClr val="4D5B7C"/>
                </a:solidFill>
                <a:effectLst/>
                <a:latin typeface="Inter"/>
              </a:rPr>
              <a:t>global-session</a:t>
            </a:r>
            <a:r>
              <a:rPr lang="en" altLang="zh-CN" b="0" i="0" dirty="0">
                <a:solidFill>
                  <a:srgbClr val="4D5B7C"/>
                </a:solidFill>
                <a:effectLst/>
                <a:latin typeface="Inter"/>
              </a:rPr>
              <a:t> – This is used to create global session beans for Portlet applications.</a:t>
            </a:r>
          </a:p>
          <a:p>
            <a:endParaRPr kumimoji="1" lang="zh-CN" altLang="en-US" dirty="0"/>
          </a:p>
        </p:txBody>
      </p:sp>
    </p:spTree>
    <p:extLst>
      <p:ext uri="{BB962C8B-B14F-4D97-AF65-F5344CB8AC3E}">
        <p14:creationId xmlns:p14="http://schemas.microsoft.com/office/powerpoint/2010/main" val="306816726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1299</TotalTime>
  <Words>1739</Words>
  <Application>Microsoft Macintosh PowerPoint</Application>
  <PresentationFormat>宽屏</PresentationFormat>
  <Paragraphs>65</Paragraphs>
  <Slides>13</Slides>
  <Notes>2</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13</vt:i4>
      </vt:variant>
    </vt:vector>
  </HeadingPairs>
  <TitlesOfParts>
    <vt:vector size="27" baseType="lpstr">
      <vt:lpstr>等线</vt:lpstr>
      <vt:lpstr>等线 Light</vt:lpstr>
      <vt:lpstr>inherit</vt:lpstr>
      <vt:lpstr>Inter</vt:lpstr>
      <vt:lpstr>inter-regular</vt:lpstr>
      <vt:lpstr>urw-din</vt:lpstr>
      <vt:lpstr>Arial</vt:lpstr>
      <vt:lpstr>Cambria</vt:lpstr>
      <vt:lpstr>Helvetica</vt:lpstr>
      <vt:lpstr>Nunito</vt:lpstr>
      <vt:lpstr>Open Sans</vt:lpstr>
      <vt:lpstr>Raleway</vt:lpstr>
      <vt:lpstr>Verdana</vt:lpstr>
      <vt:lpstr>Office 主题​​</vt:lpstr>
      <vt:lpstr>Java Basics 10</vt:lpstr>
      <vt:lpstr>What is Spring Framework?</vt:lpstr>
      <vt:lpstr>What are the features of Spring Framework?</vt:lpstr>
      <vt:lpstr>What do you mean by IoC (Inversion of Control) Container?</vt:lpstr>
      <vt:lpstr>What do you understand by Dependency Injection?</vt:lpstr>
      <vt:lpstr>Explain the difference between constructor and setter injection?</vt:lpstr>
      <vt:lpstr>What are Spring Beans?</vt:lpstr>
      <vt:lpstr>How is the configuration meta data provided to the spring container?</vt:lpstr>
      <vt:lpstr>What are the bean scopes available in Spring?</vt:lpstr>
      <vt:lpstr>Explain Bean life cycle in Spring Bean Factory Container.</vt:lpstr>
      <vt:lpstr>What do you understand by Bean Wiring. </vt:lpstr>
      <vt:lpstr>What is autowiring and name the different modes of it?</vt:lpstr>
      <vt:lpstr>What are the limitations of autowiring?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Basics 10</dc:title>
  <dc:creator>周 广鉴</dc:creator>
  <cp:lastModifiedBy>周 广鉴</cp:lastModifiedBy>
  <cp:revision>2</cp:revision>
  <dcterms:created xsi:type="dcterms:W3CDTF">2023-03-01T04:38:51Z</dcterms:created>
  <dcterms:modified xsi:type="dcterms:W3CDTF">2023-03-02T02:18:20Z</dcterms:modified>
</cp:coreProperties>
</file>