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C065-BA62-B944-83FE-3F8510E7A7B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8A3D30A-6A51-DF4A-A2A5-7D3CA94E3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21F6F32-ACA8-034C-AB27-545377D4BDE0}"/>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B91B2CEE-8277-7642-91A7-45251571E4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152F72-BD89-2B42-BA95-4B79EFCEF9A1}"/>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25195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8D711-7F6B-734C-8BC7-AC3693B704D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F4DF084-AA4C-4048-8C75-0D705141790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2F6FB48-A85A-C448-8642-F9A07F4F7143}"/>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20706700-7EA3-224D-BC62-05DC0BC2FC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28B427-C423-3F48-9DFC-54F0A0DC04C7}"/>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157460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160535-775B-D143-A68D-ABA21922FD7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EA0D8B0-79A7-E24A-8D56-8698BC74D98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D0AD89E-9170-5740-87AC-587AD03A1A73}"/>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342EBEE5-B50A-AF40-83D8-4F02A85BDF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A2144C4-6B11-5E47-84A0-57D412246BB5}"/>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177131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D0C26-4969-F648-876B-232A6674D83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1CB2766-3BCD-7D4D-8593-664E8F12A46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5F2F84-673E-3D4D-B180-4581293A48F5}"/>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285CD0A2-1941-E341-B3C0-3EF07CB2CF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8F0FD2-000F-BC42-BCE7-BD290048F99A}"/>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334586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31C50-0F54-DC4F-873A-A8B62A54E61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6178886-EEC1-8447-AAED-34CE12519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C35DEA3-E14F-8548-B97B-BA9253793E68}"/>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80E9B327-EA79-6442-A97A-73D00EDAE53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247F274-8245-A942-BF73-B1619ACD44D0}"/>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9836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3236B-2BAE-A143-9F21-4B5E797EA10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0B63C35-10C5-B94B-9019-61A994ABF67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E274F6E-7353-B04A-B510-06AC210A5EE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9E66981-B365-9B42-A1C8-7E4ADB8A6A69}"/>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6" name="页脚占位符 5">
            <a:extLst>
              <a:ext uri="{FF2B5EF4-FFF2-40B4-BE49-F238E27FC236}">
                <a16:creationId xmlns:a16="http://schemas.microsoft.com/office/drawing/2014/main" id="{21C6FA37-0AEA-CA4E-AA54-5F6D7DC3D4D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00AE0E-8FD2-8740-B9D7-30B13C997DDB}"/>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274317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CC9AA-4842-7642-9D90-86631805C62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BDC1D5C-B43F-5548-9967-6B4E9D6BC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CCC393F-7F89-3B45-BF17-2963CA4FDFC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B51F4FD-61DA-864E-B955-622F5F433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2272053-FB18-A142-87BD-BA7B1DB5094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FF9A92C-A810-2145-98D9-F9D8E425BD15}"/>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8" name="页脚占位符 7">
            <a:extLst>
              <a:ext uri="{FF2B5EF4-FFF2-40B4-BE49-F238E27FC236}">
                <a16:creationId xmlns:a16="http://schemas.microsoft.com/office/drawing/2014/main" id="{3499C929-060A-F641-8E53-2AF7CBEB403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F8D960D-5CA2-5B43-ABCE-C31F7CD1A555}"/>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152673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1A363-BB2D-2D47-8189-6999BF8033C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D995CAD-73EB-1E4E-A825-8F7A13CF6A16}"/>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4" name="页脚占位符 3">
            <a:extLst>
              <a:ext uri="{FF2B5EF4-FFF2-40B4-BE49-F238E27FC236}">
                <a16:creationId xmlns:a16="http://schemas.microsoft.com/office/drawing/2014/main" id="{BBFC4F64-430D-DC45-BB43-CD21AC533AB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3E9AB8D-6157-C34D-B6BE-F462D50BECE6}"/>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65609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7DF3B1-BC41-DE46-BBCA-0EAD7CE16A44}"/>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3" name="页脚占位符 2">
            <a:extLst>
              <a:ext uri="{FF2B5EF4-FFF2-40B4-BE49-F238E27FC236}">
                <a16:creationId xmlns:a16="http://schemas.microsoft.com/office/drawing/2014/main" id="{30FAEB85-B08C-4842-84B0-4D92620975D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883A324-0421-3E4A-9DFC-1CC74FDEF1B7}"/>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265665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D6086-C10B-6B44-86A6-4A4764478DB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438FF76-E206-9240-A941-D52B235EA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94764AB-2092-EE4A-8677-074412946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2CAC726-2367-AC4A-A01C-252F9B2063F8}"/>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6" name="页脚占位符 5">
            <a:extLst>
              <a:ext uri="{FF2B5EF4-FFF2-40B4-BE49-F238E27FC236}">
                <a16:creationId xmlns:a16="http://schemas.microsoft.com/office/drawing/2014/main" id="{3DE45AE9-43F3-884D-9754-5EE4194CD6B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8F0F94-4CAC-9C41-9DA7-5F13D6FBD993}"/>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190214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15217-7E1C-6740-9562-5AF69178795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AFC8C0-8CEF-EF4F-AC21-17926AF7A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9DDCB58-D328-0E46-8A57-93AE042BA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4576D6D-A85C-6F45-81E8-19EC5D305BAC}"/>
              </a:ext>
            </a:extLst>
          </p:cNvPr>
          <p:cNvSpPr>
            <a:spLocks noGrp="1"/>
          </p:cNvSpPr>
          <p:nvPr>
            <p:ph type="dt" sz="half" idx="10"/>
          </p:nvPr>
        </p:nvSpPr>
        <p:spPr/>
        <p:txBody>
          <a:bodyPr/>
          <a:lstStyle/>
          <a:p>
            <a:fld id="{6E285297-0083-2E47-9814-AC4802F0EA4C}" type="datetimeFigureOut">
              <a:rPr kumimoji="1" lang="zh-CN" altLang="en-US" smtClean="0"/>
              <a:t>2023/2/14</a:t>
            </a:fld>
            <a:endParaRPr kumimoji="1" lang="zh-CN" altLang="en-US"/>
          </a:p>
        </p:txBody>
      </p:sp>
      <p:sp>
        <p:nvSpPr>
          <p:cNvPr id="6" name="页脚占位符 5">
            <a:extLst>
              <a:ext uri="{FF2B5EF4-FFF2-40B4-BE49-F238E27FC236}">
                <a16:creationId xmlns:a16="http://schemas.microsoft.com/office/drawing/2014/main" id="{88B91686-4C3A-2242-B6BB-AE833254C22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B8A41D9-7008-5B47-84DE-BD1AF70F191E}"/>
              </a:ext>
            </a:extLst>
          </p:cNvPr>
          <p:cNvSpPr>
            <a:spLocks noGrp="1"/>
          </p:cNvSpPr>
          <p:nvPr>
            <p:ph type="sldNum" sz="quarter" idx="12"/>
          </p:nvPr>
        </p:nvSpPr>
        <p:spPr/>
        <p:txBody>
          <a:body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263511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8B2244-DD71-834A-9BA4-53611A8E7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258DAD-7F80-EF42-8DE0-31BD2193B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A04B2E-2F52-074F-A617-EBB91894C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85297-0083-2E47-9814-AC4802F0EA4C}" type="datetimeFigureOut">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5FDD6882-A723-9347-B012-901DD72E4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9D77C92-10AA-EF48-AB23-F4521CBCB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574F4-BF82-6C4C-A809-A007482E564E}" type="slidenum">
              <a:rPr kumimoji="1" lang="zh-CN" altLang="en-US" smtClean="0"/>
              <a:t>‹#›</a:t>
            </a:fld>
            <a:endParaRPr kumimoji="1" lang="zh-CN" altLang="en-US"/>
          </a:p>
        </p:txBody>
      </p:sp>
    </p:spTree>
    <p:extLst>
      <p:ext uri="{BB962C8B-B14F-4D97-AF65-F5344CB8AC3E}">
        <p14:creationId xmlns:p14="http://schemas.microsoft.com/office/powerpoint/2010/main" val="3450024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jvm-create-object-main-class-class-contains-main/" TargetMode="External"/><Relationship Id="rId2" Type="http://schemas.openxmlformats.org/officeDocument/2006/relationships/hyperlink" Target="https://www.geeksforgeeks.org/g-fact-7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2E9C2-CE59-C449-AB68-D7FDC1C73843}"/>
              </a:ext>
            </a:extLst>
          </p:cNvPr>
          <p:cNvSpPr>
            <a:spLocks noGrp="1"/>
          </p:cNvSpPr>
          <p:nvPr>
            <p:ph type="ctrTitle"/>
          </p:nvPr>
        </p:nvSpPr>
        <p:spPr/>
        <p:txBody>
          <a:bodyPr/>
          <a:lstStyle/>
          <a:p>
            <a:r>
              <a:rPr kumimoji="1" lang="en-US" altLang="zh-CN" dirty="0"/>
              <a:t>Java Basics 4</a:t>
            </a:r>
            <a:endParaRPr kumimoji="1" lang="zh-CN" altLang="en-US" dirty="0"/>
          </a:p>
        </p:txBody>
      </p:sp>
      <p:sp>
        <p:nvSpPr>
          <p:cNvPr id="3" name="副标题 2">
            <a:extLst>
              <a:ext uri="{FF2B5EF4-FFF2-40B4-BE49-F238E27FC236}">
                <a16:creationId xmlns:a16="http://schemas.microsoft.com/office/drawing/2014/main" id="{A3B6F71B-5A98-8246-95AF-33773FA2AEF7}"/>
              </a:ext>
            </a:extLst>
          </p:cNvPr>
          <p:cNvSpPr>
            <a:spLocks noGrp="1"/>
          </p:cNvSpPr>
          <p:nvPr>
            <p:ph type="subTitle" idx="1"/>
          </p:nvPr>
        </p:nvSpPr>
        <p:spPr/>
        <p:txBody>
          <a:bodyPr/>
          <a:lstStyle/>
          <a:p>
            <a:r>
              <a:rPr kumimoji="1" lang="en-US" altLang="zh-CN" dirty="0"/>
              <a:t>Guangjian Zhou</a:t>
            </a:r>
            <a:br>
              <a:rPr kumimoji="1" lang="en-US" altLang="zh-CN" dirty="0"/>
            </a:br>
            <a:endParaRPr kumimoji="1" lang="en-US" altLang="zh-CN" dirty="0"/>
          </a:p>
          <a:p>
            <a:endParaRPr kumimoji="1" lang="zh-CN" altLang="en-US" dirty="0"/>
          </a:p>
        </p:txBody>
      </p:sp>
    </p:spTree>
    <p:extLst>
      <p:ext uri="{BB962C8B-B14F-4D97-AF65-F5344CB8AC3E}">
        <p14:creationId xmlns:p14="http://schemas.microsoft.com/office/powerpoint/2010/main" val="228557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451A8-52C4-0A41-A0C3-6EDE79882E7B}"/>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42. What kinds of argument variations are allowed in Method Overloading?</a:t>
            </a:r>
            <a:endParaRPr kumimoji="1" lang="zh-CN" altLang="en-US" dirty="0"/>
          </a:p>
        </p:txBody>
      </p:sp>
      <p:sp>
        <p:nvSpPr>
          <p:cNvPr id="3" name="内容占位符 2">
            <a:extLst>
              <a:ext uri="{FF2B5EF4-FFF2-40B4-BE49-F238E27FC236}">
                <a16:creationId xmlns:a16="http://schemas.microsoft.com/office/drawing/2014/main" id="{E739674A-5F3B-D14D-85E2-8E21763DB033}"/>
              </a:ext>
            </a:extLst>
          </p:cNvPr>
          <p:cNvSpPr>
            <a:spLocks noGrp="1"/>
          </p:cNvSpPr>
          <p:nvPr>
            <p:ph idx="1"/>
          </p:nvPr>
        </p:nvSpPr>
        <p:spPr/>
        <p:txBody>
          <a:bodyPr/>
          <a:lstStyle/>
          <a:p>
            <a:pPr algn="just" fontAlgn="base">
              <a:buFont typeface="Arial" panose="020B0604020202020204" pitchFamily="34" charset="0"/>
              <a:buChar char="•"/>
            </a:pPr>
            <a:r>
              <a:rPr lang="en" altLang="zh-CN" b="0" i="0" dirty="0">
                <a:effectLst/>
                <a:latin typeface="urw-din"/>
              </a:rPr>
              <a:t>Changing the Number of Parameters.</a:t>
            </a:r>
          </a:p>
          <a:p>
            <a:pPr algn="just" fontAlgn="base">
              <a:buFont typeface="Arial" panose="020B0604020202020204" pitchFamily="34" charset="0"/>
              <a:buChar char="•"/>
            </a:pPr>
            <a:r>
              <a:rPr lang="en" altLang="zh-CN" b="0" i="0" dirty="0">
                <a:effectLst/>
                <a:latin typeface="urw-din"/>
              </a:rPr>
              <a:t>Changing Data Types of the Arguments.</a:t>
            </a:r>
          </a:p>
          <a:p>
            <a:pPr algn="just" fontAlgn="base">
              <a:buFont typeface="Arial" panose="020B0604020202020204" pitchFamily="34" charset="0"/>
              <a:buChar char="•"/>
            </a:pPr>
            <a:r>
              <a:rPr lang="en" altLang="zh-CN" b="0" i="0" dirty="0">
                <a:effectLst/>
                <a:latin typeface="urw-din"/>
              </a:rPr>
              <a:t>Changing the Order of the Parameters of Methods</a:t>
            </a:r>
          </a:p>
          <a:p>
            <a:pPr marL="0" indent="0">
              <a:buNone/>
            </a:pPr>
            <a:endParaRPr kumimoji="1" lang="zh-CN" altLang="en-US" dirty="0"/>
          </a:p>
        </p:txBody>
      </p:sp>
    </p:spTree>
    <p:extLst>
      <p:ext uri="{BB962C8B-B14F-4D97-AF65-F5344CB8AC3E}">
        <p14:creationId xmlns:p14="http://schemas.microsoft.com/office/powerpoint/2010/main" val="94591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A72A4-5623-CF48-A40B-B08E02D4593F}"/>
              </a:ext>
            </a:extLst>
          </p:cNvPr>
          <p:cNvSpPr>
            <a:spLocks noGrp="1"/>
          </p:cNvSpPr>
          <p:nvPr>
            <p:ph type="title"/>
          </p:nvPr>
        </p:nvSpPr>
        <p:spPr/>
        <p:txBody>
          <a:bodyPr>
            <a:normAutofit fontScale="90000"/>
          </a:bodyPr>
          <a:lstStyle/>
          <a:p>
            <a:r>
              <a:rPr kumimoji="1" lang="en" altLang="zh-CN" sz="3600" dirty="0">
                <a:latin typeface="Arial" panose="020B0604020202020204" pitchFamily="34" charset="0"/>
                <a:cs typeface="Arial" panose="020B0604020202020204" pitchFamily="34" charset="0"/>
              </a:rPr>
              <a:t>43. Why it is not possible to do method overloading by changing return type of method in java?</a:t>
            </a:r>
            <a:endParaRPr kumimoji="1" lang="zh-CN" altLang="en-US" dirty="0"/>
          </a:p>
        </p:txBody>
      </p:sp>
      <p:sp>
        <p:nvSpPr>
          <p:cNvPr id="3" name="内容占位符 2">
            <a:extLst>
              <a:ext uri="{FF2B5EF4-FFF2-40B4-BE49-F238E27FC236}">
                <a16:creationId xmlns:a16="http://schemas.microsoft.com/office/drawing/2014/main" id="{9AF29929-6033-E944-B65E-4E7160715FBA}"/>
              </a:ext>
            </a:extLst>
          </p:cNvPr>
          <p:cNvSpPr>
            <a:spLocks noGrp="1"/>
          </p:cNvSpPr>
          <p:nvPr>
            <p:ph idx="1"/>
          </p:nvPr>
        </p:nvSpPr>
        <p:spPr/>
        <p:txBody>
          <a:bodyPr/>
          <a:lstStyle/>
          <a:p>
            <a:r>
              <a:rPr lang="en" altLang="zh-CN" b="0" i="0" dirty="0">
                <a:solidFill>
                  <a:srgbClr val="232629"/>
                </a:solidFill>
                <a:effectLst/>
                <a:latin typeface="-apple-system"/>
              </a:rPr>
              <a:t>Because you are not required to capture the return value of a method in Java, in which case the compiler can not decide which overload to use. </a:t>
            </a:r>
            <a:endParaRPr kumimoji="1" lang="zh-CN" altLang="en-US" dirty="0"/>
          </a:p>
        </p:txBody>
      </p:sp>
    </p:spTree>
    <p:extLst>
      <p:ext uri="{BB962C8B-B14F-4D97-AF65-F5344CB8AC3E}">
        <p14:creationId xmlns:p14="http://schemas.microsoft.com/office/powerpoint/2010/main" val="250428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7227-3FDE-8941-8DFA-2CDFABEAF736}"/>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44. Is it allowed to overload main() method in Java?</a:t>
            </a:r>
            <a:endParaRPr kumimoji="1" lang="zh-CN" altLang="en-US" dirty="0"/>
          </a:p>
        </p:txBody>
      </p:sp>
      <p:sp>
        <p:nvSpPr>
          <p:cNvPr id="3" name="内容占位符 2">
            <a:extLst>
              <a:ext uri="{FF2B5EF4-FFF2-40B4-BE49-F238E27FC236}">
                <a16:creationId xmlns:a16="http://schemas.microsoft.com/office/drawing/2014/main" id="{75106726-7814-084C-B567-CC1890907C5E}"/>
              </a:ext>
            </a:extLst>
          </p:cNvPr>
          <p:cNvSpPr>
            <a:spLocks noGrp="1"/>
          </p:cNvSpPr>
          <p:nvPr>
            <p:ph idx="1"/>
          </p:nvPr>
        </p:nvSpPr>
        <p:spPr/>
        <p:txBody>
          <a:bodyPr/>
          <a:lstStyle/>
          <a:p>
            <a:r>
              <a:rPr lang="en" altLang="zh-CN" b="1" i="0" dirty="0">
                <a:effectLst/>
                <a:latin typeface="Source Sans Pro" panose="020B0503030403020204" pitchFamily="34" charset="0"/>
              </a:rPr>
              <a:t>Yes</a:t>
            </a:r>
            <a:r>
              <a:rPr lang="en" altLang="zh-CN" b="0" i="0" dirty="0">
                <a:effectLst/>
                <a:latin typeface="Source Sans Pro" panose="020B0503030403020204" pitchFamily="34" charset="0"/>
              </a:rPr>
              <a:t>, we can overload as many main methods as we want, provided that the method signature for each main should be different.</a:t>
            </a:r>
            <a:endParaRPr kumimoji="1" lang="zh-CN" altLang="en-US" dirty="0"/>
          </a:p>
        </p:txBody>
      </p:sp>
    </p:spTree>
    <p:extLst>
      <p:ext uri="{BB962C8B-B14F-4D97-AF65-F5344CB8AC3E}">
        <p14:creationId xmlns:p14="http://schemas.microsoft.com/office/powerpoint/2010/main" val="185724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DBF23-FE47-2344-840E-ABF75A91086B}"/>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45. How do we implement method overriding in Java?</a:t>
            </a:r>
            <a:endParaRPr kumimoji="1" lang="zh-CN" altLang="en-US" dirty="0"/>
          </a:p>
        </p:txBody>
      </p:sp>
      <p:sp>
        <p:nvSpPr>
          <p:cNvPr id="3" name="内容占位符 2">
            <a:extLst>
              <a:ext uri="{FF2B5EF4-FFF2-40B4-BE49-F238E27FC236}">
                <a16:creationId xmlns:a16="http://schemas.microsoft.com/office/drawing/2014/main" id="{AC08D4A5-F5CD-1C42-9130-7315FEDCD6A5}"/>
              </a:ext>
            </a:extLst>
          </p:cNvPr>
          <p:cNvSpPr>
            <a:spLocks noGrp="1"/>
          </p:cNvSpPr>
          <p:nvPr>
            <p:ph idx="1"/>
          </p:nvPr>
        </p:nvSpPr>
        <p:spPr/>
        <p:txBody>
          <a:bodyPr/>
          <a:lstStyle/>
          <a:p>
            <a:r>
              <a:rPr lang="en" altLang="zh-CN" b="0" i="0" dirty="0">
                <a:solidFill>
                  <a:srgbClr val="333333"/>
                </a:solidFill>
                <a:effectLst/>
                <a:latin typeface="inter-regular"/>
              </a:rPr>
              <a:t>If a subclass provides the specific implementation of the method that has been declared by one of its parent class, it is known as method overriding.</a:t>
            </a:r>
            <a:endParaRPr kumimoji="1" lang="zh-CN" altLang="en-US" dirty="0"/>
          </a:p>
        </p:txBody>
      </p:sp>
    </p:spTree>
    <p:extLst>
      <p:ext uri="{BB962C8B-B14F-4D97-AF65-F5344CB8AC3E}">
        <p14:creationId xmlns:p14="http://schemas.microsoft.com/office/powerpoint/2010/main" val="302795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55B61-9DB6-504E-A67D-D101C7AAA717}"/>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46. Are we allowed to override a static method in Java?</a:t>
            </a:r>
            <a:endParaRPr kumimoji="1" lang="zh-CN" altLang="en-US" dirty="0"/>
          </a:p>
        </p:txBody>
      </p:sp>
      <p:sp>
        <p:nvSpPr>
          <p:cNvPr id="3" name="内容占位符 2">
            <a:extLst>
              <a:ext uri="{FF2B5EF4-FFF2-40B4-BE49-F238E27FC236}">
                <a16:creationId xmlns:a16="http://schemas.microsoft.com/office/drawing/2014/main" id="{46BC5773-832C-7B44-ACE5-BC477382D506}"/>
              </a:ext>
            </a:extLst>
          </p:cNvPr>
          <p:cNvSpPr>
            <a:spLocks noGrp="1"/>
          </p:cNvSpPr>
          <p:nvPr>
            <p:ph idx="1"/>
          </p:nvPr>
        </p:nvSpPr>
        <p:spPr/>
        <p:txBody>
          <a:bodyPr/>
          <a:lstStyle/>
          <a:p>
            <a:r>
              <a:rPr lang="en" altLang="zh-CN" b="0" i="0" dirty="0">
                <a:solidFill>
                  <a:srgbClr val="000000"/>
                </a:solidFill>
                <a:effectLst/>
                <a:latin typeface="Nunito" pitchFamily="2" charset="0"/>
              </a:rPr>
              <a:t>Static methods are bonded at compile time using static binding. Therefore, we cannot override static methods in Java.</a:t>
            </a:r>
            <a:endParaRPr kumimoji="1" lang="zh-CN" altLang="en-US" dirty="0"/>
          </a:p>
        </p:txBody>
      </p:sp>
    </p:spTree>
    <p:extLst>
      <p:ext uri="{BB962C8B-B14F-4D97-AF65-F5344CB8AC3E}">
        <p14:creationId xmlns:p14="http://schemas.microsoft.com/office/powerpoint/2010/main" val="28027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BC17F-EC57-6A43-B4E4-B1A2F2A20459}"/>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34.What is the purpose of static method in Java?</a:t>
            </a:r>
          </a:p>
        </p:txBody>
      </p:sp>
      <p:sp>
        <p:nvSpPr>
          <p:cNvPr id="3" name="内容占位符 2">
            <a:extLst>
              <a:ext uri="{FF2B5EF4-FFF2-40B4-BE49-F238E27FC236}">
                <a16:creationId xmlns:a16="http://schemas.microsoft.com/office/drawing/2014/main" id="{C73E3362-F499-A14C-AB85-55ADD66B7BE4}"/>
              </a:ext>
            </a:extLst>
          </p:cNvPr>
          <p:cNvSpPr>
            <a:spLocks noGrp="1"/>
          </p:cNvSpPr>
          <p:nvPr>
            <p:ph idx="1"/>
          </p:nvPr>
        </p:nvSpPr>
        <p:spPr/>
        <p:txBody>
          <a:bodyPr/>
          <a:lstStyle/>
          <a:p>
            <a:r>
              <a:rPr lang="en" altLang="zh-CN" b="0" i="0" dirty="0">
                <a:effectLst/>
                <a:latin typeface="urw-din"/>
              </a:rPr>
              <a:t>The static keyword is used to construct methods that will exist regardless of whether or not any instances of the class are generated. Any method that uses the static keyword is referred to as a static method.</a:t>
            </a:r>
          </a:p>
          <a:p>
            <a:endParaRPr kumimoji="1" lang="zh-CN" altLang="en-US" dirty="0"/>
          </a:p>
        </p:txBody>
      </p:sp>
    </p:spTree>
    <p:extLst>
      <p:ext uri="{BB962C8B-B14F-4D97-AF65-F5344CB8AC3E}">
        <p14:creationId xmlns:p14="http://schemas.microsoft.com/office/powerpoint/2010/main" val="312131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2A636-C9C2-4646-8D4D-FD9848A96661}"/>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35. Why do we mark main method as static in Java?</a:t>
            </a:r>
            <a:endParaRPr kumimoji="1" lang="zh-CN" altLang="en-US" dirty="0"/>
          </a:p>
        </p:txBody>
      </p:sp>
      <p:sp>
        <p:nvSpPr>
          <p:cNvPr id="3" name="内容占位符 2">
            <a:extLst>
              <a:ext uri="{FF2B5EF4-FFF2-40B4-BE49-F238E27FC236}">
                <a16:creationId xmlns:a16="http://schemas.microsoft.com/office/drawing/2014/main" id="{F5568346-C2AC-D546-B569-00682ED0E432}"/>
              </a:ext>
            </a:extLst>
          </p:cNvPr>
          <p:cNvSpPr>
            <a:spLocks noGrp="1"/>
          </p:cNvSpPr>
          <p:nvPr>
            <p:ph idx="1"/>
          </p:nvPr>
        </p:nvSpPr>
        <p:spPr/>
        <p:txBody>
          <a:bodyPr/>
          <a:lstStyle/>
          <a:p>
            <a:r>
              <a:rPr lang="en" altLang="zh-CN" b="0" i="0" dirty="0">
                <a:solidFill>
                  <a:srgbClr val="000000"/>
                </a:solidFill>
                <a:effectLst/>
                <a:latin typeface="Nunito" pitchFamily="2" charset="0"/>
              </a:rPr>
              <a:t>Java </a:t>
            </a:r>
            <a:r>
              <a:rPr lang="en" altLang="zh-CN" b="1" i="0" dirty="0">
                <a:solidFill>
                  <a:srgbClr val="000000"/>
                </a:solidFill>
                <a:effectLst/>
                <a:latin typeface="Nunito" pitchFamily="2" charset="0"/>
              </a:rPr>
              <a:t>main() </a:t>
            </a:r>
            <a:r>
              <a:rPr lang="en" altLang="zh-CN" b="0" i="0" dirty="0">
                <a:solidFill>
                  <a:srgbClr val="000000"/>
                </a:solidFill>
                <a:effectLst/>
                <a:latin typeface="Nunito" pitchFamily="2" charset="0"/>
              </a:rPr>
              <a:t>method is always static, so that compiler can call it without the creation of an object or before the creation of an object of the class.</a:t>
            </a:r>
            <a:endParaRPr kumimoji="1" lang="zh-CN" altLang="en-US" dirty="0"/>
          </a:p>
        </p:txBody>
      </p:sp>
    </p:spTree>
    <p:extLst>
      <p:ext uri="{BB962C8B-B14F-4D97-AF65-F5344CB8AC3E}">
        <p14:creationId xmlns:p14="http://schemas.microsoft.com/office/powerpoint/2010/main" val="305919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A6D53-97D2-DA4F-BDC8-5545B569AB85}"/>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36. In what scenario do we use a static block?</a:t>
            </a:r>
            <a:endParaRPr kumimoji="1" lang="zh-CN" altLang="en-US" dirty="0"/>
          </a:p>
        </p:txBody>
      </p:sp>
      <p:sp>
        <p:nvSpPr>
          <p:cNvPr id="3" name="内容占位符 2">
            <a:extLst>
              <a:ext uri="{FF2B5EF4-FFF2-40B4-BE49-F238E27FC236}">
                <a16:creationId xmlns:a16="http://schemas.microsoft.com/office/drawing/2014/main" id="{21934D42-6435-4D4F-BD9E-B8A229CC26C8}"/>
              </a:ext>
            </a:extLst>
          </p:cNvPr>
          <p:cNvSpPr>
            <a:spLocks noGrp="1"/>
          </p:cNvSpPr>
          <p:nvPr>
            <p:ph idx="1"/>
          </p:nvPr>
        </p:nvSpPr>
        <p:spPr/>
        <p:txBody>
          <a:bodyPr/>
          <a:lstStyle/>
          <a:p>
            <a:r>
              <a:rPr lang="en" altLang="zh-CN" b="0" i="0" dirty="0">
                <a:effectLst/>
                <a:latin typeface="urw-din"/>
              </a:rPr>
              <a:t>Java supports a special block, called a static block (also called static clause) that can be used for static initialization of a class. This code inside the static block is executed only once: the first time the class is loaded into memory. </a:t>
            </a:r>
            <a:endParaRPr kumimoji="1" lang="zh-CN" altLang="en-US" dirty="0"/>
          </a:p>
        </p:txBody>
      </p:sp>
    </p:spTree>
    <p:extLst>
      <p:ext uri="{BB962C8B-B14F-4D97-AF65-F5344CB8AC3E}">
        <p14:creationId xmlns:p14="http://schemas.microsoft.com/office/powerpoint/2010/main" val="424943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3F53E-2554-4045-AA89-EB134C3F3697}"/>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37. Is it possible to execute a program without defining a main() method?</a:t>
            </a:r>
            <a:endParaRPr kumimoji="1" lang="zh-CN" altLang="en-US" dirty="0"/>
          </a:p>
        </p:txBody>
      </p:sp>
      <p:sp>
        <p:nvSpPr>
          <p:cNvPr id="3" name="内容占位符 2">
            <a:extLst>
              <a:ext uri="{FF2B5EF4-FFF2-40B4-BE49-F238E27FC236}">
                <a16:creationId xmlns:a16="http://schemas.microsoft.com/office/drawing/2014/main" id="{6E5E5FC6-F6DA-6F48-8BB5-5BEBAF8F8B08}"/>
              </a:ext>
            </a:extLst>
          </p:cNvPr>
          <p:cNvSpPr>
            <a:spLocks noGrp="1"/>
          </p:cNvSpPr>
          <p:nvPr>
            <p:ph idx="1"/>
          </p:nvPr>
        </p:nvSpPr>
        <p:spPr/>
        <p:txBody>
          <a:bodyPr>
            <a:normAutofit fontScale="70000" lnSpcReduction="20000"/>
          </a:bodyPr>
          <a:lstStyle/>
          <a:p>
            <a:pPr algn="l" fontAlgn="base"/>
            <a:r>
              <a:rPr lang="en" altLang="zh-CN" b="0" i="0" dirty="0">
                <a:effectLst/>
                <a:latin typeface="urw-din"/>
              </a:rPr>
              <a:t>The answer to this question depends on the version of java you are using. Prior to JDK 7, the main method was not mandatory in a java program.</a:t>
            </a:r>
          </a:p>
          <a:p>
            <a:pPr algn="l" fontAlgn="base">
              <a:buFont typeface="Arial" panose="020B0604020202020204" pitchFamily="34" charset="0"/>
              <a:buChar char="•"/>
            </a:pPr>
            <a:r>
              <a:rPr lang="en" altLang="zh-CN" b="0" i="0" dirty="0">
                <a:effectLst/>
                <a:latin typeface="urw-din"/>
              </a:rPr>
              <a:t>You could write your full code under </a:t>
            </a:r>
            <a:r>
              <a:rPr lang="en" altLang="zh-CN" b="0" i="0" u="sng" dirty="0">
                <a:effectLst/>
                <a:latin typeface="urw-din"/>
                <a:hlinkClick r:id="rId2">
                  <a:extLst>
                    <a:ext uri="{A12FA001-AC4F-418D-AE19-62706E023703}">
                      <ahyp:hlinkClr xmlns:ahyp="http://schemas.microsoft.com/office/drawing/2018/hyperlinkcolor" val="tx"/>
                    </a:ext>
                  </a:extLst>
                </a:hlinkClick>
              </a:rPr>
              <a:t>static block</a:t>
            </a:r>
            <a:r>
              <a:rPr lang="en" altLang="zh-CN" b="0" i="0" dirty="0">
                <a:effectLst/>
                <a:latin typeface="urw-din"/>
              </a:rPr>
              <a:t> and it ran normally.</a:t>
            </a:r>
          </a:p>
          <a:p>
            <a:pPr algn="l" fontAlgn="base">
              <a:buFont typeface="Arial" panose="020B0604020202020204" pitchFamily="34" charset="0"/>
              <a:buChar char="•"/>
            </a:pPr>
            <a:r>
              <a:rPr lang="en" altLang="zh-CN" b="0" i="0" dirty="0">
                <a:effectLst/>
                <a:latin typeface="urw-din"/>
              </a:rPr>
              <a:t>The static block is first executed as soon as the class is loaded before the main(); the method is invoked and therefore before the main() is called. main is usually declared as static method and hence </a:t>
            </a:r>
            <a:r>
              <a:rPr lang="en" altLang="zh-CN" b="0" i="0" u="sng" dirty="0">
                <a:effectLst/>
                <a:latin typeface="urw-din"/>
                <a:hlinkClick r:id="rId3">
                  <a:extLst>
                    <a:ext uri="{A12FA001-AC4F-418D-AE19-62706E023703}">
                      <ahyp:hlinkClr xmlns:ahyp="http://schemas.microsoft.com/office/drawing/2018/hyperlinkcolor" val="tx"/>
                    </a:ext>
                  </a:extLst>
                </a:hlinkClick>
              </a:rPr>
              <a:t>Java doesn’t need an object to call the main method.</a:t>
            </a:r>
            <a:endParaRPr lang="en" altLang="zh-CN" b="0" i="0" dirty="0">
              <a:effectLst/>
              <a:latin typeface="urw-din"/>
            </a:endParaRPr>
          </a:p>
          <a:p>
            <a:pPr algn="l" fontAlgn="base">
              <a:buFont typeface="Arial" panose="020B0604020202020204" pitchFamily="34" charset="0"/>
              <a:buChar char="•"/>
            </a:pPr>
            <a:r>
              <a:rPr lang="en" altLang="zh-CN" b="0" i="0" dirty="0">
                <a:effectLst/>
                <a:latin typeface="urw-din"/>
              </a:rPr>
              <a:t>When you will give the run command(</a:t>
            </a:r>
            <a:r>
              <a:rPr lang="en" altLang="zh-CN" b="0" i="0" dirty="0" err="1">
                <a:effectLst/>
                <a:latin typeface="urw-din"/>
              </a:rPr>
              <a:t>i.e</a:t>
            </a:r>
            <a:r>
              <a:rPr lang="en" altLang="zh-CN" b="0" i="0" dirty="0">
                <a:effectLst/>
                <a:latin typeface="urw-din"/>
              </a:rPr>
              <a:t> java Test in the below-mentioned program in notepad), so compiler presumes Test is that class in which main() is there and since compiler load, the main() method, static blocks are ready to get executed. So here, it will run static block first and then it will see no main() is there. Therefore it will give </a:t>
            </a:r>
            <a:r>
              <a:rPr lang="en" altLang="zh-CN" b="1" i="0" dirty="0">
                <a:effectLst/>
                <a:latin typeface="urw-din"/>
              </a:rPr>
              <a:t>“exception”</a:t>
            </a:r>
            <a:r>
              <a:rPr lang="en" altLang="zh-CN" b="0" i="0" dirty="0">
                <a:effectLst/>
                <a:latin typeface="urw-din"/>
              </a:rPr>
              <a:t>, as exception comes while execution. However, if we don’t want an exception, we can terminate the program by</a:t>
            </a:r>
            <a:br>
              <a:rPr lang="en" altLang="zh-CN" b="0" i="0" dirty="0">
                <a:effectLst/>
                <a:latin typeface="urw-din"/>
              </a:rPr>
            </a:br>
            <a:r>
              <a:rPr lang="en" altLang="zh-CN" b="0" i="0" dirty="0" err="1">
                <a:effectLst/>
                <a:latin typeface="urw-din"/>
              </a:rPr>
              <a:t>System.exit</a:t>
            </a:r>
            <a:r>
              <a:rPr lang="en" altLang="zh-CN" b="0" i="0" dirty="0">
                <a:effectLst/>
                <a:latin typeface="urw-din"/>
              </a:rPr>
              <a:t>(0);</a:t>
            </a:r>
          </a:p>
          <a:p>
            <a:pPr algn="l" fontAlgn="base"/>
            <a:r>
              <a:rPr lang="en" altLang="zh-CN" b="0" i="0" dirty="0">
                <a:effectLst/>
                <a:latin typeface="urw-din"/>
              </a:rPr>
              <a:t>However, from JDK7 main method is mandatory. The compiler will verify first, whether main() is present or not. If your program doesn’t contain the main method, then you will get an </a:t>
            </a:r>
            <a:r>
              <a:rPr lang="en" altLang="zh-CN" b="1" i="0" dirty="0">
                <a:effectLst/>
                <a:latin typeface="urw-din"/>
              </a:rPr>
              <a:t>error</a:t>
            </a:r>
            <a:r>
              <a:rPr lang="en" altLang="zh-CN" b="0" i="0" dirty="0">
                <a:effectLst/>
                <a:latin typeface="urw-din"/>
              </a:rPr>
              <a:t> “main method not found in the class”. It will give an error (byte code verification error because in it’s byte code, main is not there) not an exception because the program has not run yet.</a:t>
            </a:r>
          </a:p>
        </p:txBody>
      </p:sp>
    </p:spTree>
    <p:extLst>
      <p:ext uri="{BB962C8B-B14F-4D97-AF65-F5344CB8AC3E}">
        <p14:creationId xmlns:p14="http://schemas.microsoft.com/office/powerpoint/2010/main" val="96324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68001-A819-6849-A8C9-E4F05748E5D3}"/>
              </a:ext>
            </a:extLst>
          </p:cNvPr>
          <p:cNvSpPr>
            <a:spLocks noGrp="1"/>
          </p:cNvSpPr>
          <p:nvPr>
            <p:ph type="title"/>
          </p:nvPr>
        </p:nvSpPr>
        <p:spPr/>
        <p:txBody>
          <a:bodyPr>
            <a:normAutofit fontScale="90000"/>
          </a:bodyPr>
          <a:lstStyle/>
          <a:p>
            <a:r>
              <a:rPr kumimoji="1" lang="en" altLang="zh-CN" sz="4400" dirty="0">
                <a:latin typeface="Arial" panose="020B0604020202020204" pitchFamily="34" charset="0"/>
                <a:cs typeface="Arial" panose="020B0604020202020204" pitchFamily="34" charset="0"/>
              </a:rPr>
              <a:t>38. What happens when static modifier is not mentioned in the signature of main method?</a:t>
            </a:r>
            <a:endParaRPr kumimoji="1" lang="zh-CN" altLang="en-US" dirty="0"/>
          </a:p>
        </p:txBody>
      </p:sp>
      <p:sp>
        <p:nvSpPr>
          <p:cNvPr id="3" name="内容占位符 2">
            <a:extLst>
              <a:ext uri="{FF2B5EF4-FFF2-40B4-BE49-F238E27FC236}">
                <a16:creationId xmlns:a16="http://schemas.microsoft.com/office/drawing/2014/main" id="{9A4697E5-E2AC-9B48-BEB7-41259BB93B57}"/>
              </a:ext>
            </a:extLst>
          </p:cNvPr>
          <p:cNvSpPr>
            <a:spLocks noGrp="1"/>
          </p:cNvSpPr>
          <p:nvPr>
            <p:ph idx="1"/>
          </p:nvPr>
        </p:nvSpPr>
        <p:spPr/>
        <p:txBody>
          <a:bodyPr>
            <a:normAutofit fontScale="92500" lnSpcReduction="10000"/>
          </a:bodyPr>
          <a:lstStyle/>
          <a:p>
            <a:pPr algn="l"/>
            <a:r>
              <a:rPr lang="en" altLang="zh-CN" b="0" i="0" dirty="0">
                <a:solidFill>
                  <a:srgbClr val="323232"/>
                </a:solidFill>
                <a:effectLst/>
                <a:latin typeface="Arial" panose="020B0604020202020204" pitchFamily="34" charset="0"/>
              </a:rPr>
              <a:t>If you don't add the 'static' modifier in your main method definition, the compilation of the program will go through without any issues but when you'll try to execute it, a </a:t>
            </a:r>
            <a:r>
              <a:rPr lang="en" altLang="zh-CN" b="0" i="0" dirty="0">
                <a:solidFill>
                  <a:srgbClr val="323232"/>
                </a:solidFill>
                <a:effectLst/>
                <a:latin typeface="open sans" panose="020B0606030504020204" pitchFamily="34" charset="0"/>
              </a:rPr>
              <a:t>"</a:t>
            </a:r>
            <a:r>
              <a:rPr lang="en" altLang="zh-CN" b="1" i="0" dirty="0" err="1">
                <a:solidFill>
                  <a:srgbClr val="000000"/>
                </a:solidFill>
                <a:effectLst/>
                <a:latin typeface="open sans" panose="020B0606030504020204" pitchFamily="34" charset="0"/>
              </a:rPr>
              <a:t>NoSuchMethodError</a:t>
            </a:r>
            <a:r>
              <a:rPr lang="en" altLang="zh-CN" b="0" i="0" dirty="0">
                <a:solidFill>
                  <a:srgbClr val="000000"/>
                </a:solidFill>
                <a:effectLst/>
                <a:latin typeface="open sans" panose="020B0606030504020204" pitchFamily="34" charset="0"/>
              </a:rPr>
              <a:t>" error will be thrown. </a:t>
            </a:r>
            <a:endParaRPr lang="en" altLang="zh-CN" b="0" i="0" dirty="0">
              <a:solidFill>
                <a:srgbClr val="323232"/>
              </a:solidFill>
              <a:effectLst/>
              <a:latin typeface="open sans" panose="020B0606030504020204" pitchFamily="34" charset="0"/>
            </a:endParaRPr>
          </a:p>
          <a:p>
            <a:pPr algn="l"/>
            <a:r>
              <a:rPr lang="en" altLang="zh-CN" b="0" i="0" dirty="0">
                <a:solidFill>
                  <a:srgbClr val="000000"/>
                </a:solidFill>
                <a:effectLst/>
                <a:latin typeface="open sans" panose="020B0606030504020204" pitchFamily="34" charset="0"/>
              </a:rPr>
              <a:t>Now, this happens because when you execute a JAVA program, the JVM needs to know the sequence of execution i.e. needs to have a driver code, and what to execute. Any method that is non-static hasn't been allocated memory by default, on compilation. If no memory has been allocated to the method, in the eyes of the JVM, it doesn't exist, despite the compilation. And when the JVM searches for the 'main' function to execute, it isn't able to find it. This is why you'll get such an error. </a:t>
            </a:r>
            <a:endParaRPr lang="en" altLang="zh-CN" b="0" i="0" dirty="0">
              <a:solidFill>
                <a:srgbClr val="323232"/>
              </a:solidFill>
              <a:effectLst/>
              <a:latin typeface="open sans" panose="020B0606030504020204" pitchFamily="34" charset="0"/>
            </a:endParaRPr>
          </a:p>
        </p:txBody>
      </p:sp>
    </p:spTree>
    <p:extLst>
      <p:ext uri="{BB962C8B-B14F-4D97-AF65-F5344CB8AC3E}">
        <p14:creationId xmlns:p14="http://schemas.microsoft.com/office/powerpoint/2010/main" val="118045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3E1DA-765E-3B45-9F69-9B0C4FE60029}"/>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39. What is the difference between static method and instance method </a:t>
            </a:r>
            <a:r>
              <a:rPr kumimoji="1" lang="en" altLang="zh-CN" sz="4400" dirty="0" err="1">
                <a:latin typeface="Arial" panose="020B0604020202020204" pitchFamily="34" charset="0"/>
                <a:cs typeface="Arial" panose="020B0604020202020204" pitchFamily="34" charset="0"/>
              </a:rPr>
              <a:t>inJava</a:t>
            </a:r>
            <a:r>
              <a:rPr kumimoji="1" lang="en" altLang="zh-CN" sz="4400" dirty="0">
                <a:latin typeface="Arial" panose="020B0604020202020204" pitchFamily="34" charset="0"/>
                <a:cs typeface="Arial" panose="020B0604020202020204" pitchFamily="34" charset="0"/>
              </a:rPr>
              <a:t>?</a:t>
            </a:r>
            <a:endParaRPr kumimoji="1" lang="zh-CN" altLang="en-US" dirty="0"/>
          </a:p>
        </p:txBody>
      </p:sp>
      <p:sp>
        <p:nvSpPr>
          <p:cNvPr id="3" name="内容占位符 2">
            <a:extLst>
              <a:ext uri="{FF2B5EF4-FFF2-40B4-BE49-F238E27FC236}">
                <a16:creationId xmlns:a16="http://schemas.microsoft.com/office/drawing/2014/main" id="{B117825C-14D3-3049-92EC-67FF0FD3B651}"/>
              </a:ext>
            </a:extLst>
          </p:cNvPr>
          <p:cNvSpPr>
            <a:spLocks noGrp="1"/>
          </p:cNvSpPr>
          <p:nvPr>
            <p:ph idx="1"/>
          </p:nvPr>
        </p:nvSpPr>
        <p:spPr/>
        <p:txBody>
          <a:bodyPr>
            <a:normAutofit fontScale="92500" lnSpcReduction="20000"/>
          </a:bodyPr>
          <a:lstStyle/>
          <a:p>
            <a:pPr algn="just"/>
            <a:r>
              <a:rPr lang="en" altLang="zh-CN" b="0" i="0" dirty="0">
                <a:solidFill>
                  <a:srgbClr val="000000"/>
                </a:solidFill>
                <a:effectLst/>
                <a:latin typeface="Nunito" pitchFamily="2" charset="0"/>
              </a:rPr>
              <a:t>Static methods as name states defined at the class level and could be accessed on the class name </a:t>
            </a:r>
            <a:r>
              <a:rPr lang="en" altLang="zh-CN" b="0" i="0" dirty="0" err="1">
                <a:solidFill>
                  <a:srgbClr val="000000"/>
                </a:solidFill>
                <a:effectLst/>
                <a:latin typeface="Nunito" pitchFamily="2" charset="0"/>
              </a:rPr>
              <a:t>i.e</a:t>
            </a:r>
            <a:r>
              <a:rPr lang="en" altLang="zh-CN" b="0" i="0" dirty="0">
                <a:solidFill>
                  <a:srgbClr val="000000"/>
                </a:solidFill>
                <a:effectLst/>
                <a:latin typeface="Nunito" pitchFamily="2" charset="0"/>
              </a:rPr>
              <a:t> no need of class object creation in order to access/call the static methods.</a:t>
            </a:r>
          </a:p>
          <a:p>
            <a:pPr algn="just"/>
            <a:r>
              <a:rPr lang="en" altLang="zh-CN" b="0" i="0" dirty="0">
                <a:solidFill>
                  <a:srgbClr val="000000"/>
                </a:solidFill>
                <a:effectLst/>
                <a:latin typeface="Nunito" pitchFamily="2" charset="0"/>
              </a:rPr>
              <a:t>While on another hand if we do not uses the static keyword with variable/method than it belongs or categorized as instance method which is defined at instance level and need class object for their accessibility.</a:t>
            </a:r>
          </a:p>
          <a:p>
            <a:pPr algn="just"/>
            <a:r>
              <a:rPr lang="en" altLang="zh-CN" b="0" i="0" dirty="0">
                <a:solidFill>
                  <a:srgbClr val="000000"/>
                </a:solidFill>
                <a:effectLst/>
                <a:latin typeface="Nunito" pitchFamily="2" charset="0"/>
              </a:rPr>
              <a:t>Also static methods exist as a single copy for a class while instance methods exist as multiple copies depending on the number of instances created for that particular class.</a:t>
            </a:r>
          </a:p>
          <a:p>
            <a:pPr algn="just"/>
            <a:r>
              <a:rPr lang="en" altLang="zh-CN" b="0" i="0" dirty="0">
                <a:solidFill>
                  <a:srgbClr val="000000"/>
                </a:solidFill>
                <a:effectLst/>
                <a:latin typeface="Nunito" pitchFamily="2" charset="0"/>
              </a:rPr>
              <a:t>Static methods can't access instance methods/variables directly while instance methods can access static variables and static methods directly.</a:t>
            </a:r>
          </a:p>
        </p:txBody>
      </p:sp>
    </p:spTree>
    <p:extLst>
      <p:ext uri="{BB962C8B-B14F-4D97-AF65-F5344CB8AC3E}">
        <p14:creationId xmlns:p14="http://schemas.microsoft.com/office/powerpoint/2010/main" val="71750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D5C2A-75E4-1B48-ABE9-82DC18FB603D}"/>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40. What is the other name of Method Overloading?</a:t>
            </a:r>
            <a:endParaRPr kumimoji="1" lang="zh-CN" altLang="en-US" dirty="0"/>
          </a:p>
        </p:txBody>
      </p:sp>
      <p:sp>
        <p:nvSpPr>
          <p:cNvPr id="3" name="内容占位符 2">
            <a:extLst>
              <a:ext uri="{FF2B5EF4-FFF2-40B4-BE49-F238E27FC236}">
                <a16:creationId xmlns:a16="http://schemas.microsoft.com/office/drawing/2014/main" id="{B082B383-0116-4D4A-9CBA-48CA2B9CA91C}"/>
              </a:ext>
            </a:extLst>
          </p:cNvPr>
          <p:cNvSpPr>
            <a:spLocks noGrp="1"/>
          </p:cNvSpPr>
          <p:nvPr>
            <p:ph idx="1"/>
          </p:nvPr>
        </p:nvSpPr>
        <p:spPr/>
        <p:txBody>
          <a:bodyPr/>
          <a:lstStyle/>
          <a:p>
            <a:r>
              <a:rPr lang="en" altLang="zh-CN" b="0" i="0" dirty="0">
                <a:effectLst/>
                <a:latin typeface="Roboto" panose="02000000000000000000" pitchFamily="2" charset="0"/>
              </a:rPr>
              <a:t>compile-time polymorphism</a:t>
            </a:r>
            <a:endParaRPr kumimoji="1" lang="zh-CN" altLang="en-US" dirty="0"/>
          </a:p>
        </p:txBody>
      </p:sp>
    </p:spTree>
    <p:extLst>
      <p:ext uri="{BB962C8B-B14F-4D97-AF65-F5344CB8AC3E}">
        <p14:creationId xmlns:p14="http://schemas.microsoft.com/office/powerpoint/2010/main" val="20353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1DDFF-B335-E049-A54D-8798022F6743}"/>
              </a:ext>
            </a:extLst>
          </p:cNvPr>
          <p:cNvSpPr>
            <a:spLocks noGrp="1"/>
          </p:cNvSpPr>
          <p:nvPr>
            <p:ph type="title"/>
          </p:nvPr>
        </p:nvSpPr>
        <p:spPr/>
        <p:txBody>
          <a:bodyPr>
            <a:normAutofit/>
          </a:bodyPr>
          <a:lstStyle/>
          <a:p>
            <a:r>
              <a:rPr kumimoji="1" lang="en" altLang="zh-CN" sz="4400" dirty="0">
                <a:latin typeface="Arial" panose="020B0604020202020204" pitchFamily="34" charset="0"/>
                <a:cs typeface="Arial" panose="020B0604020202020204" pitchFamily="34" charset="0"/>
              </a:rPr>
              <a:t>41. How will you implement method overloading in Java?</a:t>
            </a:r>
            <a:endParaRPr kumimoji="1" lang="zh-CN" altLang="en-US" dirty="0"/>
          </a:p>
        </p:txBody>
      </p:sp>
      <p:sp>
        <p:nvSpPr>
          <p:cNvPr id="3" name="内容占位符 2">
            <a:extLst>
              <a:ext uri="{FF2B5EF4-FFF2-40B4-BE49-F238E27FC236}">
                <a16:creationId xmlns:a16="http://schemas.microsoft.com/office/drawing/2014/main" id="{C119F960-3CCA-1E4C-BE65-2261086DEB8C}"/>
              </a:ext>
            </a:extLst>
          </p:cNvPr>
          <p:cNvSpPr>
            <a:spLocks noGrp="1"/>
          </p:cNvSpPr>
          <p:nvPr>
            <p:ph idx="1"/>
          </p:nvPr>
        </p:nvSpPr>
        <p:spPr/>
        <p:txBody>
          <a:bodyPr/>
          <a:lstStyle/>
          <a:p>
            <a:pPr algn="just" fontAlgn="base">
              <a:buFont typeface="Arial" panose="020B0604020202020204" pitchFamily="34" charset="0"/>
              <a:buChar char="•"/>
            </a:pPr>
            <a:r>
              <a:rPr lang="en" altLang="zh-CN" b="0" i="0" dirty="0">
                <a:effectLst/>
                <a:latin typeface="urw-din"/>
              </a:rPr>
              <a:t>By creating methods that only has the same name.</a:t>
            </a:r>
          </a:p>
        </p:txBody>
      </p:sp>
    </p:spTree>
    <p:extLst>
      <p:ext uri="{BB962C8B-B14F-4D97-AF65-F5344CB8AC3E}">
        <p14:creationId xmlns:p14="http://schemas.microsoft.com/office/powerpoint/2010/main" val="31028206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990</Words>
  <Application>Microsoft Macintosh PowerPoint</Application>
  <PresentationFormat>宽屏</PresentationFormat>
  <Paragraphs>38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-apple-system</vt:lpstr>
      <vt:lpstr>等线</vt:lpstr>
      <vt:lpstr>等线 Light</vt:lpstr>
      <vt:lpstr>inter-regular</vt:lpstr>
      <vt:lpstr>urw-din</vt:lpstr>
      <vt:lpstr>Arial</vt:lpstr>
      <vt:lpstr>Nunito</vt:lpstr>
      <vt:lpstr>open sans</vt:lpstr>
      <vt:lpstr>Roboto</vt:lpstr>
      <vt:lpstr>Source Sans Pro</vt:lpstr>
      <vt:lpstr>Office 主题​​</vt:lpstr>
      <vt:lpstr>Java Basics 4</vt:lpstr>
      <vt:lpstr>34.What is the purpose of static method in Java?</vt:lpstr>
      <vt:lpstr>35. Why do we mark main method as static in Java?</vt:lpstr>
      <vt:lpstr>36. In what scenario do we use a static block?</vt:lpstr>
      <vt:lpstr>37. Is it possible to execute a program without defining a main() method?</vt:lpstr>
      <vt:lpstr>38. What happens when static modifier is not mentioned in the signature of main method?</vt:lpstr>
      <vt:lpstr>39. What is the difference between static method and instance method inJava?</vt:lpstr>
      <vt:lpstr>40. What is the other name of Method Overloading?</vt:lpstr>
      <vt:lpstr>41. How will you implement method overloading in Java?</vt:lpstr>
      <vt:lpstr>42. What kinds of argument variations are allowed in Method Overloading?</vt:lpstr>
      <vt:lpstr>43. Why it is not possible to do method overloading by changing return type of method in java?</vt:lpstr>
      <vt:lpstr>44. Is it allowed to overload main() method in Java?</vt:lpstr>
      <vt:lpstr>45. How do we implement method overriding in Java?</vt:lpstr>
      <vt:lpstr>46. Are we allowed to override a static method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4</dc:title>
  <dc:creator>周 广鉴</dc:creator>
  <cp:lastModifiedBy>周 广鉴</cp:lastModifiedBy>
  <cp:revision>2</cp:revision>
  <dcterms:created xsi:type="dcterms:W3CDTF">2023-02-14T21:10:22Z</dcterms:created>
  <dcterms:modified xsi:type="dcterms:W3CDTF">2023-02-15T14:15:29Z</dcterms:modified>
</cp:coreProperties>
</file>