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60"/>
  </p:normalViewPr>
  <p:slideViewPr>
    <p:cSldViewPr snapToGrid="0" snapToObjects="1">
      <p:cViewPr varScale="1">
        <p:scale>
          <a:sx n="118" d="100"/>
          <a:sy n="118" d="100"/>
        </p:scale>
        <p:origin x="9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2AAAC-1976-1840-82FB-E381B145C3CC}"/>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5A14135-18ED-7F43-B773-88FAD19298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36892B6-19DA-754B-A9F0-F91162811649}"/>
              </a:ext>
            </a:extLst>
          </p:cNvPr>
          <p:cNvSpPr>
            <a:spLocks noGrp="1"/>
          </p:cNvSpPr>
          <p:nvPr>
            <p:ph type="dt" sz="half" idx="10"/>
          </p:nvPr>
        </p:nvSpPr>
        <p:spPr/>
        <p:txBody>
          <a:bodyPr/>
          <a:lstStyle/>
          <a:p>
            <a:fld id="{0111A107-3587-CA42-AD33-76520F6B441E}" type="datetimeFigureOut">
              <a:rPr kumimoji="1" lang="zh-CN" altLang="en-US" smtClean="0"/>
              <a:t>2023/2/13</a:t>
            </a:fld>
            <a:endParaRPr kumimoji="1" lang="zh-CN" altLang="en-US"/>
          </a:p>
        </p:txBody>
      </p:sp>
      <p:sp>
        <p:nvSpPr>
          <p:cNvPr id="5" name="页脚占位符 4">
            <a:extLst>
              <a:ext uri="{FF2B5EF4-FFF2-40B4-BE49-F238E27FC236}">
                <a16:creationId xmlns:a16="http://schemas.microsoft.com/office/drawing/2014/main" id="{12D6BD91-2F7A-694E-9FB0-C20A714C3B0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E1D0B1A-4A78-9345-B86C-85FD31F906A6}"/>
              </a:ext>
            </a:extLst>
          </p:cNvPr>
          <p:cNvSpPr>
            <a:spLocks noGrp="1"/>
          </p:cNvSpPr>
          <p:nvPr>
            <p:ph type="sldNum" sz="quarter" idx="12"/>
          </p:nvPr>
        </p:nvSpPr>
        <p:spPr/>
        <p:txBody>
          <a:bodyPr/>
          <a:lstStyle/>
          <a:p>
            <a:fld id="{D2D51EA4-F31C-194E-8B99-213FDBB2CBF8}" type="slidenum">
              <a:rPr kumimoji="1" lang="zh-CN" altLang="en-US" smtClean="0"/>
              <a:t>‹#›</a:t>
            </a:fld>
            <a:endParaRPr kumimoji="1" lang="zh-CN" altLang="en-US"/>
          </a:p>
        </p:txBody>
      </p:sp>
    </p:spTree>
    <p:extLst>
      <p:ext uri="{BB962C8B-B14F-4D97-AF65-F5344CB8AC3E}">
        <p14:creationId xmlns:p14="http://schemas.microsoft.com/office/powerpoint/2010/main" val="3095870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0E874-1BD4-044E-B557-F3F26C54F61E}"/>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043DDD6-4F15-3C43-A832-121D2AD52040}"/>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9DE371D-554E-184D-826F-605096D383DA}"/>
              </a:ext>
            </a:extLst>
          </p:cNvPr>
          <p:cNvSpPr>
            <a:spLocks noGrp="1"/>
          </p:cNvSpPr>
          <p:nvPr>
            <p:ph type="dt" sz="half" idx="10"/>
          </p:nvPr>
        </p:nvSpPr>
        <p:spPr/>
        <p:txBody>
          <a:bodyPr/>
          <a:lstStyle/>
          <a:p>
            <a:fld id="{0111A107-3587-CA42-AD33-76520F6B441E}" type="datetimeFigureOut">
              <a:rPr kumimoji="1" lang="zh-CN" altLang="en-US" smtClean="0"/>
              <a:t>2023/2/13</a:t>
            </a:fld>
            <a:endParaRPr kumimoji="1" lang="zh-CN" altLang="en-US"/>
          </a:p>
        </p:txBody>
      </p:sp>
      <p:sp>
        <p:nvSpPr>
          <p:cNvPr id="5" name="页脚占位符 4">
            <a:extLst>
              <a:ext uri="{FF2B5EF4-FFF2-40B4-BE49-F238E27FC236}">
                <a16:creationId xmlns:a16="http://schemas.microsoft.com/office/drawing/2014/main" id="{805264EF-A77B-014F-AD9E-61C22A0F861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AC3D473-BAFB-0747-B47B-B53B2373BFBD}"/>
              </a:ext>
            </a:extLst>
          </p:cNvPr>
          <p:cNvSpPr>
            <a:spLocks noGrp="1"/>
          </p:cNvSpPr>
          <p:nvPr>
            <p:ph type="sldNum" sz="quarter" idx="12"/>
          </p:nvPr>
        </p:nvSpPr>
        <p:spPr/>
        <p:txBody>
          <a:bodyPr/>
          <a:lstStyle/>
          <a:p>
            <a:fld id="{D2D51EA4-F31C-194E-8B99-213FDBB2CBF8}" type="slidenum">
              <a:rPr kumimoji="1" lang="zh-CN" altLang="en-US" smtClean="0"/>
              <a:t>‹#›</a:t>
            </a:fld>
            <a:endParaRPr kumimoji="1" lang="zh-CN" altLang="en-US"/>
          </a:p>
        </p:txBody>
      </p:sp>
    </p:spTree>
    <p:extLst>
      <p:ext uri="{BB962C8B-B14F-4D97-AF65-F5344CB8AC3E}">
        <p14:creationId xmlns:p14="http://schemas.microsoft.com/office/powerpoint/2010/main" val="399502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0C69D18-999F-3548-A5A1-250DD99755C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8E7B6F3-E8C6-B041-9906-C4F81610409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401B056-A549-BA4A-B2D8-55CA09D99E1A}"/>
              </a:ext>
            </a:extLst>
          </p:cNvPr>
          <p:cNvSpPr>
            <a:spLocks noGrp="1"/>
          </p:cNvSpPr>
          <p:nvPr>
            <p:ph type="dt" sz="half" idx="10"/>
          </p:nvPr>
        </p:nvSpPr>
        <p:spPr/>
        <p:txBody>
          <a:bodyPr/>
          <a:lstStyle/>
          <a:p>
            <a:fld id="{0111A107-3587-CA42-AD33-76520F6B441E}" type="datetimeFigureOut">
              <a:rPr kumimoji="1" lang="zh-CN" altLang="en-US" smtClean="0"/>
              <a:t>2023/2/13</a:t>
            </a:fld>
            <a:endParaRPr kumimoji="1" lang="zh-CN" altLang="en-US"/>
          </a:p>
        </p:txBody>
      </p:sp>
      <p:sp>
        <p:nvSpPr>
          <p:cNvPr id="5" name="页脚占位符 4">
            <a:extLst>
              <a:ext uri="{FF2B5EF4-FFF2-40B4-BE49-F238E27FC236}">
                <a16:creationId xmlns:a16="http://schemas.microsoft.com/office/drawing/2014/main" id="{376B4D6A-B486-4046-9EE6-F33EB0B734F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6B5C5EA-FEB3-FC4E-9229-03B5D71F3798}"/>
              </a:ext>
            </a:extLst>
          </p:cNvPr>
          <p:cNvSpPr>
            <a:spLocks noGrp="1"/>
          </p:cNvSpPr>
          <p:nvPr>
            <p:ph type="sldNum" sz="quarter" idx="12"/>
          </p:nvPr>
        </p:nvSpPr>
        <p:spPr/>
        <p:txBody>
          <a:bodyPr/>
          <a:lstStyle/>
          <a:p>
            <a:fld id="{D2D51EA4-F31C-194E-8B99-213FDBB2CBF8}" type="slidenum">
              <a:rPr kumimoji="1" lang="zh-CN" altLang="en-US" smtClean="0"/>
              <a:t>‹#›</a:t>
            </a:fld>
            <a:endParaRPr kumimoji="1" lang="zh-CN" altLang="en-US"/>
          </a:p>
        </p:txBody>
      </p:sp>
    </p:spTree>
    <p:extLst>
      <p:ext uri="{BB962C8B-B14F-4D97-AF65-F5344CB8AC3E}">
        <p14:creationId xmlns:p14="http://schemas.microsoft.com/office/powerpoint/2010/main" val="13275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00D820-BF14-0841-80CC-EE5E9BE6AE2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4932ED8-EDCA-E844-A652-2D218D29FCE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E561A78-9183-324D-BED2-75115C4C181C}"/>
              </a:ext>
            </a:extLst>
          </p:cNvPr>
          <p:cNvSpPr>
            <a:spLocks noGrp="1"/>
          </p:cNvSpPr>
          <p:nvPr>
            <p:ph type="dt" sz="half" idx="10"/>
          </p:nvPr>
        </p:nvSpPr>
        <p:spPr/>
        <p:txBody>
          <a:bodyPr/>
          <a:lstStyle/>
          <a:p>
            <a:fld id="{0111A107-3587-CA42-AD33-76520F6B441E}" type="datetimeFigureOut">
              <a:rPr kumimoji="1" lang="zh-CN" altLang="en-US" smtClean="0"/>
              <a:t>2023/2/13</a:t>
            </a:fld>
            <a:endParaRPr kumimoji="1" lang="zh-CN" altLang="en-US"/>
          </a:p>
        </p:txBody>
      </p:sp>
      <p:sp>
        <p:nvSpPr>
          <p:cNvPr id="5" name="页脚占位符 4">
            <a:extLst>
              <a:ext uri="{FF2B5EF4-FFF2-40B4-BE49-F238E27FC236}">
                <a16:creationId xmlns:a16="http://schemas.microsoft.com/office/drawing/2014/main" id="{1D72DECF-7DE9-A041-9A93-A78650AF128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2A18363-E749-274B-838D-6310D17B3A46}"/>
              </a:ext>
            </a:extLst>
          </p:cNvPr>
          <p:cNvSpPr>
            <a:spLocks noGrp="1"/>
          </p:cNvSpPr>
          <p:nvPr>
            <p:ph type="sldNum" sz="quarter" idx="12"/>
          </p:nvPr>
        </p:nvSpPr>
        <p:spPr/>
        <p:txBody>
          <a:bodyPr/>
          <a:lstStyle/>
          <a:p>
            <a:fld id="{D2D51EA4-F31C-194E-8B99-213FDBB2CBF8}" type="slidenum">
              <a:rPr kumimoji="1" lang="zh-CN" altLang="en-US" smtClean="0"/>
              <a:t>‹#›</a:t>
            </a:fld>
            <a:endParaRPr kumimoji="1" lang="zh-CN" altLang="en-US"/>
          </a:p>
        </p:txBody>
      </p:sp>
    </p:spTree>
    <p:extLst>
      <p:ext uri="{BB962C8B-B14F-4D97-AF65-F5344CB8AC3E}">
        <p14:creationId xmlns:p14="http://schemas.microsoft.com/office/powerpoint/2010/main" val="2235210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0415B-2D58-2946-A3D2-3DBCA4D5E5D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593FAF25-6257-2A45-9502-64847AA521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05E86B2B-53A0-6544-8E3B-260D7F160B75}"/>
              </a:ext>
            </a:extLst>
          </p:cNvPr>
          <p:cNvSpPr>
            <a:spLocks noGrp="1"/>
          </p:cNvSpPr>
          <p:nvPr>
            <p:ph type="dt" sz="half" idx="10"/>
          </p:nvPr>
        </p:nvSpPr>
        <p:spPr/>
        <p:txBody>
          <a:bodyPr/>
          <a:lstStyle/>
          <a:p>
            <a:fld id="{0111A107-3587-CA42-AD33-76520F6B441E}" type="datetimeFigureOut">
              <a:rPr kumimoji="1" lang="zh-CN" altLang="en-US" smtClean="0"/>
              <a:t>2023/2/13</a:t>
            </a:fld>
            <a:endParaRPr kumimoji="1" lang="zh-CN" altLang="en-US"/>
          </a:p>
        </p:txBody>
      </p:sp>
      <p:sp>
        <p:nvSpPr>
          <p:cNvPr id="5" name="页脚占位符 4">
            <a:extLst>
              <a:ext uri="{FF2B5EF4-FFF2-40B4-BE49-F238E27FC236}">
                <a16:creationId xmlns:a16="http://schemas.microsoft.com/office/drawing/2014/main" id="{F0EC3062-4AF1-0846-B359-21E231FCD13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D635B26-977A-4D4B-A750-345D2A65A1AD}"/>
              </a:ext>
            </a:extLst>
          </p:cNvPr>
          <p:cNvSpPr>
            <a:spLocks noGrp="1"/>
          </p:cNvSpPr>
          <p:nvPr>
            <p:ph type="sldNum" sz="quarter" idx="12"/>
          </p:nvPr>
        </p:nvSpPr>
        <p:spPr/>
        <p:txBody>
          <a:bodyPr/>
          <a:lstStyle/>
          <a:p>
            <a:fld id="{D2D51EA4-F31C-194E-8B99-213FDBB2CBF8}" type="slidenum">
              <a:rPr kumimoji="1" lang="zh-CN" altLang="en-US" smtClean="0"/>
              <a:t>‹#›</a:t>
            </a:fld>
            <a:endParaRPr kumimoji="1" lang="zh-CN" altLang="en-US"/>
          </a:p>
        </p:txBody>
      </p:sp>
    </p:spTree>
    <p:extLst>
      <p:ext uri="{BB962C8B-B14F-4D97-AF65-F5344CB8AC3E}">
        <p14:creationId xmlns:p14="http://schemas.microsoft.com/office/powerpoint/2010/main" val="213627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48F7E-6DB7-5742-A2AB-7B25A655A4A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2ACE883-44C1-694C-A2D1-FF130A20F00C}"/>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6B8C354E-99DC-2741-83DD-5B1581AAD455}"/>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3F054B90-F91C-7441-9225-A88175E311AC}"/>
              </a:ext>
            </a:extLst>
          </p:cNvPr>
          <p:cNvSpPr>
            <a:spLocks noGrp="1"/>
          </p:cNvSpPr>
          <p:nvPr>
            <p:ph type="dt" sz="half" idx="10"/>
          </p:nvPr>
        </p:nvSpPr>
        <p:spPr/>
        <p:txBody>
          <a:bodyPr/>
          <a:lstStyle/>
          <a:p>
            <a:fld id="{0111A107-3587-CA42-AD33-76520F6B441E}" type="datetimeFigureOut">
              <a:rPr kumimoji="1" lang="zh-CN" altLang="en-US" smtClean="0"/>
              <a:t>2023/2/13</a:t>
            </a:fld>
            <a:endParaRPr kumimoji="1" lang="zh-CN" altLang="en-US"/>
          </a:p>
        </p:txBody>
      </p:sp>
      <p:sp>
        <p:nvSpPr>
          <p:cNvPr id="6" name="页脚占位符 5">
            <a:extLst>
              <a:ext uri="{FF2B5EF4-FFF2-40B4-BE49-F238E27FC236}">
                <a16:creationId xmlns:a16="http://schemas.microsoft.com/office/drawing/2014/main" id="{C57571AB-6A07-9C4C-8398-2A679B7920D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22037E5-9E75-E041-8116-8CDE6D7F4D9D}"/>
              </a:ext>
            </a:extLst>
          </p:cNvPr>
          <p:cNvSpPr>
            <a:spLocks noGrp="1"/>
          </p:cNvSpPr>
          <p:nvPr>
            <p:ph type="sldNum" sz="quarter" idx="12"/>
          </p:nvPr>
        </p:nvSpPr>
        <p:spPr/>
        <p:txBody>
          <a:bodyPr/>
          <a:lstStyle/>
          <a:p>
            <a:fld id="{D2D51EA4-F31C-194E-8B99-213FDBB2CBF8}" type="slidenum">
              <a:rPr kumimoji="1" lang="zh-CN" altLang="en-US" smtClean="0"/>
              <a:t>‹#›</a:t>
            </a:fld>
            <a:endParaRPr kumimoji="1" lang="zh-CN" altLang="en-US"/>
          </a:p>
        </p:txBody>
      </p:sp>
    </p:spTree>
    <p:extLst>
      <p:ext uri="{BB962C8B-B14F-4D97-AF65-F5344CB8AC3E}">
        <p14:creationId xmlns:p14="http://schemas.microsoft.com/office/powerpoint/2010/main" val="2545999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7C08DA-3CED-4F4A-AC3E-6BED3254AD7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9BF1FD1-6B27-BE45-A486-D1394729E6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4640837-3616-B949-89BE-87BE944B613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4AE96AC1-4520-C747-B060-620CF52E29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BCFF0183-85B7-1047-A587-9B695E0F7AEE}"/>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B617539-712D-C147-9AEF-1463FE9591F1}"/>
              </a:ext>
            </a:extLst>
          </p:cNvPr>
          <p:cNvSpPr>
            <a:spLocks noGrp="1"/>
          </p:cNvSpPr>
          <p:nvPr>
            <p:ph type="dt" sz="half" idx="10"/>
          </p:nvPr>
        </p:nvSpPr>
        <p:spPr/>
        <p:txBody>
          <a:bodyPr/>
          <a:lstStyle/>
          <a:p>
            <a:fld id="{0111A107-3587-CA42-AD33-76520F6B441E}" type="datetimeFigureOut">
              <a:rPr kumimoji="1" lang="zh-CN" altLang="en-US" smtClean="0"/>
              <a:t>2023/2/13</a:t>
            </a:fld>
            <a:endParaRPr kumimoji="1" lang="zh-CN" altLang="en-US"/>
          </a:p>
        </p:txBody>
      </p:sp>
      <p:sp>
        <p:nvSpPr>
          <p:cNvPr id="8" name="页脚占位符 7">
            <a:extLst>
              <a:ext uri="{FF2B5EF4-FFF2-40B4-BE49-F238E27FC236}">
                <a16:creationId xmlns:a16="http://schemas.microsoft.com/office/drawing/2014/main" id="{7DAC341D-5156-F742-A7DF-3C194DBE968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1AD2A010-B17F-9641-B3D2-BB33407E0790}"/>
              </a:ext>
            </a:extLst>
          </p:cNvPr>
          <p:cNvSpPr>
            <a:spLocks noGrp="1"/>
          </p:cNvSpPr>
          <p:nvPr>
            <p:ph type="sldNum" sz="quarter" idx="12"/>
          </p:nvPr>
        </p:nvSpPr>
        <p:spPr/>
        <p:txBody>
          <a:bodyPr/>
          <a:lstStyle/>
          <a:p>
            <a:fld id="{D2D51EA4-F31C-194E-8B99-213FDBB2CBF8}" type="slidenum">
              <a:rPr kumimoji="1" lang="zh-CN" altLang="en-US" smtClean="0"/>
              <a:t>‹#›</a:t>
            </a:fld>
            <a:endParaRPr kumimoji="1" lang="zh-CN" altLang="en-US"/>
          </a:p>
        </p:txBody>
      </p:sp>
    </p:spTree>
    <p:extLst>
      <p:ext uri="{BB962C8B-B14F-4D97-AF65-F5344CB8AC3E}">
        <p14:creationId xmlns:p14="http://schemas.microsoft.com/office/powerpoint/2010/main" val="321631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9FBE2-001C-824F-B32C-B6D189DBE84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166C775-F1AD-0A4E-8DA5-60C5965419EF}"/>
              </a:ext>
            </a:extLst>
          </p:cNvPr>
          <p:cNvSpPr>
            <a:spLocks noGrp="1"/>
          </p:cNvSpPr>
          <p:nvPr>
            <p:ph type="dt" sz="half" idx="10"/>
          </p:nvPr>
        </p:nvSpPr>
        <p:spPr/>
        <p:txBody>
          <a:bodyPr/>
          <a:lstStyle/>
          <a:p>
            <a:fld id="{0111A107-3587-CA42-AD33-76520F6B441E}" type="datetimeFigureOut">
              <a:rPr kumimoji="1" lang="zh-CN" altLang="en-US" smtClean="0"/>
              <a:t>2023/2/13</a:t>
            </a:fld>
            <a:endParaRPr kumimoji="1" lang="zh-CN" altLang="en-US"/>
          </a:p>
        </p:txBody>
      </p:sp>
      <p:sp>
        <p:nvSpPr>
          <p:cNvPr id="4" name="页脚占位符 3">
            <a:extLst>
              <a:ext uri="{FF2B5EF4-FFF2-40B4-BE49-F238E27FC236}">
                <a16:creationId xmlns:a16="http://schemas.microsoft.com/office/drawing/2014/main" id="{64E61EC4-A99B-BF43-BF1D-BD465749A99F}"/>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C387784-323E-1644-B339-FC45DD36CCF4}"/>
              </a:ext>
            </a:extLst>
          </p:cNvPr>
          <p:cNvSpPr>
            <a:spLocks noGrp="1"/>
          </p:cNvSpPr>
          <p:nvPr>
            <p:ph type="sldNum" sz="quarter" idx="12"/>
          </p:nvPr>
        </p:nvSpPr>
        <p:spPr/>
        <p:txBody>
          <a:bodyPr/>
          <a:lstStyle/>
          <a:p>
            <a:fld id="{D2D51EA4-F31C-194E-8B99-213FDBB2CBF8}" type="slidenum">
              <a:rPr kumimoji="1" lang="zh-CN" altLang="en-US" smtClean="0"/>
              <a:t>‹#›</a:t>
            </a:fld>
            <a:endParaRPr kumimoji="1" lang="zh-CN" altLang="en-US"/>
          </a:p>
        </p:txBody>
      </p:sp>
    </p:spTree>
    <p:extLst>
      <p:ext uri="{BB962C8B-B14F-4D97-AF65-F5344CB8AC3E}">
        <p14:creationId xmlns:p14="http://schemas.microsoft.com/office/powerpoint/2010/main" val="239663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39D392B-FBE0-6746-A717-9981D97A1DBF}"/>
              </a:ext>
            </a:extLst>
          </p:cNvPr>
          <p:cNvSpPr>
            <a:spLocks noGrp="1"/>
          </p:cNvSpPr>
          <p:nvPr>
            <p:ph type="dt" sz="half" idx="10"/>
          </p:nvPr>
        </p:nvSpPr>
        <p:spPr/>
        <p:txBody>
          <a:bodyPr/>
          <a:lstStyle/>
          <a:p>
            <a:fld id="{0111A107-3587-CA42-AD33-76520F6B441E}" type="datetimeFigureOut">
              <a:rPr kumimoji="1" lang="zh-CN" altLang="en-US" smtClean="0"/>
              <a:t>2023/2/13</a:t>
            </a:fld>
            <a:endParaRPr kumimoji="1" lang="zh-CN" altLang="en-US"/>
          </a:p>
        </p:txBody>
      </p:sp>
      <p:sp>
        <p:nvSpPr>
          <p:cNvPr id="3" name="页脚占位符 2">
            <a:extLst>
              <a:ext uri="{FF2B5EF4-FFF2-40B4-BE49-F238E27FC236}">
                <a16:creationId xmlns:a16="http://schemas.microsoft.com/office/drawing/2014/main" id="{64891E5D-FE89-3444-A912-11F46096A4D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DB583D46-F22F-684A-B3FF-AC8414B0B313}"/>
              </a:ext>
            </a:extLst>
          </p:cNvPr>
          <p:cNvSpPr>
            <a:spLocks noGrp="1"/>
          </p:cNvSpPr>
          <p:nvPr>
            <p:ph type="sldNum" sz="quarter" idx="12"/>
          </p:nvPr>
        </p:nvSpPr>
        <p:spPr/>
        <p:txBody>
          <a:bodyPr/>
          <a:lstStyle/>
          <a:p>
            <a:fld id="{D2D51EA4-F31C-194E-8B99-213FDBB2CBF8}" type="slidenum">
              <a:rPr kumimoji="1" lang="zh-CN" altLang="en-US" smtClean="0"/>
              <a:t>‹#›</a:t>
            </a:fld>
            <a:endParaRPr kumimoji="1" lang="zh-CN" altLang="en-US"/>
          </a:p>
        </p:txBody>
      </p:sp>
    </p:spTree>
    <p:extLst>
      <p:ext uri="{BB962C8B-B14F-4D97-AF65-F5344CB8AC3E}">
        <p14:creationId xmlns:p14="http://schemas.microsoft.com/office/powerpoint/2010/main" val="354188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3521E-A935-E04A-BF11-4DFB03E1CAE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CE375BE-BCBA-CE4E-A838-74C46951FF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1FACC51-83E3-CA4B-AFD9-3FD883A51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2B78057-328F-7B4A-9203-5917FD267AB6}"/>
              </a:ext>
            </a:extLst>
          </p:cNvPr>
          <p:cNvSpPr>
            <a:spLocks noGrp="1"/>
          </p:cNvSpPr>
          <p:nvPr>
            <p:ph type="dt" sz="half" idx="10"/>
          </p:nvPr>
        </p:nvSpPr>
        <p:spPr/>
        <p:txBody>
          <a:bodyPr/>
          <a:lstStyle/>
          <a:p>
            <a:fld id="{0111A107-3587-CA42-AD33-76520F6B441E}" type="datetimeFigureOut">
              <a:rPr kumimoji="1" lang="zh-CN" altLang="en-US" smtClean="0"/>
              <a:t>2023/2/13</a:t>
            </a:fld>
            <a:endParaRPr kumimoji="1" lang="zh-CN" altLang="en-US"/>
          </a:p>
        </p:txBody>
      </p:sp>
      <p:sp>
        <p:nvSpPr>
          <p:cNvPr id="6" name="页脚占位符 5">
            <a:extLst>
              <a:ext uri="{FF2B5EF4-FFF2-40B4-BE49-F238E27FC236}">
                <a16:creationId xmlns:a16="http://schemas.microsoft.com/office/drawing/2014/main" id="{885B4CA6-52AB-5B42-98F2-BA2654F52EA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D5A988D-DB18-4146-AFF9-29AA91360A55}"/>
              </a:ext>
            </a:extLst>
          </p:cNvPr>
          <p:cNvSpPr>
            <a:spLocks noGrp="1"/>
          </p:cNvSpPr>
          <p:nvPr>
            <p:ph type="sldNum" sz="quarter" idx="12"/>
          </p:nvPr>
        </p:nvSpPr>
        <p:spPr/>
        <p:txBody>
          <a:bodyPr/>
          <a:lstStyle/>
          <a:p>
            <a:fld id="{D2D51EA4-F31C-194E-8B99-213FDBB2CBF8}" type="slidenum">
              <a:rPr kumimoji="1" lang="zh-CN" altLang="en-US" smtClean="0"/>
              <a:t>‹#›</a:t>
            </a:fld>
            <a:endParaRPr kumimoji="1" lang="zh-CN" altLang="en-US"/>
          </a:p>
        </p:txBody>
      </p:sp>
    </p:spTree>
    <p:extLst>
      <p:ext uri="{BB962C8B-B14F-4D97-AF65-F5344CB8AC3E}">
        <p14:creationId xmlns:p14="http://schemas.microsoft.com/office/powerpoint/2010/main" val="77361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1F34E6-766E-FD4A-9650-849A17CD00D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CFBC83C9-05A4-F446-88C4-D27D582479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AFD0A795-8B74-3F4F-8966-DA259422A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DE809FB-8363-DD45-875E-B61755957C96}"/>
              </a:ext>
            </a:extLst>
          </p:cNvPr>
          <p:cNvSpPr>
            <a:spLocks noGrp="1"/>
          </p:cNvSpPr>
          <p:nvPr>
            <p:ph type="dt" sz="half" idx="10"/>
          </p:nvPr>
        </p:nvSpPr>
        <p:spPr/>
        <p:txBody>
          <a:bodyPr/>
          <a:lstStyle/>
          <a:p>
            <a:fld id="{0111A107-3587-CA42-AD33-76520F6B441E}" type="datetimeFigureOut">
              <a:rPr kumimoji="1" lang="zh-CN" altLang="en-US" smtClean="0"/>
              <a:t>2023/2/13</a:t>
            </a:fld>
            <a:endParaRPr kumimoji="1" lang="zh-CN" altLang="en-US"/>
          </a:p>
        </p:txBody>
      </p:sp>
      <p:sp>
        <p:nvSpPr>
          <p:cNvPr id="6" name="页脚占位符 5">
            <a:extLst>
              <a:ext uri="{FF2B5EF4-FFF2-40B4-BE49-F238E27FC236}">
                <a16:creationId xmlns:a16="http://schemas.microsoft.com/office/drawing/2014/main" id="{8B2C57BD-5163-1B4D-B405-00E987ECB3C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4FC49D9-397D-EF4A-B097-E058E7A1F6B9}"/>
              </a:ext>
            </a:extLst>
          </p:cNvPr>
          <p:cNvSpPr>
            <a:spLocks noGrp="1"/>
          </p:cNvSpPr>
          <p:nvPr>
            <p:ph type="sldNum" sz="quarter" idx="12"/>
          </p:nvPr>
        </p:nvSpPr>
        <p:spPr/>
        <p:txBody>
          <a:bodyPr/>
          <a:lstStyle/>
          <a:p>
            <a:fld id="{D2D51EA4-F31C-194E-8B99-213FDBB2CBF8}" type="slidenum">
              <a:rPr kumimoji="1" lang="zh-CN" altLang="en-US" smtClean="0"/>
              <a:t>‹#›</a:t>
            </a:fld>
            <a:endParaRPr kumimoji="1" lang="zh-CN" altLang="en-US"/>
          </a:p>
        </p:txBody>
      </p:sp>
    </p:spTree>
    <p:extLst>
      <p:ext uri="{BB962C8B-B14F-4D97-AF65-F5344CB8AC3E}">
        <p14:creationId xmlns:p14="http://schemas.microsoft.com/office/powerpoint/2010/main" val="3297132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2FD4E4F-91B5-BA42-841F-E944E68C7E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25C5F13-79C6-F943-B075-1C41C44B9E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B095053-52A1-F547-AB2D-5404187705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11A107-3587-CA42-AD33-76520F6B441E}" type="datetimeFigureOut">
              <a:rPr kumimoji="1" lang="zh-CN" altLang="en-US" smtClean="0"/>
              <a:t>2023/2/13</a:t>
            </a:fld>
            <a:endParaRPr kumimoji="1" lang="zh-CN" altLang="en-US"/>
          </a:p>
        </p:txBody>
      </p:sp>
      <p:sp>
        <p:nvSpPr>
          <p:cNvPr id="5" name="页脚占位符 4">
            <a:extLst>
              <a:ext uri="{FF2B5EF4-FFF2-40B4-BE49-F238E27FC236}">
                <a16:creationId xmlns:a16="http://schemas.microsoft.com/office/drawing/2014/main" id="{1CA6A5DA-1BAD-6C41-B872-635976622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E2DD3534-85A5-1147-8D2A-C55C26491B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51EA4-F31C-194E-8B99-213FDBB2CBF8}" type="slidenum">
              <a:rPr kumimoji="1" lang="zh-CN" altLang="en-US" smtClean="0"/>
              <a:t>‹#›</a:t>
            </a:fld>
            <a:endParaRPr kumimoji="1" lang="zh-CN" altLang="en-US"/>
          </a:p>
        </p:txBody>
      </p:sp>
    </p:spTree>
    <p:extLst>
      <p:ext uri="{BB962C8B-B14F-4D97-AF65-F5344CB8AC3E}">
        <p14:creationId xmlns:p14="http://schemas.microsoft.com/office/powerpoint/2010/main" val="664500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inheritance-in-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606DF-80FF-C147-8C1E-9E9F50ED4FB8}"/>
              </a:ext>
            </a:extLst>
          </p:cNvPr>
          <p:cNvSpPr>
            <a:spLocks noGrp="1"/>
          </p:cNvSpPr>
          <p:nvPr>
            <p:ph type="ctrTitle"/>
          </p:nvPr>
        </p:nvSpPr>
        <p:spPr/>
        <p:txBody>
          <a:bodyPr/>
          <a:lstStyle/>
          <a:p>
            <a:r>
              <a:rPr kumimoji="1" lang="en-US" altLang="zh-CN" dirty="0"/>
              <a:t>Java Basics 3</a:t>
            </a:r>
            <a:endParaRPr kumimoji="1" lang="zh-CN" altLang="en-US" dirty="0"/>
          </a:p>
        </p:txBody>
      </p:sp>
      <p:sp>
        <p:nvSpPr>
          <p:cNvPr id="3" name="副标题 2">
            <a:extLst>
              <a:ext uri="{FF2B5EF4-FFF2-40B4-BE49-F238E27FC236}">
                <a16:creationId xmlns:a16="http://schemas.microsoft.com/office/drawing/2014/main" id="{13C6EBE1-53B6-144C-A3A5-9ABB8E036FFD}"/>
              </a:ext>
            </a:extLst>
          </p:cNvPr>
          <p:cNvSpPr>
            <a:spLocks noGrp="1"/>
          </p:cNvSpPr>
          <p:nvPr>
            <p:ph type="subTitle" idx="1"/>
          </p:nvPr>
        </p:nvSpPr>
        <p:spPr/>
        <p:txBody>
          <a:bodyPr/>
          <a:lstStyle/>
          <a:p>
            <a:r>
              <a:rPr kumimoji="1" lang="en-US" altLang="zh-CN" dirty="0"/>
              <a:t>Guangjian Zhou</a:t>
            </a:r>
            <a:endParaRPr kumimoji="1" lang="zh-CN" altLang="en-US" dirty="0"/>
          </a:p>
        </p:txBody>
      </p:sp>
    </p:spTree>
    <p:extLst>
      <p:ext uri="{BB962C8B-B14F-4D97-AF65-F5344CB8AC3E}">
        <p14:creationId xmlns:p14="http://schemas.microsoft.com/office/powerpoint/2010/main" val="291940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20B96-F012-174D-94AD-4A5411285774}"/>
              </a:ext>
            </a:extLst>
          </p:cNvPr>
          <p:cNvSpPr>
            <a:spLocks noGrp="1"/>
          </p:cNvSpPr>
          <p:nvPr>
            <p:ph type="title"/>
          </p:nvPr>
        </p:nvSpPr>
        <p:spPr/>
        <p:txBody>
          <a:bodyPr>
            <a:normAutofit/>
          </a:bodyPr>
          <a:lstStyle/>
          <a:p>
            <a:r>
              <a:rPr kumimoji="1" lang="en" altLang="zh-CN" sz="3600" dirty="0">
                <a:latin typeface="Arial" panose="020B0604020202020204" pitchFamily="34" charset="0"/>
                <a:cs typeface="Arial" panose="020B0604020202020204" pitchFamily="34" charset="0"/>
              </a:rPr>
              <a:t>8. If there are no pointers in Java, then why do we get </a:t>
            </a:r>
            <a:r>
              <a:rPr kumimoji="1" lang="en" altLang="zh-CN" sz="3600" dirty="0" err="1">
                <a:latin typeface="Arial" panose="020B0604020202020204" pitchFamily="34" charset="0"/>
                <a:cs typeface="Arial" panose="020B0604020202020204" pitchFamily="34" charset="0"/>
              </a:rPr>
              <a:t>NullPointerException</a:t>
            </a:r>
            <a:r>
              <a:rPr kumimoji="1" lang="en" altLang="zh-CN" sz="3600" dirty="0">
                <a:latin typeface="Arial" panose="020B0604020202020204" pitchFamily="34" charset="0"/>
                <a:cs typeface="Arial" panose="020B0604020202020204" pitchFamily="34" charset="0"/>
              </a:rPr>
              <a:t>?</a:t>
            </a:r>
          </a:p>
        </p:txBody>
      </p:sp>
      <p:sp>
        <p:nvSpPr>
          <p:cNvPr id="3" name="内容占位符 2">
            <a:extLst>
              <a:ext uri="{FF2B5EF4-FFF2-40B4-BE49-F238E27FC236}">
                <a16:creationId xmlns:a16="http://schemas.microsoft.com/office/drawing/2014/main" id="{2C18896A-D23D-DF48-A1B0-584836E6B6D1}"/>
              </a:ext>
            </a:extLst>
          </p:cNvPr>
          <p:cNvSpPr>
            <a:spLocks noGrp="1"/>
          </p:cNvSpPr>
          <p:nvPr>
            <p:ph idx="1"/>
          </p:nvPr>
        </p:nvSpPr>
        <p:spPr/>
        <p:txBody>
          <a:bodyPr/>
          <a:lstStyle/>
          <a:p>
            <a:r>
              <a:rPr kumimoji="1" lang="en-US" altLang="zh-CN" dirty="0">
                <a:latin typeface="Arial" panose="020B0604020202020204" pitchFamily="34" charset="0"/>
                <a:cs typeface="Arial" panose="020B0604020202020204" pitchFamily="34" charset="0"/>
              </a:rPr>
              <a:t>This occurs when we are trying to dereference an object that doesn’t even exist.</a:t>
            </a:r>
            <a:endParaRPr kumimoji="1"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716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4A728-99DF-904B-A7FF-921C54C23F97}"/>
              </a:ext>
            </a:extLst>
          </p:cNvPr>
          <p:cNvSpPr>
            <a:spLocks noGrp="1"/>
          </p:cNvSpPr>
          <p:nvPr>
            <p:ph type="title"/>
          </p:nvPr>
        </p:nvSpPr>
        <p:spPr/>
        <p:txBody>
          <a:bodyPr>
            <a:normAutofit/>
          </a:bodyPr>
          <a:lstStyle/>
          <a:p>
            <a:r>
              <a:rPr kumimoji="1" lang="en" altLang="zh-CN" sz="3600" dirty="0">
                <a:latin typeface="Arial" panose="020B0604020202020204" pitchFamily="34" charset="0"/>
                <a:cs typeface="Arial" panose="020B0604020202020204" pitchFamily="34" charset="0"/>
              </a:rPr>
              <a:t>9. What is the purpose of ‘super’ keyword in java?</a:t>
            </a:r>
            <a:endParaRPr kumimoji="1" lang="zh-CN" altLang="en-US" sz="3600" dirty="0"/>
          </a:p>
        </p:txBody>
      </p:sp>
      <p:sp>
        <p:nvSpPr>
          <p:cNvPr id="3" name="内容占位符 2">
            <a:extLst>
              <a:ext uri="{FF2B5EF4-FFF2-40B4-BE49-F238E27FC236}">
                <a16:creationId xmlns:a16="http://schemas.microsoft.com/office/drawing/2014/main" id="{64EB81F6-B9AA-7F47-ADEF-130F243E69FE}"/>
              </a:ext>
            </a:extLst>
          </p:cNvPr>
          <p:cNvSpPr>
            <a:spLocks noGrp="1"/>
          </p:cNvSpPr>
          <p:nvPr>
            <p:ph idx="1"/>
          </p:nvPr>
        </p:nvSpPr>
        <p:spPr/>
        <p:txBody>
          <a:bodyPr/>
          <a:lstStyle/>
          <a:p>
            <a:r>
              <a:rPr kumimoji="1" lang="en-US" altLang="zh-CN" dirty="0">
                <a:latin typeface="Arial" panose="020B0604020202020204" pitchFamily="34" charset="0"/>
                <a:cs typeface="Arial" panose="020B0604020202020204" pitchFamily="34" charset="0"/>
              </a:rPr>
              <a:t>Get access to super class’s methods</a:t>
            </a:r>
          </a:p>
          <a:p>
            <a:r>
              <a:rPr kumimoji="1" lang="en-US" altLang="zh-CN" dirty="0">
                <a:latin typeface="Arial" panose="020B0604020202020204" pitchFamily="34" charset="0"/>
                <a:cs typeface="Arial" panose="020B0604020202020204" pitchFamily="34" charset="0"/>
              </a:rPr>
              <a:t>Get access to super class’s variables</a:t>
            </a:r>
          </a:p>
          <a:p>
            <a:r>
              <a:rPr kumimoji="1" lang="en-US" altLang="zh-CN" dirty="0">
                <a:latin typeface="Arial" panose="020B0604020202020204" pitchFamily="34" charset="0"/>
                <a:cs typeface="Arial" panose="020B0604020202020204" pitchFamily="34" charset="0"/>
              </a:rPr>
              <a:t>Invoke super class’s constructors</a:t>
            </a:r>
            <a:endParaRPr kumimoji="1"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2725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39F41-E8CC-8C45-9786-B0F5E0F1C7D1}"/>
              </a:ext>
            </a:extLst>
          </p:cNvPr>
          <p:cNvSpPr>
            <a:spLocks noGrp="1"/>
          </p:cNvSpPr>
          <p:nvPr>
            <p:ph type="title"/>
          </p:nvPr>
        </p:nvSpPr>
        <p:spPr/>
        <p:txBody>
          <a:bodyPr>
            <a:normAutofit/>
          </a:bodyPr>
          <a:lstStyle/>
          <a:p>
            <a:r>
              <a:rPr kumimoji="1" lang="en" altLang="zh-CN" sz="3600" dirty="0">
                <a:latin typeface="Arial" panose="020B0604020202020204" pitchFamily="34" charset="0"/>
                <a:cs typeface="Arial" panose="020B0604020202020204" pitchFamily="34" charset="0"/>
              </a:rPr>
              <a:t>10. Is it possible to use this() and super() both in same constructor?</a:t>
            </a:r>
            <a:endParaRPr kumimoji="1" lang="zh-CN" altLang="en-US" sz="3600" dirty="0"/>
          </a:p>
        </p:txBody>
      </p:sp>
      <p:sp>
        <p:nvSpPr>
          <p:cNvPr id="3" name="内容占位符 2">
            <a:extLst>
              <a:ext uri="{FF2B5EF4-FFF2-40B4-BE49-F238E27FC236}">
                <a16:creationId xmlns:a16="http://schemas.microsoft.com/office/drawing/2014/main" id="{80C8A07E-B031-7E49-8DD7-8E336B2ADFC9}"/>
              </a:ext>
            </a:extLst>
          </p:cNvPr>
          <p:cNvSpPr>
            <a:spLocks noGrp="1"/>
          </p:cNvSpPr>
          <p:nvPr>
            <p:ph idx="1"/>
          </p:nvPr>
        </p:nvSpPr>
        <p:spPr/>
        <p:txBody>
          <a:bodyPr/>
          <a:lstStyle/>
          <a:p>
            <a:r>
              <a:rPr lang="en" altLang="zh-CN" b="0" i="0" dirty="0">
                <a:effectLst/>
                <a:latin typeface="Arial" panose="020B0604020202020204" pitchFamily="34" charset="0"/>
                <a:cs typeface="Arial" panose="020B0604020202020204" pitchFamily="34" charset="0"/>
              </a:rPr>
              <a:t>No, we cannot use the </a:t>
            </a:r>
            <a:r>
              <a:rPr lang="en" altLang="zh-CN" b="1" i="0" dirty="0">
                <a:effectLst/>
                <a:latin typeface="Arial" panose="020B0604020202020204" pitchFamily="34" charset="0"/>
                <a:cs typeface="Arial" panose="020B0604020202020204" pitchFamily="34" charset="0"/>
              </a:rPr>
              <a:t>this()</a:t>
            </a:r>
            <a:r>
              <a:rPr lang="en" altLang="zh-CN" b="0" i="0" dirty="0">
                <a:effectLst/>
                <a:latin typeface="Arial" panose="020B0604020202020204" pitchFamily="34" charset="0"/>
                <a:cs typeface="Arial" panose="020B0604020202020204" pitchFamily="34" charset="0"/>
              </a:rPr>
              <a:t> and </a:t>
            </a:r>
            <a:r>
              <a:rPr lang="en" altLang="zh-CN" b="1" i="0" dirty="0">
                <a:effectLst/>
                <a:latin typeface="Arial" panose="020B0604020202020204" pitchFamily="34" charset="0"/>
                <a:cs typeface="Arial" panose="020B0604020202020204" pitchFamily="34" charset="0"/>
              </a:rPr>
              <a:t>super()</a:t>
            </a:r>
            <a:r>
              <a:rPr lang="en" altLang="zh-CN" b="0" i="0" dirty="0">
                <a:effectLst/>
                <a:latin typeface="Arial" panose="020B0604020202020204" pitchFamily="34" charset="0"/>
                <a:cs typeface="Arial" panose="020B0604020202020204" pitchFamily="34" charset="0"/>
              </a:rPr>
              <a:t> in the same constructor. If we want to use this() or super() inside a constructor, they must be written (executed) at first. Both this() and super() cannot be executed simultaneously, hence “</a:t>
            </a:r>
            <a:r>
              <a:rPr lang="en" altLang="zh-CN" b="1" i="0" dirty="0">
                <a:effectLst/>
                <a:latin typeface="Arial" panose="020B0604020202020204" pitchFamily="34" charset="0"/>
                <a:cs typeface="Arial" panose="020B0604020202020204" pitchFamily="34" charset="0"/>
              </a:rPr>
              <a:t>this()</a:t>
            </a:r>
            <a:r>
              <a:rPr lang="en" altLang="zh-CN" b="0" i="0" dirty="0">
                <a:effectLst/>
                <a:latin typeface="Arial" panose="020B0604020202020204" pitchFamily="34" charset="0"/>
                <a:cs typeface="Arial" panose="020B0604020202020204" pitchFamily="34" charset="0"/>
              </a:rPr>
              <a:t>” and “</a:t>
            </a:r>
            <a:r>
              <a:rPr lang="en" altLang="zh-CN" b="1" i="0" dirty="0">
                <a:effectLst/>
                <a:latin typeface="Arial" panose="020B0604020202020204" pitchFamily="34" charset="0"/>
                <a:cs typeface="Arial" panose="020B0604020202020204" pitchFamily="34" charset="0"/>
              </a:rPr>
              <a:t>super()</a:t>
            </a:r>
            <a:r>
              <a:rPr lang="en" altLang="zh-CN" b="0" i="0" dirty="0">
                <a:effectLst/>
                <a:latin typeface="Arial" panose="020B0604020202020204" pitchFamily="34" charset="0"/>
                <a:cs typeface="Arial" panose="020B0604020202020204" pitchFamily="34" charset="0"/>
              </a:rPr>
              <a:t>” in Java cannot be used in the same constructor.</a:t>
            </a:r>
            <a:endParaRPr kumimoji="1"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3994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849B1-B9C2-C746-BBCC-D92716E9D874}"/>
              </a:ext>
            </a:extLst>
          </p:cNvPr>
          <p:cNvSpPr>
            <a:spLocks noGrp="1"/>
          </p:cNvSpPr>
          <p:nvPr>
            <p:ph type="title"/>
          </p:nvPr>
        </p:nvSpPr>
        <p:spPr/>
        <p:txBody>
          <a:bodyPr>
            <a:normAutofit/>
          </a:bodyPr>
          <a:lstStyle/>
          <a:p>
            <a:r>
              <a:rPr kumimoji="1" lang="en" altLang="zh-CN" sz="3600" dirty="0">
                <a:latin typeface="Arial" panose="020B0604020202020204" pitchFamily="34" charset="0"/>
                <a:cs typeface="Arial" panose="020B0604020202020204" pitchFamily="34" charset="0"/>
              </a:rPr>
              <a:t>11. What is the meaning of object cloning in Java?</a:t>
            </a:r>
            <a:endParaRPr kumimoji="1" lang="zh-CN" altLang="en-US" sz="3600" dirty="0"/>
          </a:p>
        </p:txBody>
      </p:sp>
      <p:sp>
        <p:nvSpPr>
          <p:cNvPr id="3" name="内容占位符 2">
            <a:extLst>
              <a:ext uri="{FF2B5EF4-FFF2-40B4-BE49-F238E27FC236}">
                <a16:creationId xmlns:a16="http://schemas.microsoft.com/office/drawing/2014/main" id="{BDEFA5EB-C893-5544-8CA2-D6355B6900B0}"/>
              </a:ext>
            </a:extLst>
          </p:cNvPr>
          <p:cNvSpPr>
            <a:spLocks noGrp="1"/>
          </p:cNvSpPr>
          <p:nvPr>
            <p:ph idx="1"/>
          </p:nvPr>
        </p:nvSpPr>
        <p:spPr/>
        <p:txBody>
          <a:bodyPr/>
          <a:lstStyle/>
          <a:p>
            <a:r>
              <a:rPr lang="en" altLang="zh-CN" b="0" i="0" dirty="0">
                <a:effectLst/>
                <a:latin typeface="Arial" panose="020B0604020202020204" pitchFamily="34" charset="0"/>
                <a:cs typeface="Arial" panose="020B0604020202020204" pitchFamily="34" charset="0"/>
              </a:rPr>
              <a:t>Object cloning refers to the creation of an exact copy of an object. It creates a new instance of the class of the current object and initializes all its fields with exactly the contents of the corresponding fields of this object.</a:t>
            </a:r>
            <a:endParaRPr kumimoji="1"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3425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A129305-B635-9A4E-800F-99C54398C646}"/>
              </a:ext>
            </a:extLst>
          </p:cNvPr>
          <p:cNvSpPr>
            <a:spLocks noGrp="1"/>
          </p:cNvSpPr>
          <p:nvPr>
            <p:ph idx="1"/>
          </p:nvPr>
        </p:nvSpPr>
        <p:spPr>
          <a:xfrm>
            <a:off x="598714" y="1030968"/>
            <a:ext cx="10515600" cy="4351338"/>
          </a:xfrm>
        </p:spPr>
        <p:txBody>
          <a:bodyPr>
            <a:normAutofit fontScale="62500" lnSpcReduction="20000"/>
          </a:bodyPr>
          <a:lstStyle/>
          <a:p>
            <a:r>
              <a:rPr kumimoji="1" lang="en" altLang="zh-CN" dirty="0">
                <a:latin typeface="Arial" panose="020B0604020202020204" pitchFamily="34" charset="0"/>
                <a:cs typeface="Arial" panose="020B0604020202020204" pitchFamily="34" charset="0"/>
              </a:rPr>
              <a:t>Set3</a:t>
            </a:r>
          </a:p>
          <a:p>
            <a:r>
              <a:rPr kumimoji="1" lang="en" altLang="zh-CN" dirty="0" err="1">
                <a:latin typeface="Arial" panose="020B0604020202020204" pitchFamily="34" charset="0"/>
                <a:cs typeface="Arial" panose="020B0604020202020204" pitchFamily="34" charset="0"/>
              </a:rPr>
              <a:t>Inheriatnce</a:t>
            </a:r>
            <a:r>
              <a:rPr kumimoji="1" lang="en" altLang="zh-CN" dirty="0">
                <a:latin typeface="Arial" panose="020B0604020202020204" pitchFamily="34" charset="0"/>
                <a:cs typeface="Arial" panose="020B0604020202020204" pitchFamily="34" charset="0"/>
              </a:rPr>
              <a:t> concepts:</a:t>
            </a:r>
          </a:p>
          <a:p>
            <a:r>
              <a:rPr kumimoji="1" lang="en" altLang="zh-CN" dirty="0">
                <a:latin typeface="Arial" panose="020B0604020202020204" pitchFamily="34" charset="0"/>
                <a:cs typeface="Arial" panose="020B0604020202020204" pitchFamily="34" charset="0"/>
              </a:rPr>
              <a:t>1 What is the purpose of ‘this’ keyword in java?</a:t>
            </a:r>
          </a:p>
          <a:p>
            <a:r>
              <a:rPr kumimoji="1" lang="en" altLang="zh-CN" dirty="0">
                <a:latin typeface="Arial" panose="020B0604020202020204" pitchFamily="34" charset="0"/>
                <a:cs typeface="Arial" panose="020B0604020202020204" pitchFamily="34" charset="0"/>
              </a:rPr>
              <a:t>2. Explain the concept of Inheritance?</a:t>
            </a:r>
          </a:p>
          <a:p>
            <a:r>
              <a:rPr kumimoji="1" lang="en" altLang="zh-CN" dirty="0">
                <a:latin typeface="Arial" panose="020B0604020202020204" pitchFamily="34" charset="0"/>
                <a:cs typeface="Arial" panose="020B0604020202020204" pitchFamily="34" charset="0"/>
              </a:rPr>
              <a:t>3. Which class in Java is superclass of every other class?</a:t>
            </a:r>
          </a:p>
          <a:p>
            <a:r>
              <a:rPr kumimoji="1" lang="en" altLang="zh-CN" dirty="0">
                <a:latin typeface="Arial" panose="020B0604020202020204" pitchFamily="34" charset="0"/>
                <a:cs typeface="Arial" panose="020B0604020202020204" pitchFamily="34" charset="0"/>
              </a:rPr>
              <a:t>4. Why Java does not support multiple inheritance?</a:t>
            </a:r>
          </a:p>
          <a:p>
            <a:r>
              <a:rPr kumimoji="1" lang="en" altLang="zh-CN" dirty="0">
                <a:latin typeface="Arial" panose="020B0604020202020204" pitchFamily="34" charset="0"/>
                <a:cs typeface="Arial" panose="020B0604020202020204" pitchFamily="34" charset="0"/>
              </a:rPr>
              <a:t>5. In OOPS, what is meant by composition?</a:t>
            </a:r>
          </a:p>
          <a:p>
            <a:r>
              <a:rPr kumimoji="1" lang="en" altLang="zh-CN" dirty="0">
                <a:latin typeface="Arial" panose="020B0604020202020204" pitchFamily="34" charset="0"/>
                <a:cs typeface="Arial" panose="020B0604020202020204" pitchFamily="34" charset="0"/>
              </a:rPr>
              <a:t>6. How aggregation and composition are different concepts?</a:t>
            </a:r>
          </a:p>
          <a:p>
            <a:r>
              <a:rPr kumimoji="1" lang="en" altLang="zh-CN" dirty="0">
                <a:latin typeface="Arial" panose="020B0604020202020204" pitchFamily="34" charset="0"/>
                <a:cs typeface="Arial" panose="020B0604020202020204" pitchFamily="34" charset="0"/>
              </a:rPr>
              <a:t>7. Why there are no pointers in Java?</a:t>
            </a:r>
          </a:p>
          <a:p>
            <a:r>
              <a:rPr kumimoji="1" lang="en" altLang="zh-CN" dirty="0">
                <a:latin typeface="Arial" panose="020B0604020202020204" pitchFamily="34" charset="0"/>
                <a:cs typeface="Arial" panose="020B0604020202020204" pitchFamily="34" charset="0"/>
              </a:rPr>
              <a:t>8. If there are no pointers in Java, then why do we get </a:t>
            </a:r>
            <a:r>
              <a:rPr kumimoji="1" lang="en" altLang="zh-CN" dirty="0" err="1">
                <a:latin typeface="Arial" panose="020B0604020202020204" pitchFamily="34" charset="0"/>
                <a:cs typeface="Arial" panose="020B0604020202020204" pitchFamily="34" charset="0"/>
              </a:rPr>
              <a:t>NullPointerException</a:t>
            </a:r>
            <a:r>
              <a:rPr kumimoji="1" lang="en" altLang="zh-CN" dirty="0">
                <a:latin typeface="Arial" panose="020B0604020202020204" pitchFamily="34" charset="0"/>
                <a:cs typeface="Arial" panose="020B0604020202020204" pitchFamily="34" charset="0"/>
              </a:rPr>
              <a:t>?</a:t>
            </a:r>
          </a:p>
          <a:p>
            <a:r>
              <a:rPr kumimoji="1" lang="en" altLang="zh-CN" dirty="0">
                <a:latin typeface="Arial" panose="020B0604020202020204" pitchFamily="34" charset="0"/>
                <a:cs typeface="Arial" panose="020B0604020202020204" pitchFamily="34" charset="0"/>
              </a:rPr>
              <a:t>9. What is the purpose of ‘super’ keyword in java?</a:t>
            </a:r>
          </a:p>
          <a:p>
            <a:r>
              <a:rPr kumimoji="1" lang="en" altLang="zh-CN" dirty="0">
                <a:latin typeface="Arial" panose="020B0604020202020204" pitchFamily="34" charset="0"/>
                <a:cs typeface="Arial" panose="020B0604020202020204" pitchFamily="34" charset="0"/>
              </a:rPr>
              <a:t>10. Is it possible to use this() and super() both in same constructor?</a:t>
            </a:r>
          </a:p>
          <a:p>
            <a:r>
              <a:rPr kumimoji="1" lang="en" altLang="zh-CN" dirty="0">
                <a:latin typeface="Arial" panose="020B0604020202020204" pitchFamily="34" charset="0"/>
                <a:cs typeface="Arial" panose="020B0604020202020204" pitchFamily="34" charset="0"/>
              </a:rPr>
              <a:t>11. What is the meaning of object cloning in Java?</a:t>
            </a:r>
            <a:endParaRPr kumimoji="1"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654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DE0DE-BA0A-D947-8C88-1878A11B970F}"/>
              </a:ext>
            </a:extLst>
          </p:cNvPr>
          <p:cNvSpPr>
            <a:spLocks noGrp="1"/>
          </p:cNvSpPr>
          <p:nvPr>
            <p:ph type="title"/>
          </p:nvPr>
        </p:nvSpPr>
        <p:spPr/>
        <p:txBody>
          <a:bodyPr>
            <a:normAutofit/>
          </a:bodyPr>
          <a:lstStyle/>
          <a:p>
            <a:r>
              <a:rPr kumimoji="1" lang="en" altLang="zh-CN" sz="3600" dirty="0">
                <a:latin typeface="Arial" panose="020B0604020202020204" pitchFamily="34" charset="0"/>
                <a:cs typeface="Arial" panose="020B0604020202020204" pitchFamily="34" charset="0"/>
              </a:rPr>
              <a:t>1 What is the purpose of ‘this’ keyword in java?</a:t>
            </a:r>
            <a:endParaRPr kumimoji="1" lang="zh-CN" altLang="en-US" sz="36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9C00B996-F899-1C41-B6BB-4490277CAAD7}"/>
              </a:ext>
            </a:extLst>
          </p:cNvPr>
          <p:cNvSpPr>
            <a:spLocks noGrp="1"/>
          </p:cNvSpPr>
          <p:nvPr>
            <p:ph idx="1"/>
          </p:nvPr>
        </p:nvSpPr>
        <p:spPr/>
        <p:txBody>
          <a:bodyPr>
            <a:normAutofit fontScale="92500" lnSpcReduction="10000"/>
          </a:bodyPr>
          <a:lstStyle/>
          <a:p>
            <a:pPr algn="l"/>
            <a:r>
              <a:rPr lang="en" altLang="zh-CN" b="0" i="0" dirty="0">
                <a:solidFill>
                  <a:srgbClr val="000000"/>
                </a:solidFill>
                <a:effectLst/>
                <a:latin typeface="Verdana" panose="020B0604030504040204" pitchFamily="34" charset="0"/>
              </a:rPr>
              <a:t>The this keyword refers to the current object in a method or constructor.</a:t>
            </a:r>
          </a:p>
          <a:p>
            <a:pPr algn="l"/>
            <a:r>
              <a:rPr lang="en" altLang="zh-CN" b="0" i="0" dirty="0">
                <a:solidFill>
                  <a:srgbClr val="000000"/>
                </a:solidFill>
                <a:effectLst/>
                <a:latin typeface="Verdana" panose="020B0604030504040204" pitchFamily="34" charset="0"/>
              </a:rPr>
              <a:t>The most common use of the this keyword is to eliminate the confusion between class attributes and parameters with the same name (because a class attribute is shadowed by a method or constructor parameter). this can also be used to:</a:t>
            </a:r>
          </a:p>
          <a:p>
            <a:pPr algn="l">
              <a:buFont typeface="Arial" panose="020B0604020202020204" pitchFamily="34" charset="0"/>
              <a:buChar char="•"/>
            </a:pPr>
            <a:r>
              <a:rPr lang="en" altLang="zh-CN" b="0" i="0" dirty="0">
                <a:solidFill>
                  <a:srgbClr val="000000"/>
                </a:solidFill>
                <a:effectLst/>
                <a:latin typeface="Verdana" panose="020B0604030504040204" pitchFamily="34" charset="0"/>
              </a:rPr>
              <a:t>Invoke current class constructor</a:t>
            </a:r>
          </a:p>
          <a:p>
            <a:pPr algn="l">
              <a:buFont typeface="Arial" panose="020B0604020202020204" pitchFamily="34" charset="0"/>
              <a:buChar char="•"/>
            </a:pPr>
            <a:r>
              <a:rPr lang="en" altLang="zh-CN" b="0" i="0" dirty="0">
                <a:solidFill>
                  <a:srgbClr val="000000"/>
                </a:solidFill>
                <a:effectLst/>
                <a:latin typeface="Verdana" panose="020B0604030504040204" pitchFamily="34" charset="0"/>
              </a:rPr>
              <a:t>Invoke current class method</a:t>
            </a:r>
          </a:p>
          <a:p>
            <a:pPr algn="l">
              <a:buFont typeface="Arial" panose="020B0604020202020204" pitchFamily="34" charset="0"/>
              <a:buChar char="•"/>
            </a:pPr>
            <a:r>
              <a:rPr lang="en" altLang="zh-CN" b="0" i="0" dirty="0">
                <a:solidFill>
                  <a:srgbClr val="000000"/>
                </a:solidFill>
                <a:effectLst/>
                <a:latin typeface="Verdana" panose="020B0604030504040204" pitchFamily="34" charset="0"/>
              </a:rPr>
              <a:t>Return the current class object</a:t>
            </a:r>
          </a:p>
          <a:p>
            <a:pPr algn="l">
              <a:buFont typeface="Arial" panose="020B0604020202020204" pitchFamily="34" charset="0"/>
              <a:buChar char="•"/>
            </a:pPr>
            <a:r>
              <a:rPr lang="en" altLang="zh-CN" b="0" i="0" dirty="0">
                <a:solidFill>
                  <a:srgbClr val="000000"/>
                </a:solidFill>
                <a:effectLst/>
                <a:latin typeface="Verdana" panose="020B0604030504040204" pitchFamily="34" charset="0"/>
              </a:rPr>
              <a:t>Pass an argument in the method call</a:t>
            </a:r>
          </a:p>
          <a:p>
            <a:pPr algn="l">
              <a:buFont typeface="Arial" panose="020B0604020202020204" pitchFamily="34" charset="0"/>
              <a:buChar char="•"/>
            </a:pPr>
            <a:r>
              <a:rPr lang="en" altLang="zh-CN" b="0" i="0" dirty="0">
                <a:solidFill>
                  <a:srgbClr val="000000"/>
                </a:solidFill>
                <a:effectLst/>
                <a:latin typeface="Verdana" panose="020B0604030504040204" pitchFamily="34" charset="0"/>
              </a:rPr>
              <a:t>Pass an argument in the constructor call</a:t>
            </a:r>
          </a:p>
          <a:p>
            <a:endParaRPr kumimoji="1" lang="zh-CN" altLang="en-US" dirty="0"/>
          </a:p>
        </p:txBody>
      </p:sp>
    </p:spTree>
    <p:extLst>
      <p:ext uri="{BB962C8B-B14F-4D97-AF65-F5344CB8AC3E}">
        <p14:creationId xmlns:p14="http://schemas.microsoft.com/office/powerpoint/2010/main" val="336718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DE0DE-BA0A-D947-8C88-1878A11B970F}"/>
              </a:ext>
            </a:extLst>
          </p:cNvPr>
          <p:cNvSpPr>
            <a:spLocks noGrp="1"/>
          </p:cNvSpPr>
          <p:nvPr>
            <p:ph type="title"/>
          </p:nvPr>
        </p:nvSpPr>
        <p:spPr/>
        <p:txBody>
          <a:bodyPr>
            <a:normAutofit/>
          </a:bodyPr>
          <a:lstStyle/>
          <a:p>
            <a:r>
              <a:rPr kumimoji="1" lang="en" altLang="zh-CN" sz="3600" dirty="0">
                <a:latin typeface="Arial" panose="020B0604020202020204" pitchFamily="34" charset="0"/>
                <a:cs typeface="Arial" panose="020B0604020202020204" pitchFamily="34" charset="0"/>
              </a:rPr>
              <a:t>2. Explain the concept of Inheritance?</a:t>
            </a:r>
          </a:p>
        </p:txBody>
      </p:sp>
      <p:sp>
        <p:nvSpPr>
          <p:cNvPr id="3" name="内容占位符 2">
            <a:extLst>
              <a:ext uri="{FF2B5EF4-FFF2-40B4-BE49-F238E27FC236}">
                <a16:creationId xmlns:a16="http://schemas.microsoft.com/office/drawing/2014/main" id="{9C00B996-F899-1C41-B6BB-4490277CAAD7}"/>
              </a:ext>
            </a:extLst>
          </p:cNvPr>
          <p:cNvSpPr>
            <a:spLocks noGrp="1"/>
          </p:cNvSpPr>
          <p:nvPr>
            <p:ph idx="1"/>
          </p:nvPr>
        </p:nvSpPr>
        <p:spPr/>
        <p:txBody>
          <a:bodyPr/>
          <a:lstStyle/>
          <a:p>
            <a:r>
              <a:rPr kumimoji="1" lang="en-US" altLang="zh-CN" dirty="0"/>
              <a:t>Creating new class from the existing class.</a:t>
            </a:r>
            <a:endParaRPr kumimoji="1" lang="zh-CN" altLang="en-US" dirty="0"/>
          </a:p>
        </p:txBody>
      </p:sp>
    </p:spTree>
    <p:extLst>
      <p:ext uri="{BB962C8B-B14F-4D97-AF65-F5344CB8AC3E}">
        <p14:creationId xmlns:p14="http://schemas.microsoft.com/office/powerpoint/2010/main" val="1330108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D4002D-40F0-EF43-BA8B-3D7EE066DB64}"/>
              </a:ext>
            </a:extLst>
          </p:cNvPr>
          <p:cNvSpPr>
            <a:spLocks noGrp="1"/>
          </p:cNvSpPr>
          <p:nvPr>
            <p:ph type="title"/>
          </p:nvPr>
        </p:nvSpPr>
        <p:spPr/>
        <p:txBody>
          <a:bodyPr>
            <a:normAutofit/>
          </a:bodyPr>
          <a:lstStyle/>
          <a:p>
            <a:r>
              <a:rPr kumimoji="1" lang="en" altLang="zh-CN" sz="3600" dirty="0">
                <a:latin typeface="Arial" panose="020B0604020202020204" pitchFamily="34" charset="0"/>
                <a:cs typeface="Arial" panose="020B0604020202020204" pitchFamily="34" charset="0"/>
              </a:rPr>
              <a:t>3. Which class in Java is superclass of every other class?</a:t>
            </a:r>
            <a:endParaRPr kumimoji="1" lang="zh-CN" altLang="en-US" sz="3600" dirty="0"/>
          </a:p>
        </p:txBody>
      </p:sp>
      <p:sp>
        <p:nvSpPr>
          <p:cNvPr id="3" name="内容占位符 2">
            <a:extLst>
              <a:ext uri="{FF2B5EF4-FFF2-40B4-BE49-F238E27FC236}">
                <a16:creationId xmlns:a16="http://schemas.microsoft.com/office/drawing/2014/main" id="{5EAAD9ED-BA15-2545-AF44-91D40474B1CB}"/>
              </a:ext>
            </a:extLst>
          </p:cNvPr>
          <p:cNvSpPr>
            <a:spLocks noGrp="1"/>
          </p:cNvSpPr>
          <p:nvPr>
            <p:ph idx="1"/>
          </p:nvPr>
        </p:nvSpPr>
        <p:spPr/>
        <p:txBody>
          <a:bodyPr/>
          <a:lstStyle/>
          <a:p>
            <a:r>
              <a:rPr kumimoji="1" lang="en-US" altLang="zh-CN" dirty="0"/>
              <a:t>The object class.</a:t>
            </a:r>
            <a:endParaRPr kumimoji="1" lang="zh-CN" altLang="en-US" dirty="0"/>
          </a:p>
        </p:txBody>
      </p:sp>
    </p:spTree>
    <p:extLst>
      <p:ext uri="{BB962C8B-B14F-4D97-AF65-F5344CB8AC3E}">
        <p14:creationId xmlns:p14="http://schemas.microsoft.com/office/powerpoint/2010/main" val="208150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20B96-F012-174D-94AD-4A5411285774}"/>
              </a:ext>
            </a:extLst>
          </p:cNvPr>
          <p:cNvSpPr>
            <a:spLocks noGrp="1"/>
          </p:cNvSpPr>
          <p:nvPr>
            <p:ph type="title"/>
          </p:nvPr>
        </p:nvSpPr>
        <p:spPr/>
        <p:txBody>
          <a:bodyPr>
            <a:normAutofit/>
          </a:bodyPr>
          <a:lstStyle/>
          <a:p>
            <a:r>
              <a:rPr kumimoji="1" lang="en" altLang="zh-CN" sz="3600" dirty="0">
                <a:latin typeface="Arial" panose="020B0604020202020204" pitchFamily="34" charset="0"/>
                <a:cs typeface="Arial" panose="020B0604020202020204" pitchFamily="34" charset="0"/>
              </a:rPr>
              <a:t>4. Why Java does not support multiple inheritance?</a:t>
            </a:r>
            <a:endParaRPr kumimoji="1" lang="zh-CN" altLang="en-US" sz="3600" dirty="0"/>
          </a:p>
        </p:txBody>
      </p:sp>
      <p:sp>
        <p:nvSpPr>
          <p:cNvPr id="3" name="内容占位符 2">
            <a:extLst>
              <a:ext uri="{FF2B5EF4-FFF2-40B4-BE49-F238E27FC236}">
                <a16:creationId xmlns:a16="http://schemas.microsoft.com/office/drawing/2014/main" id="{2C18896A-D23D-DF48-A1B0-584836E6B6D1}"/>
              </a:ext>
            </a:extLst>
          </p:cNvPr>
          <p:cNvSpPr>
            <a:spLocks noGrp="1"/>
          </p:cNvSpPr>
          <p:nvPr>
            <p:ph idx="1"/>
          </p:nvPr>
        </p:nvSpPr>
        <p:spPr/>
        <p:txBody>
          <a:bodyPr/>
          <a:lstStyle/>
          <a:p>
            <a:r>
              <a:rPr lang="en" altLang="zh-CN" b="0" i="0" dirty="0">
                <a:effectLst/>
                <a:latin typeface="Arial" panose="020B0604020202020204" pitchFamily="34" charset="0"/>
                <a:cs typeface="Arial" panose="020B0604020202020204" pitchFamily="34" charset="0"/>
              </a:rPr>
              <a:t>The problem occurs when there exist methods with the same signature in both the super classes and subclass. On calling the method, the compiler cannot determine which class method to be called and even on calling which class method gets the priority. </a:t>
            </a:r>
            <a:endParaRPr kumimoji="1"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9361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20B96-F012-174D-94AD-4A5411285774}"/>
              </a:ext>
            </a:extLst>
          </p:cNvPr>
          <p:cNvSpPr>
            <a:spLocks noGrp="1"/>
          </p:cNvSpPr>
          <p:nvPr>
            <p:ph type="title"/>
          </p:nvPr>
        </p:nvSpPr>
        <p:spPr/>
        <p:txBody>
          <a:bodyPr>
            <a:normAutofit/>
          </a:bodyPr>
          <a:lstStyle/>
          <a:p>
            <a:r>
              <a:rPr kumimoji="1" lang="en" altLang="zh-CN" sz="3600" dirty="0">
                <a:latin typeface="Arial" panose="020B0604020202020204" pitchFamily="34" charset="0"/>
                <a:cs typeface="Arial" panose="020B0604020202020204" pitchFamily="34" charset="0"/>
              </a:rPr>
              <a:t>5. In OOPS, what is meant by composition?</a:t>
            </a:r>
          </a:p>
        </p:txBody>
      </p:sp>
      <p:sp>
        <p:nvSpPr>
          <p:cNvPr id="3" name="内容占位符 2">
            <a:extLst>
              <a:ext uri="{FF2B5EF4-FFF2-40B4-BE49-F238E27FC236}">
                <a16:creationId xmlns:a16="http://schemas.microsoft.com/office/drawing/2014/main" id="{2C18896A-D23D-DF48-A1B0-584836E6B6D1}"/>
              </a:ext>
            </a:extLst>
          </p:cNvPr>
          <p:cNvSpPr>
            <a:spLocks noGrp="1"/>
          </p:cNvSpPr>
          <p:nvPr>
            <p:ph idx="1"/>
          </p:nvPr>
        </p:nvSpPr>
        <p:spPr/>
        <p:txBody>
          <a:bodyPr/>
          <a:lstStyle/>
          <a:p>
            <a:r>
              <a:rPr lang="en" altLang="zh-CN" b="0" i="0" dirty="0">
                <a:effectLst/>
                <a:latin typeface="Arial" panose="020B0604020202020204" pitchFamily="34" charset="0"/>
                <a:cs typeface="Arial" panose="020B0604020202020204" pitchFamily="34" charset="0"/>
              </a:rPr>
              <a:t>The composition is a design technique in java to implement a </a:t>
            </a:r>
            <a:r>
              <a:rPr lang="en" altLang="zh-CN" b="1" i="0" dirty="0">
                <a:effectLst/>
                <a:latin typeface="Arial" panose="020B0604020202020204" pitchFamily="34" charset="0"/>
                <a:cs typeface="Arial" panose="020B0604020202020204" pitchFamily="34" charset="0"/>
              </a:rPr>
              <a:t>has-a</a:t>
            </a:r>
            <a:r>
              <a:rPr lang="en" altLang="zh-CN" b="0" i="0" dirty="0">
                <a:effectLst/>
                <a:latin typeface="Arial" panose="020B0604020202020204" pitchFamily="34" charset="0"/>
                <a:cs typeface="Arial" panose="020B0604020202020204" pitchFamily="34" charset="0"/>
              </a:rPr>
              <a:t> relationship. Java </a:t>
            </a:r>
            <a:r>
              <a:rPr lang="en" altLang="zh-CN" b="0" i="0"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Inheritance</a:t>
            </a:r>
            <a:r>
              <a:rPr lang="en" altLang="zh-CN" b="0" i="0" dirty="0">
                <a:effectLst/>
                <a:latin typeface="Arial" panose="020B0604020202020204" pitchFamily="34" charset="0"/>
                <a:cs typeface="Arial" panose="020B0604020202020204" pitchFamily="34" charset="0"/>
              </a:rPr>
              <a:t> is used for code reuse purposes and the same we can do by using composition. The composition is achieved by using an instance variable that refers to other objects. If an object contains the other object and the contained object cannot exist without the existence of that object, then it is called composition. In more specific words composition is a way of describing reference between two or more classes using instance variable and an instance should be created before it is used. </a:t>
            </a:r>
            <a:endParaRPr kumimoji="1"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717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20B96-F012-174D-94AD-4A5411285774}"/>
              </a:ext>
            </a:extLst>
          </p:cNvPr>
          <p:cNvSpPr>
            <a:spLocks noGrp="1"/>
          </p:cNvSpPr>
          <p:nvPr>
            <p:ph type="title"/>
          </p:nvPr>
        </p:nvSpPr>
        <p:spPr/>
        <p:txBody>
          <a:bodyPr>
            <a:normAutofit/>
          </a:bodyPr>
          <a:lstStyle/>
          <a:p>
            <a:r>
              <a:rPr kumimoji="1" lang="en" altLang="zh-CN" sz="3600" dirty="0">
                <a:latin typeface="Arial" panose="020B0604020202020204" pitchFamily="34" charset="0"/>
                <a:cs typeface="Arial" panose="020B0604020202020204" pitchFamily="34" charset="0"/>
              </a:rPr>
              <a:t>6. How aggregation and composition are different concepts?</a:t>
            </a:r>
          </a:p>
        </p:txBody>
      </p:sp>
      <p:pic>
        <p:nvPicPr>
          <p:cNvPr id="4" name="内容占位符 3">
            <a:extLst>
              <a:ext uri="{FF2B5EF4-FFF2-40B4-BE49-F238E27FC236}">
                <a16:creationId xmlns:a16="http://schemas.microsoft.com/office/drawing/2014/main" id="{399E8198-BB0A-EF48-A9FF-B93C03DA7F39}"/>
              </a:ext>
            </a:extLst>
          </p:cNvPr>
          <p:cNvPicPr>
            <a:picLocks noGrp="1" noChangeAspect="1"/>
          </p:cNvPicPr>
          <p:nvPr>
            <p:ph idx="1"/>
          </p:nvPr>
        </p:nvPicPr>
        <p:blipFill>
          <a:blip r:embed="rId2"/>
          <a:stretch>
            <a:fillRect/>
          </a:stretch>
        </p:blipFill>
        <p:spPr>
          <a:xfrm>
            <a:off x="112454" y="1959429"/>
            <a:ext cx="11967092" cy="3506077"/>
          </a:xfrm>
          <a:prstGeom prst="rect">
            <a:avLst/>
          </a:prstGeom>
        </p:spPr>
      </p:pic>
    </p:spTree>
    <p:extLst>
      <p:ext uri="{BB962C8B-B14F-4D97-AF65-F5344CB8AC3E}">
        <p14:creationId xmlns:p14="http://schemas.microsoft.com/office/powerpoint/2010/main" val="1299383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20B96-F012-174D-94AD-4A5411285774}"/>
              </a:ext>
            </a:extLst>
          </p:cNvPr>
          <p:cNvSpPr>
            <a:spLocks noGrp="1"/>
          </p:cNvSpPr>
          <p:nvPr>
            <p:ph type="title"/>
          </p:nvPr>
        </p:nvSpPr>
        <p:spPr/>
        <p:txBody>
          <a:bodyPr>
            <a:normAutofit/>
          </a:bodyPr>
          <a:lstStyle/>
          <a:p>
            <a:r>
              <a:rPr kumimoji="1" lang="en" altLang="zh-CN" sz="3600" dirty="0">
                <a:latin typeface="Arial" panose="020B0604020202020204" pitchFamily="34" charset="0"/>
                <a:cs typeface="Arial" panose="020B0604020202020204" pitchFamily="34" charset="0"/>
              </a:rPr>
              <a:t>7. Why there are no pointers in Java?</a:t>
            </a:r>
          </a:p>
        </p:txBody>
      </p:sp>
      <p:sp>
        <p:nvSpPr>
          <p:cNvPr id="3" name="内容占位符 2">
            <a:extLst>
              <a:ext uri="{FF2B5EF4-FFF2-40B4-BE49-F238E27FC236}">
                <a16:creationId xmlns:a16="http://schemas.microsoft.com/office/drawing/2014/main" id="{2C18896A-D23D-DF48-A1B0-584836E6B6D1}"/>
              </a:ext>
            </a:extLst>
          </p:cNvPr>
          <p:cNvSpPr>
            <a:spLocks noGrp="1"/>
          </p:cNvSpPr>
          <p:nvPr>
            <p:ph idx="1"/>
          </p:nvPr>
        </p:nvSpPr>
        <p:spPr/>
        <p:txBody>
          <a:bodyPr>
            <a:normAutofit lnSpcReduction="10000"/>
          </a:bodyPr>
          <a:lstStyle/>
          <a:p>
            <a:r>
              <a:rPr lang="en" altLang="zh-CN" b="0" i="0" dirty="0">
                <a:effectLst/>
                <a:latin typeface="urw-din"/>
              </a:rPr>
              <a:t>Java doesn’t have pointers (in the C/C++ sense) because it doesn’t need them for general purpose OOP programming. Furthermore, adding pointers to Java would undermine security and robustness and make the language more complex.</a:t>
            </a:r>
          </a:p>
          <a:p>
            <a:r>
              <a:rPr lang="en" altLang="zh-CN" b="0" i="0" dirty="0">
                <a:effectLst/>
                <a:latin typeface="urw-din"/>
              </a:rPr>
              <a:t>Pointers are a particular implementation of the concept of a reference, and the term tends to be used only for languages that give you direct access to the memory address.</a:t>
            </a:r>
          </a:p>
          <a:p>
            <a:r>
              <a:rPr lang="en" altLang="zh-CN" b="1" i="0" dirty="0">
                <a:effectLst/>
                <a:latin typeface="urw-din"/>
              </a:rPr>
              <a:t>Java doesn’t support pointer explicitly,  But java uses pointer implicitly: </a:t>
            </a:r>
            <a:r>
              <a:rPr lang="en" altLang="zh-CN" b="0" i="0" dirty="0">
                <a:effectLst/>
                <a:latin typeface="urw-din"/>
              </a:rPr>
              <a:t>Java use pointers for manipulations of references but these pointers are not available for outside use. Any operations implicitly done by the language are actually NOT visible.</a:t>
            </a:r>
          </a:p>
          <a:p>
            <a:endParaRPr kumimoji="1" lang="zh-CN" altLang="en-US" dirty="0"/>
          </a:p>
        </p:txBody>
      </p:sp>
    </p:spTree>
    <p:extLst>
      <p:ext uri="{BB962C8B-B14F-4D97-AF65-F5344CB8AC3E}">
        <p14:creationId xmlns:p14="http://schemas.microsoft.com/office/powerpoint/2010/main" val="25233026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781</Words>
  <Application>Microsoft Macintosh PowerPoint</Application>
  <PresentationFormat>宽屏</PresentationFormat>
  <Paragraphs>46</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urw-din</vt:lpstr>
      <vt:lpstr>Arial</vt:lpstr>
      <vt:lpstr>Verdana</vt:lpstr>
      <vt:lpstr>Office 主题​​</vt:lpstr>
      <vt:lpstr>Java Basics 3</vt:lpstr>
      <vt:lpstr>PowerPoint 演示文稿</vt:lpstr>
      <vt:lpstr>1 What is the purpose of ‘this’ keyword in java?</vt:lpstr>
      <vt:lpstr>2. Explain the concept of Inheritance?</vt:lpstr>
      <vt:lpstr>3. Which class in Java is superclass of every other class?</vt:lpstr>
      <vt:lpstr>4. Why Java does not support multiple inheritance?</vt:lpstr>
      <vt:lpstr>5. In OOPS, what is meant by composition?</vt:lpstr>
      <vt:lpstr>6. How aggregation and composition are different concepts?</vt:lpstr>
      <vt:lpstr>7. Why there are no pointers in Java?</vt:lpstr>
      <vt:lpstr>8. If there are no pointers in Java, then why do we get NullPointerException?</vt:lpstr>
      <vt:lpstr>9. What is the purpose of ‘super’ keyword in java?</vt:lpstr>
      <vt:lpstr>10. Is it possible to use this() and super() both in same constructor?</vt:lpstr>
      <vt:lpstr>11. What is the meaning of object cloning in Java?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 3</dc:title>
  <dc:creator>周 广鉴</dc:creator>
  <cp:lastModifiedBy>周 广鉴</cp:lastModifiedBy>
  <cp:revision>1</cp:revision>
  <dcterms:created xsi:type="dcterms:W3CDTF">2023-02-13T21:12:54Z</dcterms:created>
  <dcterms:modified xsi:type="dcterms:W3CDTF">2023-02-14T04:32:22Z</dcterms:modified>
</cp:coreProperties>
</file>