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18" d="100"/>
          <a:sy n="118" d="100"/>
        </p:scale>
        <p:origin x="9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FB4F4-11DC-3048-A0D8-E6CACDA3BC66}" type="datetimeFigureOut">
              <a:rPr kumimoji="1" lang="zh-CN" altLang="en-US" smtClean="0"/>
              <a:t>2023/3/14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933A2-3581-8D40-A612-89D8FE1DFBAC}" type="slidenum">
              <a:rPr kumimoji="1" lang="zh-CN" altLang="en-US" smtClean="0"/>
              <a:t>‹#›</a:t>
            </a:fld>
            <a:endParaRPr kumimoji="1" lang="zh-CN" altLang="en-US"/>
          </a:p>
        </p:txBody>
      </p:sp>
    </p:spTree>
    <p:extLst>
      <p:ext uri="{BB962C8B-B14F-4D97-AF65-F5344CB8AC3E}">
        <p14:creationId xmlns:p14="http://schemas.microsoft.com/office/powerpoint/2010/main" val="2469474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A9933A2-3581-8D40-A612-89D8FE1DFBAC}" type="slidenum">
              <a:rPr kumimoji="1" lang="zh-CN" altLang="en-US" smtClean="0"/>
              <a:t>15</a:t>
            </a:fld>
            <a:endParaRPr kumimoji="1" lang="zh-CN" altLang="en-US"/>
          </a:p>
        </p:txBody>
      </p:sp>
    </p:spTree>
    <p:extLst>
      <p:ext uri="{BB962C8B-B14F-4D97-AF65-F5344CB8AC3E}">
        <p14:creationId xmlns:p14="http://schemas.microsoft.com/office/powerpoint/2010/main" val="2349058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41149-81C0-534B-8254-AEE2BF4AF0B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B7028DA-D71B-374A-A813-260F977E1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D3D55FC-6EC7-D843-B3BF-9D5BF7783A6E}"/>
              </a:ext>
            </a:extLst>
          </p:cNvPr>
          <p:cNvSpPr>
            <a:spLocks noGrp="1"/>
          </p:cNvSpPr>
          <p:nvPr>
            <p:ph type="dt" sz="half" idx="10"/>
          </p:nvPr>
        </p:nvSpPr>
        <p:spPr/>
        <p:txBody>
          <a:bodyPr/>
          <a:lstStyle/>
          <a:p>
            <a:fld id="{E36A01C0-B551-5C45-9AFE-70E1C5A06B95}" type="datetimeFigureOut">
              <a:rPr kumimoji="1" lang="zh-CN" altLang="en-US" smtClean="0"/>
              <a:t>2023/3/14</a:t>
            </a:fld>
            <a:endParaRPr kumimoji="1" lang="zh-CN" altLang="en-US"/>
          </a:p>
        </p:txBody>
      </p:sp>
      <p:sp>
        <p:nvSpPr>
          <p:cNvPr id="5" name="页脚占位符 4">
            <a:extLst>
              <a:ext uri="{FF2B5EF4-FFF2-40B4-BE49-F238E27FC236}">
                <a16:creationId xmlns:a16="http://schemas.microsoft.com/office/drawing/2014/main" id="{251E0B1F-464F-B949-BCDF-FE2D0A9D7B0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56F6E9B-0869-5F4A-A054-E95818763092}"/>
              </a:ext>
            </a:extLst>
          </p:cNvPr>
          <p:cNvSpPr>
            <a:spLocks noGrp="1"/>
          </p:cNvSpPr>
          <p:nvPr>
            <p:ph type="sldNum" sz="quarter" idx="12"/>
          </p:nvPr>
        </p:nvSpPr>
        <p:spPr/>
        <p:txBody>
          <a:bodyPr/>
          <a:lstStyle/>
          <a:p>
            <a:fld id="{ECF14B8F-2A72-AF49-9BA8-AD576CCA45AF}" type="slidenum">
              <a:rPr kumimoji="1" lang="zh-CN" altLang="en-US" smtClean="0"/>
              <a:t>‹#›</a:t>
            </a:fld>
            <a:endParaRPr kumimoji="1" lang="zh-CN" altLang="en-US"/>
          </a:p>
        </p:txBody>
      </p:sp>
    </p:spTree>
    <p:extLst>
      <p:ext uri="{BB962C8B-B14F-4D97-AF65-F5344CB8AC3E}">
        <p14:creationId xmlns:p14="http://schemas.microsoft.com/office/powerpoint/2010/main" val="211188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682B91-D35B-1346-ACF7-97BC541259EE}"/>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A992770-A9E6-9948-8091-4452D594B75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D7CA1C9-AF77-2E49-929C-709E062045D4}"/>
              </a:ext>
            </a:extLst>
          </p:cNvPr>
          <p:cNvSpPr>
            <a:spLocks noGrp="1"/>
          </p:cNvSpPr>
          <p:nvPr>
            <p:ph type="dt" sz="half" idx="10"/>
          </p:nvPr>
        </p:nvSpPr>
        <p:spPr/>
        <p:txBody>
          <a:bodyPr/>
          <a:lstStyle/>
          <a:p>
            <a:fld id="{E36A01C0-B551-5C45-9AFE-70E1C5A06B95}" type="datetimeFigureOut">
              <a:rPr kumimoji="1" lang="zh-CN" altLang="en-US" smtClean="0"/>
              <a:t>2023/3/14</a:t>
            </a:fld>
            <a:endParaRPr kumimoji="1" lang="zh-CN" altLang="en-US"/>
          </a:p>
        </p:txBody>
      </p:sp>
      <p:sp>
        <p:nvSpPr>
          <p:cNvPr id="5" name="页脚占位符 4">
            <a:extLst>
              <a:ext uri="{FF2B5EF4-FFF2-40B4-BE49-F238E27FC236}">
                <a16:creationId xmlns:a16="http://schemas.microsoft.com/office/drawing/2014/main" id="{D56C5881-868C-3349-A096-96E553A5C00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2F5AF20-6606-3B4B-826A-D78C097E75B1}"/>
              </a:ext>
            </a:extLst>
          </p:cNvPr>
          <p:cNvSpPr>
            <a:spLocks noGrp="1"/>
          </p:cNvSpPr>
          <p:nvPr>
            <p:ph type="sldNum" sz="quarter" idx="12"/>
          </p:nvPr>
        </p:nvSpPr>
        <p:spPr/>
        <p:txBody>
          <a:bodyPr/>
          <a:lstStyle/>
          <a:p>
            <a:fld id="{ECF14B8F-2A72-AF49-9BA8-AD576CCA45AF}" type="slidenum">
              <a:rPr kumimoji="1" lang="zh-CN" altLang="en-US" smtClean="0"/>
              <a:t>‹#›</a:t>
            </a:fld>
            <a:endParaRPr kumimoji="1" lang="zh-CN" altLang="en-US"/>
          </a:p>
        </p:txBody>
      </p:sp>
    </p:spTree>
    <p:extLst>
      <p:ext uri="{BB962C8B-B14F-4D97-AF65-F5344CB8AC3E}">
        <p14:creationId xmlns:p14="http://schemas.microsoft.com/office/powerpoint/2010/main" val="274433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1C93CC-38A0-C84C-95B0-9FBA5127066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3E46B58-9C4A-7F4C-8ACA-77EBDC128982}"/>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66EAEE7-0471-A741-811F-BB756CE87F79}"/>
              </a:ext>
            </a:extLst>
          </p:cNvPr>
          <p:cNvSpPr>
            <a:spLocks noGrp="1"/>
          </p:cNvSpPr>
          <p:nvPr>
            <p:ph type="dt" sz="half" idx="10"/>
          </p:nvPr>
        </p:nvSpPr>
        <p:spPr/>
        <p:txBody>
          <a:bodyPr/>
          <a:lstStyle/>
          <a:p>
            <a:fld id="{E36A01C0-B551-5C45-9AFE-70E1C5A06B95}" type="datetimeFigureOut">
              <a:rPr kumimoji="1" lang="zh-CN" altLang="en-US" smtClean="0"/>
              <a:t>2023/3/14</a:t>
            </a:fld>
            <a:endParaRPr kumimoji="1" lang="zh-CN" altLang="en-US"/>
          </a:p>
        </p:txBody>
      </p:sp>
      <p:sp>
        <p:nvSpPr>
          <p:cNvPr id="5" name="页脚占位符 4">
            <a:extLst>
              <a:ext uri="{FF2B5EF4-FFF2-40B4-BE49-F238E27FC236}">
                <a16:creationId xmlns:a16="http://schemas.microsoft.com/office/drawing/2014/main" id="{6C7BA881-AD83-1643-A8EC-6D28F67EDA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8B601F6-28FF-784F-B482-E0E08D6A5214}"/>
              </a:ext>
            </a:extLst>
          </p:cNvPr>
          <p:cNvSpPr>
            <a:spLocks noGrp="1"/>
          </p:cNvSpPr>
          <p:nvPr>
            <p:ph type="sldNum" sz="quarter" idx="12"/>
          </p:nvPr>
        </p:nvSpPr>
        <p:spPr/>
        <p:txBody>
          <a:bodyPr/>
          <a:lstStyle/>
          <a:p>
            <a:fld id="{ECF14B8F-2A72-AF49-9BA8-AD576CCA45AF}" type="slidenum">
              <a:rPr kumimoji="1" lang="zh-CN" altLang="en-US" smtClean="0"/>
              <a:t>‹#›</a:t>
            </a:fld>
            <a:endParaRPr kumimoji="1" lang="zh-CN" altLang="en-US"/>
          </a:p>
        </p:txBody>
      </p:sp>
    </p:spTree>
    <p:extLst>
      <p:ext uri="{BB962C8B-B14F-4D97-AF65-F5344CB8AC3E}">
        <p14:creationId xmlns:p14="http://schemas.microsoft.com/office/powerpoint/2010/main" val="245214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17915B-CA4B-2C4F-A733-5B7E3311F67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226C650-AC0E-D24E-80E6-F78162867457}"/>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996B2E7-72FE-5341-ABE6-235894C0AB6C}"/>
              </a:ext>
            </a:extLst>
          </p:cNvPr>
          <p:cNvSpPr>
            <a:spLocks noGrp="1"/>
          </p:cNvSpPr>
          <p:nvPr>
            <p:ph type="dt" sz="half" idx="10"/>
          </p:nvPr>
        </p:nvSpPr>
        <p:spPr/>
        <p:txBody>
          <a:bodyPr/>
          <a:lstStyle/>
          <a:p>
            <a:fld id="{E36A01C0-B551-5C45-9AFE-70E1C5A06B95}" type="datetimeFigureOut">
              <a:rPr kumimoji="1" lang="zh-CN" altLang="en-US" smtClean="0"/>
              <a:t>2023/3/14</a:t>
            </a:fld>
            <a:endParaRPr kumimoji="1" lang="zh-CN" altLang="en-US"/>
          </a:p>
        </p:txBody>
      </p:sp>
      <p:sp>
        <p:nvSpPr>
          <p:cNvPr id="5" name="页脚占位符 4">
            <a:extLst>
              <a:ext uri="{FF2B5EF4-FFF2-40B4-BE49-F238E27FC236}">
                <a16:creationId xmlns:a16="http://schemas.microsoft.com/office/drawing/2014/main" id="{EC522845-E383-8F4F-A213-1DF231094D4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F351ED9-99AF-5141-A28E-2FC088301D74}"/>
              </a:ext>
            </a:extLst>
          </p:cNvPr>
          <p:cNvSpPr>
            <a:spLocks noGrp="1"/>
          </p:cNvSpPr>
          <p:nvPr>
            <p:ph type="sldNum" sz="quarter" idx="12"/>
          </p:nvPr>
        </p:nvSpPr>
        <p:spPr/>
        <p:txBody>
          <a:bodyPr/>
          <a:lstStyle/>
          <a:p>
            <a:fld id="{ECF14B8F-2A72-AF49-9BA8-AD576CCA45AF}" type="slidenum">
              <a:rPr kumimoji="1" lang="zh-CN" altLang="en-US" smtClean="0"/>
              <a:t>‹#›</a:t>
            </a:fld>
            <a:endParaRPr kumimoji="1" lang="zh-CN" altLang="en-US"/>
          </a:p>
        </p:txBody>
      </p:sp>
    </p:spTree>
    <p:extLst>
      <p:ext uri="{BB962C8B-B14F-4D97-AF65-F5344CB8AC3E}">
        <p14:creationId xmlns:p14="http://schemas.microsoft.com/office/powerpoint/2010/main" val="784992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9A52B-7219-1C4E-BD0D-93537DFE76E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BB037BF-6235-4C4A-8B7D-3AC1A0A132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C2E7DCF-9DEE-B649-A93E-54057DDFFCB1}"/>
              </a:ext>
            </a:extLst>
          </p:cNvPr>
          <p:cNvSpPr>
            <a:spLocks noGrp="1"/>
          </p:cNvSpPr>
          <p:nvPr>
            <p:ph type="dt" sz="half" idx="10"/>
          </p:nvPr>
        </p:nvSpPr>
        <p:spPr/>
        <p:txBody>
          <a:bodyPr/>
          <a:lstStyle/>
          <a:p>
            <a:fld id="{E36A01C0-B551-5C45-9AFE-70E1C5A06B95}" type="datetimeFigureOut">
              <a:rPr kumimoji="1" lang="zh-CN" altLang="en-US" smtClean="0"/>
              <a:t>2023/3/14</a:t>
            </a:fld>
            <a:endParaRPr kumimoji="1" lang="zh-CN" altLang="en-US"/>
          </a:p>
        </p:txBody>
      </p:sp>
      <p:sp>
        <p:nvSpPr>
          <p:cNvPr id="5" name="页脚占位符 4">
            <a:extLst>
              <a:ext uri="{FF2B5EF4-FFF2-40B4-BE49-F238E27FC236}">
                <a16:creationId xmlns:a16="http://schemas.microsoft.com/office/drawing/2014/main" id="{15716062-463C-8F4F-92D7-F772FBCEB16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A99E53D-4811-0148-948F-F66062A102D4}"/>
              </a:ext>
            </a:extLst>
          </p:cNvPr>
          <p:cNvSpPr>
            <a:spLocks noGrp="1"/>
          </p:cNvSpPr>
          <p:nvPr>
            <p:ph type="sldNum" sz="quarter" idx="12"/>
          </p:nvPr>
        </p:nvSpPr>
        <p:spPr/>
        <p:txBody>
          <a:bodyPr/>
          <a:lstStyle/>
          <a:p>
            <a:fld id="{ECF14B8F-2A72-AF49-9BA8-AD576CCA45AF}" type="slidenum">
              <a:rPr kumimoji="1" lang="zh-CN" altLang="en-US" smtClean="0"/>
              <a:t>‹#›</a:t>
            </a:fld>
            <a:endParaRPr kumimoji="1" lang="zh-CN" altLang="en-US"/>
          </a:p>
        </p:txBody>
      </p:sp>
    </p:spTree>
    <p:extLst>
      <p:ext uri="{BB962C8B-B14F-4D97-AF65-F5344CB8AC3E}">
        <p14:creationId xmlns:p14="http://schemas.microsoft.com/office/powerpoint/2010/main" val="399571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9A848-F73D-CC4C-9060-A0EFA28B4B6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57446C9-C857-864C-888D-3A7CC6B5463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956B03D-98B7-A243-A9F0-69D008054BD5}"/>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568B7725-EE5D-7E41-A4BD-0B535B50FE5C}"/>
              </a:ext>
            </a:extLst>
          </p:cNvPr>
          <p:cNvSpPr>
            <a:spLocks noGrp="1"/>
          </p:cNvSpPr>
          <p:nvPr>
            <p:ph type="dt" sz="half" idx="10"/>
          </p:nvPr>
        </p:nvSpPr>
        <p:spPr/>
        <p:txBody>
          <a:bodyPr/>
          <a:lstStyle/>
          <a:p>
            <a:fld id="{E36A01C0-B551-5C45-9AFE-70E1C5A06B95}" type="datetimeFigureOut">
              <a:rPr kumimoji="1" lang="zh-CN" altLang="en-US" smtClean="0"/>
              <a:t>2023/3/14</a:t>
            </a:fld>
            <a:endParaRPr kumimoji="1" lang="zh-CN" altLang="en-US"/>
          </a:p>
        </p:txBody>
      </p:sp>
      <p:sp>
        <p:nvSpPr>
          <p:cNvPr id="6" name="页脚占位符 5">
            <a:extLst>
              <a:ext uri="{FF2B5EF4-FFF2-40B4-BE49-F238E27FC236}">
                <a16:creationId xmlns:a16="http://schemas.microsoft.com/office/drawing/2014/main" id="{862BA80C-4D51-E448-AFC5-81F84943A00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D1F3265-7D08-D14C-9EF3-18EAB68DE140}"/>
              </a:ext>
            </a:extLst>
          </p:cNvPr>
          <p:cNvSpPr>
            <a:spLocks noGrp="1"/>
          </p:cNvSpPr>
          <p:nvPr>
            <p:ph type="sldNum" sz="quarter" idx="12"/>
          </p:nvPr>
        </p:nvSpPr>
        <p:spPr/>
        <p:txBody>
          <a:bodyPr/>
          <a:lstStyle/>
          <a:p>
            <a:fld id="{ECF14B8F-2A72-AF49-9BA8-AD576CCA45AF}" type="slidenum">
              <a:rPr kumimoji="1" lang="zh-CN" altLang="en-US" smtClean="0"/>
              <a:t>‹#›</a:t>
            </a:fld>
            <a:endParaRPr kumimoji="1" lang="zh-CN" altLang="en-US"/>
          </a:p>
        </p:txBody>
      </p:sp>
    </p:spTree>
    <p:extLst>
      <p:ext uri="{BB962C8B-B14F-4D97-AF65-F5344CB8AC3E}">
        <p14:creationId xmlns:p14="http://schemas.microsoft.com/office/powerpoint/2010/main" val="135597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0BAB2-CE13-7B45-BAF0-C7767D676F9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521F159-8015-8440-A243-620D9297B5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1FCE45EC-0BC9-0D41-BD15-E7EBC57D482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517A9CE-8827-5149-8400-09EE3F6FE1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E5D8594F-DEF7-F24C-B737-1820C886D6D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D97AEA2C-1411-4745-8D60-2C299D28BEF8}"/>
              </a:ext>
            </a:extLst>
          </p:cNvPr>
          <p:cNvSpPr>
            <a:spLocks noGrp="1"/>
          </p:cNvSpPr>
          <p:nvPr>
            <p:ph type="dt" sz="half" idx="10"/>
          </p:nvPr>
        </p:nvSpPr>
        <p:spPr/>
        <p:txBody>
          <a:bodyPr/>
          <a:lstStyle/>
          <a:p>
            <a:fld id="{E36A01C0-B551-5C45-9AFE-70E1C5A06B95}" type="datetimeFigureOut">
              <a:rPr kumimoji="1" lang="zh-CN" altLang="en-US" smtClean="0"/>
              <a:t>2023/3/14</a:t>
            </a:fld>
            <a:endParaRPr kumimoji="1" lang="zh-CN" altLang="en-US"/>
          </a:p>
        </p:txBody>
      </p:sp>
      <p:sp>
        <p:nvSpPr>
          <p:cNvPr id="8" name="页脚占位符 7">
            <a:extLst>
              <a:ext uri="{FF2B5EF4-FFF2-40B4-BE49-F238E27FC236}">
                <a16:creationId xmlns:a16="http://schemas.microsoft.com/office/drawing/2014/main" id="{83AC94F5-B9CD-AE4B-AEFB-23BF6075FA3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F83BAA3-990D-514F-8375-630983C8A8C0}"/>
              </a:ext>
            </a:extLst>
          </p:cNvPr>
          <p:cNvSpPr>
            <a:spLocks noGrp="1"/>
          </p:cNvSpPr>
          <p:nvPr>
            <p:ph type="sldNum" sz="quarter" idx="12"/>
          </p:nvPr>
        </p:nvSpPr>
        <p:spPr/>
        <p:txBody>
          <a:bodyPr/>
          <a:lstStyle/>
          <a:p>
            <a:fld id="{ECF14B8F-2A72-AF49-9BA8-AD576CCA45AF}" type="slidenum">
              <a:rPr kumimoji="1" lang="zh-CN" altLang="en-US" smtClean="0"/>
              <a:t>‹#›</a:t>
            </a:fld>
            <a:endParaRPr kumimoji="1" lang="zh-CN" altLang="en-US"/>
          </a:p>
        </p:txBody>
      </p:sp>
    </p:spTree>
    <p:extLst>
      <p:ext uri="{BB962C8B-B14F-4D97-AF65-F5344CB8AC3E}">
        <p14:creationId xmlns:p14="http://schemas.microsoft.com/office/powerpoint/2010/main" val="2031607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0897D-557A-BE4E-A6D0-1614DF45128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66B60B9-2DC1-7B46-9638-0875BD11E6D4}"/>
              </a:ext>
            </a:extLst>
          </p:cNvPr>
          <p:cNvSpPr>
            <a:spLocks noGrp="1"/>
          </p:cNvSpPr>
          <p:nvPr>
            <p:ph type="dt" sz="half" idx="10"/>
          </p:nvPr>
        </p:nvSpPr>
        <p:spPr/>
        <p:txBody>
          <a:bodyPr/>
          <a:lstStyle/>
          <a:p>
            <a:fld id="{E36A01C0-B551-5C45-9AFE-70E1C5A06B95}" type="datetimeFigureOut">
              <a:rPr kumimoji="1" lang="zh-CN" altLang="en-US" smtClean="0"/>
              <a:t>2023/3/14</a:t>
            </a:fld>
            <a:endParaRPr kumimoji="1" lang="zh-CN" altLang="en-US"/>
          </a:p>
        </p:txBody>
      </p:sp>
      <p:sp>
        <p:nvSpPr>
          <p:cNvPr id="4" name="页脚占位符 3">
            <a:extLst>
              <a:ext uri="{FF2B5EF4-FFF2-40B4-BE49-F238E27FC236}">
                <a16:creationId xmlns:a16="http://schemas.microsoft.com/office/drawing/2014/main" id="{3A092998-9EEB-4F48-8717-00E39DCC63A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A17B992-CC2D-C24A-A935-7C6620212DB2}"/>
              </a:ext>
            </a:extLst>
          </p:cNvPr>
          <p:cNvSpPr>
            <a:spLocks noGrp="1"/>
          </p:cNvSpPr>
          <p:nvPr>
            <p:ph type="sldNum" sz="quarter" idx="12"/>
          </p:nvPr>
        </p:nvSpPr>
        <p:spPr/>
        <p:txBody>
          <a:bodyPr/>
          <a:lstStyle/>
          <a:p>
            <a:fld id="{ECF14B8F-2A72-AF49-9BA8-AD576CCA45AF}" type="slidenum">
              <a:rPr kumimoji="1" lang="zh-CN" altLang="en-US" smtClean="0"/>
              <a:t>‹#›</a:t>
            </a:fld>
            <a:endParaRPr kumimoji="1" lang="zh-CN" altLang="en-US"/>
          </a:p>
        </p:txBody>
      </p:sp>
    </p:spTree>
    <p:extLst>
      <p:ext uri="{BB962C8B-B14F-4D97-AF65-F5344CB8AC3E}">
        <p14:creationId xmlns:p14="http://schemas.microsoft.com/office/powerpoint/2010/main" val="345531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D682EA8-F70B-4145-BA33-8E9F4DDB12E2}"/>
              </a:ext>
            </a:extLst>
          </p:cNvPr>
          <p:cNvSpPr>
            <a:spLocks noGrp="1"/>
          </p:cNvSpPr>
          <p:nvPr>
            <p:ph type="dt" sz="half" idx="10"/>
          </p:nvPr>
        </p:nvSpPr>
        <p:spPr/>
        <p:txBody>
          <a:bodyPr/>
          <a:lstStyle/>
          <a:p>
            <a:fld id="{E36A01C0-B551-5C45-9AFE-70E1C5A06B95}" type="datetimeFigureOut">
              <a:rPr kumimoji="1" lang="zh-CN" altLang="en-US" smtClean="0"/>
              <a:t>2023/3/14</a:t>
            </a:fld>
            <a:endParaRPr kumimoji="1" lang="zh-CN" altLang="en-US"/>
          </a:p>
        </p:txBody>
      </p:sp>
      <p:sp>
        <p:nvSpPr>
          <p:cNvPr id="3" name="页脚占位符 2">
            <a:extLst>
              <a:ext uri="{FF2B5EF4-FFF2-40B4-BE49-F238E27FC236}">
                <a16:creationId xmlns:a16="http://schemas.microsoft.com/office/drawing/2014/main" id="{24DD335D-498B-494F-AFB9-5550675063B0}"/>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B7E65E1E-EBEB-2E48-B7D1-239CBD66AC16}"/>
              </a:ext>
            </a:extLst>
          </p:cNvPr>
          <p:cNvSpPr>
            <a:spLocks noGrp="1"/>
          </p:cNvSpPr>
          <p:nvPr>
            <p:ph type="sldNum" sz="quarter" idx="12"/>
          </p:nvPr>
        </p:nvSpPr>
        <p:spPr/>
        <p:txBody>
          <a:bodyPr/>
          <a:lstStyle/>
          <a:p>
            <a:fld id="{ECF14B8F-2A72-AF49-9BA8-AD576CCA45AF}" type="slidenum">
              <a:rPr kumimoji="1" lang="zh-CN" altLang="en-US" smtClean="0"/>
              <a:t>‹#›</a:t>
            </a:fld>
            <a:endParaRPr kumimoji="1" lang="zh-CN" altLang="en-US"/>
          </a:p>
        </p:txBody>
      </p:sp>
    </p:spTree>
    <p:extLst>
      <p:ext uri="{BB962C8B-B14F-4D97-AF65-F5344CB8AC3E}">
        <p14:creationId xmlns:p14="http://schemas.microsoft.com/office/powerpoint/2010/main" val="167606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5538E-EFDD-004E-BD14-FC6F8D5D658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522A7BA-95E7-0946-80B5-7084C1802E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5B3AB51-9D34-2345-8C77-413166703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9A55DCE-32DB-9A44-829D-1E9BFD829D19}"/>
              </a:ext>
            </a:extLst>
          </p:cNvPr>
          <p:cNvSpPr>
            <a:spLocks noGrp="1"/>
          </p:cNvSpPr>
          <p:nvPr>
            <p:ph type="dt" sz="half" idx="10"/>
          </p:nvPr>
        </p:nvSpPr>
        <p:spPr/>
        <p:txBody>
          <a:bodyPr/>
          <a:lstStyle/>
          <a:p>
            <a:fld id="{E36A01C0-B551-5C45-9AFE-70E1C5A06B95}" type="datetimeFigureOut">
              <a:rPr kumimoji="1" lang="zh-CN" altLang="en-US" smtClean="0"/>
              <a:t>2023/3/14</a:t>
            </a:fld>
            <a:endParaRPr kumimoji="1" lang="zh-CN" altLang="en-US"/>
          </a:p>
        </p:txBody>
      </p:sp>
      <p:sp>
        <p:nvSpPr>
          <p:cNvPr id="6" name="页脚占位符 5">
            <a:extLst>
              <a:ext uri="{FF2B5EF4-FFF2-40B4-BE49-F238E27FC236}">
                <a16:creationId xmlns:a16="http://schemas.microsoft.com/office/drawing/2014/main" id="{C0A3EC26-C748-6948-BEAE-5FD7F16F668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2A42A1C-B334-B242-9447-137AE88F314A}"/>
              </a:ext>
            </a:extLst>
          </p:cNvPr>
          <p:cNvSpPr>
            <a:spLocks noGrp="1"/>
          </p:cNvSpPr>
          <p:nvPr>
            <p:ph type="sldNum" sz="quarter" idx="12"/>
          </p:nvPr>
        </p:nvSpPr>
        <p:spPr/>
        <p:txBody>
          <a:bodyPr/>
          <a:lstStyle/>
          <a:p>
            <a:fld id="{ECF14B8F-2A72-AF49-9BA8-AD576CCA45AF}" type="slidenum">
              <a:rPr kumimoji="1" lang="zh-CN" altLang="en-US" smtClean="0"/>
              <a:t>‹#›</a:t>
            </a:fld>
            <a:endParaRPr kumimoji="1" lang="zh-CN" altLang="en-US"/>
          </a:p>
        </p:txBody>
      </p:sp>
    </p:spTree>
    <p:extLst>
      <p:ext uri="{BB962C8B-B14F-4D97-AF65-F5344CB8AC3E}">
        <p14:creationId xmlns:p14="http://schemas.microsoft.com/office/powerpoint/2010/main" val="343134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121EC-72B4-2E48-B461-CD1883ADC66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1373B60-24C3-244C-872D-0880A8E61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3DBB223-14D6-BE40-850D-64075A342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6E77ADA-CA57-3B4B-8C36-0F42EB5A699B}"/>
              </a:ext>
            </a:extLst>
          </p:cNvPr>
          <p:cNvSpPr>
            <a:spLocks noGrp="1"/>
          </p:cNvSpPr>
          <p:nvPr>
            <p:ph type="dt" sz="half" idx="10"/>
          </p:nvPr>
        </p:nvSpPr>
        <p:spPr/>
        <p:txBody>
          <a:bodyPr/>
          <a:lstStyle/>
          <a:p>
            <a:fld id="{E36A01C0-B551-5C45-9AFE-70E1C5A06B95}" type="datetimeFigureOut">
              <a:rPr kumimoji="1" lang="zh-CN" altLang="en-US" smtClean="0"/>
              <a:t>2023/3/14</a:t>
            </a:fld>
            <a:endParaRPr kumimoji="1" lang="zh-CN" altLang="en-US"/>
          </a:p>
        </p:txBody>
      </p:sp>
      <p:sp>
        <p:nvSpPr>
          <p:cNvPr id="6" name="页脚占位符 5">
            <a:extLst>
              <a:ext uri="{FF2B5EF4-FFF2-40B4-BE49-F238E27FC236}">
                <a16:creationId xmlns:a16="http://schemas.microsoft.com/office/drawing/2014/main" id="{D192CBF7-A9F1-084A-8417-BBA2B638A98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2C5CBF9-F288-B243-AAE6-39D9852D21B4}"/>
              </a:ext>
            </a:extLst>
          </p:cNvPr>
          <p:cNvSpPr>
            <a:spLocks noGrp="1"/>
          </p:cNvSpPr>
          <p:nvPr>
            <p:ph type="sldNum" sz="quarter" idx="12"/>
          </p:nvPr>
        </p:nvSpPr>
        <p:spPr/>
        <p:txBody>
          <a:bodyPr/>
          <a:lstStyle/>
          <a:p>
            <a:fld id="{ECF14B8F-2A72-AF49-9BA8-AD576CCA45AF}" type="slidenum">
              <a:rPr kumimoji="1" lang="zh-CN" altLang="en-US" smtClean="0"/>
              <a:t>‹#›</a:t>
            </a:fld>
            <a:endParaRPr kumimoji="1" lang="zh-CN" altLang="en-US"/>
          </a:p>
        </p:txBody>
      </p:sp>
    </p:spTree>
    <p:extLst>
      <p:ext uri="{BB962C8B-B14F-4D97-AF65-F5344CB8AC3E}">
        <p14:creationId xmlns:p14="http://schemas.microsoft.com/office/powerpoint/2010/main" val="3368494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217244E-766D-A249-8C47-056637979E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9209E52-84D4-4744-8809-8280AF415E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D24BDBC-A345-194E-AC76-E4BF50855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A01C0-B551-5C45-9AFE-70E1C5A06B95}" type="datetimeFigureOut">
              <a:rPr kumimoji="1" lang="zh-CN" altLang="en-US" smtClean="0"/>
              <a:t>2023/3/14</a:t>
            </a:fld>
            <a:endParaRPr kumimoji="1" lang="zh-CN" altLang="en-US"/>
          </a:p>
        </p:txBody>
      </p:sp>
      <p:sp>
        <p:nvSpPr>
          <p:cNvPr id="5" name="页脚占位符 4">
            <a:extLst>
              <a:ext uri="{FF2B5EF4-FFF2-40B4-BE49-F238E27FC236}">
                <a16:creationId xmlns:a16="http://schemas.microsoft.com/office/drawing/2014/main" id="{71EE7383-2CB5-2745-AF82-32AD4C07D7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D3D2133-EF81-8B40-BBF8-BA3700A27B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14B8F-2A72-AF49-9BA8-AD576CCA45AF}" type="slidenum">
              <a:rPr kumimoji="1" lang="zh-CN" altLang="en-US" smtClean="0"/>
              <a:t>‹#›</a:t>
            </a:fld>
            <a:endParaRPr kumimoji="1" lang="zh-CN" altLang="en-US"/>
          </a:p>
        </p:txBody>
      </p:sp>
    </p:spTree>
    <p:extLst>
      <p:ext uri="{BB962C8B-B14F-4D97-AF65-F5344CB8AC3E}">
        <p14:creationId xmlns:p14="http://schemas.microsoft.com/office/powerpoint/2010/main" val="2500318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j2.syncfusion.com/angular/documentation/api/diagram/annotationMode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ngularjs.org/" TargetMode="External"/><Relationship Id="rId2" Type="http://schemas.openxmlformats.org/officeDocument/2006/relationships/hyperlink" Target="https://angular.io/" TargetMode="External"/><Relationship Id="rId1" Type="http://schemas.openxmlformats.org/officeDocument/2006/relationships/slideLayout" Target="../slideLayouts/slideLayout2.xml"/><Relationship Id="rId5" Type="http://schemas.openxmlformats.org/officeDocument/2006/relationships/hyperlink" Target="https://stackify.com/a-practical-guide-to-javascript-debugging/" TargetMode="External"/><Relationship Id="rId4" Type="http://schemas.openxmlformats.org/officeDocument/2006/relationships/hyperlink" Target="https://www.ebuilderz.com/angular-vs-angularj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API/Fetch_API" TargetMode="External"/><Relationship Id="rId2" Type="http://schemas.openxmlformats.org/officeDocument/2006/relationships/hyperlink" Target="https://developer.mozilla.org/en-US/docs/Web/API/XMLHttpReques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2C33C-9FFA-6D42-943D-56C71E244FE7}"/>
              </a:ext>
            </a:extLst>
          </p:cNvPr>
          <p:cNvSpPr>
            <a:spLocks noGrp="1"/>
          </p:cNvSpPr>
          <p:nvPr>
            <p:ph type="ctrTitle"/>
          </p:nvPr>
        </p:nvSpPr>
        <p:spPr/>
        <p:txBody>
          <a:bodyPr/>
          <a:lstStyle/>
          <a:p>
            <a:r>
              <a:rPr kumimoji="1" lang="en-US" altLang="zh-CN" dirty="0"/>
              <a:t>UI</a:t>
            </a:r>
            <a:r>
              <a:rPr kumimoji="1" lang="zh-CN" altLang="en-US" dirty="0"/>
              <a:t> </a:t>
            </a:r>
            <a:r>
              <a:rPr kumimoji="1" lang="en-US" altLang="zh-CN" dirty="0"/>
              <a:t>Basics</a:t>
            </a:r>
            <a:r>
              <a:rPr kumimoji="1" lang="zh-CN" altLang="en-US" dirty="0"/>
              <a:t> </a:t>
            </a:r>
            <a:r>
              <a:rPr kumimoji="1" lang="en-US" altLang="zh-CN" dirty="0"/>
              <a:t>3</a:t>
            </a:r>
            <a:endParaRPr kumimoji="1" lang="zh-CN" altLang="en-US" dirty="0"/>
          </a:p>
        </p:txBody>
      </p:sp>
      <p:sp>
        <p:nvSpPr>
          <p:cNvPr id="3" name="副标题 2">
            <a:extLst>
              <a:ext uri="{FF2B5EF4-FFF2-40B4-BE49-F238E27FC236}">
                <a16:creationId xmlns:a16="http://schemas.microsoft.com/office/drawing/2014/main" id="{8992582C-615A-1941-A579-5353726D6A32}"/>
              </a:ext>
            </a:extLst>
          </p:cNvPr>
          <p:cNvSpPr>
            <a:spLocks noGrp="1"/>
          </p:cNvSpPr>
          <p:nvPr>
            <p:ph type="subTitle" idx="1"/>
          </p:nvPr>
        </p:nvSpPr>
        <p:spPr/>
        <p:txBody>
          <a:bodyPr/>
          <a:lstStyle/>
          <a:p>
            <a:r>
              <a:rPr kumimoji="1" lang="en-US" altLang="zh-CN" dirty="0"/>
              <a:t>Guangjian</a:t>
            </a:r>
            <a:r>
              <a:rPr kumimoji="1" lang="zh-CN" altLang="en-US" dirty="0"/>
              <a:t> </a:t>
            </a:r>
            <a:r>
              <a:rPr kumimoji="1" lang="en-US" altLang="zh-CN" dirty="0"/>
              <a:t>Zhou</a:t>
            </a:r>
            <a:endParaRPr kumimoji="1" lang="zh-CN" altLang="en-US" dirty="0"/>
          </a:p>
        </p:txBody>
      </p:sp>
    </p:spTree>
    <p:extLst>
      <p:ext uri="{BB962C8B-B14F-4D97-AF65-F5344CB8AC3E}">
        <p14:creationId xmlns:p14="http://schemas.microsoft.com/office/powerpoint/2010/main" val="3094750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B5648-B578-8A49-A4C9-7EDAFEDCF33B}"/>
              </a:ext>
            </a:extLst>
          </p:cNvPr>
          <p:cNvSpPr>
            <a:spLocks noGrp="1"/>
          </p:cNvSpPr>
          <p:nvPr>
            <p:ph type="title"/>
          </p:nvPr>
        </p:nvSpPr>
        <p:spPr/>
        <p:txBody>
          <a:bodyPr/>
          <a:lstStyle/>
          <a:p>
            <a:r>
              <a:rPr kumimoji="1" lang="en" altLang="zh-CN" dirty="0"/>
              <a:t>What are directives in Angular?</a:t>
            </a:r>
            <a:endParaRPr kumimoji="1" lang="zh-CN" altLang="en-US" dirty="0"/>
          </a:p>
        </p:txBody>
      </p:sp>
      <p:sp>
        <p:nvSpPr>
          <p:cNvPr id="3" name="内容占位符 2">
            <a:extLst>
              <a:ext uri="{FF2B5EF4-FFF2-40B4-BE49-F238E27FC236}">
                <a16:creationId xmlns:a16="http://schemas.microsoft.com/office/drawing/2014/main" id="{C415B4C1-4D96-B24A-9365-3AD471D9BC8B}"/>
              </a:ext>
            </a:extLst>
          </p:cNvPr>
          <p:cNvSpPr>
            <a:spLocks noGrp="1"/>
          </p:cNvSpPr>
          <p:nvPr>
            <p:ph idx="1"/>
          </p:nvPr>
        </p:nvSpPr>
        <p:spPr>
          <a:xfrm>
            <a:off x="838200" y="1444625"/>
            <a:ext cx="10515600" cy="4351338"/>
          </a:xfrm>
        </p:spPr>
        <p:txBody>
          <a:bodyPr/>
          <a:lstStyle/>
          <a:p>
            <a:r>
              <a:rPr lang="en" altLang="zh-CN" b="0" i="0" dirty="0">
                <a:effectLst/>
                <a:latin typeface="Google Sans"/>
              </a:rPr>
              <a:t>Directives are classes that add additional behavior to elements in your Angular applications. Use </a:t>
            </a:r>
            <a:r>
              <a:rPr lang="en" altLang="zh-CN" b="0" i="0" dirty="0" err="1">
                <a:effectLst/>
                <a:latin typeface="Google Sans"/>
              </a:rPr>
              <a:t>Angular's</a:t>
            </a:r>
            <a:r>
              <a:rPr lang="en" altLang="zh-CN" b="0" i="0" dirty="0">
                <a:effectLst/>
                <a:latin typeface="Google Sans"/>
              </a:rPr>
              <a:t> built-in directives to manage forms, lists, styles, and what users see. </a:t>
            </a:r>
            <a:endParaRPr kumimoji="1" lang="zh-CN" altLang="en-US" dirty="0"/>
          </a:p>
        </p:txBody>
      </p:sp>
      <p:pic>
        <p:nvPicPr>
          <p:cNvPr id="4" name="图片 3">
            <a:extLst>
              <a:ext uri="{FF2B5EF4-FFF2-40B4-BE49-F238E27FC236}">
                <a16:creationId xmlns:a16="http://schemas.microsoft.com/office/drawing/2014/main" id="{D7DDC175-FA83-BC49-9CCF-E94E4734034E}"/>
              </a:ext>
            </a:extLst>
          </p:cNvPr>
          <p:cNvPicPr>
            <a:picLocks noChangeAspect="1"/>
          </p:cNvPicPr>
          <p:nvPr/>
        </p:nvPicPr>
        <p:blipFill>
          <a:blip r:embed="rId2"/>
          <a:stretch>
            <a:fillRect/>
          </a:stretch>
        </p:blipFill>
        <p:spPr>
          <a:xfrm>
            <a:off x="1186544" y="2698400"/>
            <a:ext cx="9252858" cy="3942239"/>
          </a:xfrm>
          <a:prstGeom prst="rect">
            <a:avLst/>
          </a:prstGeom>
        </p:spPr>
      </p:pic>
    </p:spTree>
    <p:extLst>
      <p:ext uri="{BB962C8B-B14F-4D97-AF65-F5344CB8AC3E}">
        <p14:creationId xmlns:p14="http://schemas.microsoft.com/office/powerpoint/2010/main" val="568371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3F865-9800-254E-8165-114A32787542}"/>
              </a:ext>
            </a:extLst>
          </p:cNvPr>
          <p:cNvSpPr>
            <a:spLocks noGrp="1"/>
          </p:cNvSpPr>
          <p:nvPr>
            <p:ph type="title"/>
          </p:nvPr>
        </p:nvSpPr>
        <p:spPr/>
        <p:txBody>
          <a:bodyPr>
            <a:normAutofit/>
          </a:bodyPr>
          <a:lstStyle/>
          <a:p>
            <a:r>
              <a:rPr kumimoji="1" lang="en" altLang="zh-CN" dirty="0"/>
              <a:t>Explain Components, Modules and Services in Angular</a:t>
            </a:r>
            <a:endParaRPr kumimoji="1" lang="zh-CN" altLang="en-US" dirty="0"/>
          </a:p>
        </p:txBody>
      </p:sp>
      <p:sp>
        <p:nvSpPr>
          <p:cNvPr id="3" name="内容占位符 2">
            <a:extLst>
              <a:ext uri="{FF2B5EF4-FFF2-40B4-BE49-F238E27FC236}">
                <a16:creationId xmlns:a16="http://schemas.microsoft.com/office/drawing/2014/main" id="{3EABF58E-7A32-654F-AF04-C4B6201EFA9A}"/>
              </a:ext>
            </a:extLst>
          </p:cNvPr>
          <p:cNvSpPr>
            <a:spLocks noGrp="1"/>
          </p:cNvSpPr>
          <p:nvPr>
            <p:ph idx="1"/>
          </p:nvPr>
        </p:nvSpPr>
        <p:spPr/>
        <p:txBody>
          <a:bodyPr/>
          <a:lstStyle/>
          <a:p>
            <a:r>
              <a:rPr lang="en" altLang="zh-CN" b="0" i="0" dirty="0">
                <a:effectLst/>
                <a:latin typeface="Roboto" panose="02000000000000000000" pitchFamily="2" charset="0"/>
              </a:rPr>
              <a:t>Modules, components and services are classes that use </a:t>
            </a:r>
            <a:r>
              <a:rPr lang="en" altLang="zh-CN" b="0" i="1" dirty="0">
                <a:effectLst/>
                <a:latin typeface="Roboto" panose="02000000000000000000" pitchFamily="2" charset="0"/>
              </a:rPr>
              <a:t>decorators</a:t>
            </a:r>
            <a:r>
              <a:rPr lang="en" altLang="zh-CN" b="0" i="0" dirty="0">
                <a:effectLst/>
                <a:latin typeface="Roboto" panose="02000000000000000000" pitchFamily="2" charset="0"/>
              </a:rPr>
              <a:t>. These decorators mark their type and provide metadata that tells Angular how to use them.</a:t>
            </a:r>
          </a:p>
          <a:p>
            <a:pPr algn="l">
              <a:buFont typeface="Arial" panose="020B0604020202020204" pitchFamily="34" charset="0"/>
              <a:buChar char="•"/>
            </a:pPr>
            <a:r>
              <a:rPr lang="en" altLang="zh-CN" b="0" i="0" dirty="0">
                <a:effectLst/>
                <a:latin typeface="inherit"/>
              </a:rPr>
              <a:t>The metadata for a component class associates it with a </a:t>
            </a:r>
            <a:r>
              <a:rPr lang="en" altLang="zh-CN" b="0" i="1" dirty="0">
                <a:effectLst/>
                <a:latin typeface="inherit"/>
              </a:rPr>
              <a:t>template</a:t>
            </a:r>
            <a:r>
              <a:rPr lang="en" altLang="zh-CN" b="0" i="0" dirty="0">
                <a:effectLst/>
                <a:latin typeface="inherit"/>
              </a:rPr>
              <a:t> that defines a view. A template combines ordinary HTML with Angular </a:t>
            </a:r>
            <a:r>
              <a:rPr lang="en" altLang="zh-CN" b="0" i="1" dirty="0">
                <a:effectLst/>
                <a:latin typeface="inherit"/>
              </a:rPr>
              <a:t>directives</a:t>
            </a:r>
            <a:r>
              <a:rPr lang="en" altLang="zh-CN" b="0" i="0" dirty="0">
                <a:effectLst/>
                <a:latin typeface="inherit"/>
              </a:rPr>
              <a:t> and </a:t>
            </a:r>
            <a:r>
              <a:rPr lang="en" altLang="zh-CN" b="0" i="1" dirty="0">
                <a:effectLst/>
                <a:latin typeface="inherit"/>
              </a:rPr>
              <a:t>binding markup</a:t>
            </a:r>
            <a:r>
              <a:rPr lang="en" altLang="zh-CN" b="0" i="0" dirty="0">
                <a:effectLst/>
                <a:latin typeface="inherit"/>
              </a:rPr>
              <a:t> that allow Angular to modify the HTML before rendering it for display.</a:t>
            </a:r>
          </a:p>
          <a:p>
            <a:r>
              <a:rPr lang="en" altLang="zh-CN" b="0" i="0" dirty="0">
                <a:effectLst/>
                <a:latin typeface="inherit"/>
              </a:rPr>
              <a:t>The metadata for a service class provides the information Angular needs to make it available to components through </a:t>
            </a:r>
            <a:r>
              <a:rPr lang="en" altLang="zh-CN" b="0" i="1" dirty="0">
                <a:effectLst/>
                <a:latin typeface="inherit"/>
              </a:rPr>
              <a:t>dependency injection (DI)</a:t>
            </a:r>
            <a:endParaRPr lang="en" altLang="zh-CN" b="0" i="0" dirty="0">
              <a:effectLst/>
              <a:latin typeface="inherit"/>
            </a:endParaRPr>
          </a:p>
          <a:p>
            <a:endParaRPr kumimoji="1" lang="zh-CN" altLang="en-US" dirty="0"/>
          </a:p>
        </p:txBody>
      </p:sp>
    </p:spTree>
    <p:extLst>
      <p:ext uri="{BB962C8B-B14F-4D97-AF65-F5344CB8AC3E}">
        <p14:creationId xmlns:p14="http://schemas.microsoft.com/office/powerpoint/2010/main" val="3863455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0721C-9B7E-E94D-BB1C-62DD15CCFAA6}"/>
              </a:ext>
            </a:extLst>
          </p:cNvPr>
          <p:cNvSpPr>
            <a:spLocks noGrp="1"/>
          </p:cNvSpPr>
          <p:nvPr>
            <p:ph type="title"/>
          </p:nvPr>
        </p:nvSpPr>
        <p:spPr/>
        <p:txBody>
          <a:bodyPr/>
          <a:lstStyle/>
          <a:p>
            <a:r>
              <a:rPr kumimoji="1" lang="en" altLang="zh-CN" dirty="0"/>
              <a:t>What is the scope?</a:t>
            </a:r>
            <a:endParaRPr kumimoji="1" lang="zh-CN" altLang="en-US" dirty="0"/>
          </a:p>
        </p:txBody>
      </p:sp>
      <p:sp>
        <p:nvSpPr>
          <p:cNvPr id="3" name="内容占位符 2">
            <a:extLst>
              <a:ext uri="{FF2B5EF4-FFF2-40B4-BE49-F238E27FC236}">
                <a16:creationId xmlns:a16="http://schemas.microsoft.com/office/drawing/2014/main" id="{BC069419-DB17-FF41-972B-76EAF53F8E85}"/>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868104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BF0BC-6498-BD49-9338-23246FE85058}"/>
              </a:ext>
            </a:extLst>
          </p:cNvPr>
          <p:cNvSpPr>
            <a:spLocks noGrp="1"/>
          </p:cNvSpPr>
          <p:nvPr>
            <p:ph type="title"/>
          </p:nvPr>
        </p:nvSpPr>
        <p:spPr/>
        <p:txBody>
          <a:bodyPr/>
          <a:lstStyle/>
          <a:p>
            <a:r>
              <a:rPr kumimoji="1" lang="en" altLang="zh-CN" dirty="0"/>
              <a:t>What is data binding in Angular?</a:t>
            </a:r>
            <a:endParaRPr kumimoji="1" lang="zh-CN" altLang="en-US" dirty="0"/>
          </a:p>
        </p:txBody>
      </p:sp>
      <p:sp>
        <p:nvSpPr>
          <p:cNvPr id="3" name="内容占位符 2">
            <a:extLst>
              <a:ext uri="{FF2B5EF4-FFF2-40B4-BE49-F238E27FC236}">
                <a16:creationId xmlns:a16="http://schemas.microsoft.com/office/drawing/2014/main" id="{908A86C0-D0DB-E542-9A95-DD92753A095B}"/>
              </a:ext>
            </a:extLst>
          </p:cNvPr>
          <p:cNvSpPr>
            <a:spLocks noGrp="1"/>
          </p:cNvSpPr>
          <p:nvPr>
            <p:ph idx="1"/>
          </p:nvPr>
        </p:nvSpPr>
        <p:spPr/>
        <p:txBody>
          <a:bodyPr/>
          <a:lstStyle/>
          <a:p>
            <a:r>
              <a:rPr lang="en" altLang="zh-CN" b="0" i="0" dirty="0">
                <a:effectLst/>
                <a:latin typeface="Google Sans"/>
              </a:rPr>
              <a:t>Data binding in AngularJS is the synchronization between the model and the view. When data in the model changes, the view reflects the change, and when data in the view changes, the model is updated as well.</a:t>
            </a:r>
            <a:endParaRPr kumimoji="1" lang="zh-CN" altLang="en-US" dirty="0"/>
          </a:p>
        </p:txBody>
      </p:sp>
    </p:spTree>
    <p:extLst>
      <p:ext uri="{BB962C8B-B14F-4D97-AF65-F5344CB8AC3E}">
        <p14:creationId xmlns:p14="http://schemas.microsoft.com/office/powerpoint/2010/main" val="969304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6EC01-7776-BA46-BEAA-06717B3875CA}"/>
              </a:ext>
            </a:extLst>
          </p:cNvPr>
          <p:cNvSpPr>
            <a:spLocks noGrp="1"/>
          </p:cNvSpPr>
          <p:nvPr>
            <p:ph type="title"/>
          </p:nvPr>
        </p:nvSpPr>
        <p:spPr/>
        <p:txBody>
          <a:bodyPr/>
          <a:lstStyle/>
          <a:p>
            <a:r>
              <a:rPr kumimoji="1" lang="en" altLang="zh-CN" dirty="0"/>
              <a:t>What is two way data binding in Angular?</a:t>
            </a:r>
            <a:endParaRPr kumimoji="1" lang="zh-CN" altLang="en-US" dirty="0"/>
          </a:p>
        </p:txBody>
      </p:sp>
      <p:sp>
        <p:nvSpPr>
          <p:cNvPr id="3" name="内容占位符 2">
            <a:extLst>
              <a:ext uri="{FF2B5EF4-FFF2-40B4-BE49-F238E27FC236}">
                <a16:creationId xmlns:a16="http://schemas.microsoft.com/office/drawing/2014/main" id="{967B26F0-8855-2848-B245-0E421B0278F8}"/>
              </a:ext>
            </a:extLst>
          </p:cNvPr>
          <p:cNvSpPr>
            <a:spLocks noGrp="1"/>
          </p:cNvSpPr>
          <p:nvPr>
            <p:ph idx="1"/>
          </p:nvPr>
        </p:nvSpPr>
        <p:spPr/>
        <p:txBody>
          <a:bodyPr/>
          <a:lstStyle/>
          <a:p>
            <a:r>
              <a:rPr lang="en" altLang="zh-CN" b="0" i="0" dirty="0">
                <a:solidFill>
                  <a:srgbClr val="333333"/>
                </a:solidFill>
                <a:effectLst/>
                <a:latin typeface="aktiv-grotesk"/>
              </a:rPr>
              <a:t>The two-way data binding in Angular is used to display information to the end user and allows the end user to make changes to the underlying data using the UI. This makes a two-way connection between the view (the template) and the component class. This is similar to the two-way binding in WPF.</a:t>
            </a:r>
            <a:endParaRPr kumimoji="1" lang="zh-CN" altLang="en-US" dirty="0"/>
          </a:p>
        </p:txBody>
      </p:sp>
    </p:spTree>
    <p:extLst>
      <p:ext uri="{BB962C8B-B14F-4D97-AF65-F5344CB8AC3E}">
        <p14:creationId xmlns:p14="http://schemas.microsoft.com/office/powerpoint/2010/main" val="1625690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A45E0-A788-A74B-A98F-AAB44E9DA066}"/>
              </a:ext>
            </a:extLst>
          </p:cNvPr>
          <p:cNvSpPr>
            <a:spLocks noGrp="1"/>
          </p:cNvSpPr>
          <p:nvPr>
            <p:ph type="title"/>
          </p:nvPr>
        </p:nvSpPr>
        <p:spPr/>
        <p:txBody>
          <a:bodyPr>
            <a:normAutofit/>
          </a:bodyPr>
          <a:lstStyle/>
          <a:p>
            <a:r>
              <a:rPr kumimoji="1" lang="en" altLang="zh-CN" dirty="0"/>
              <a:t>What are Decorators and their types in Angular?</a:t>
            </a:r>
            <a:endParaRPr kumimoji="1" lang="zh-CN" altLang="en-US" dirty="0"/>
          </a:p>
        </p:txBody>
      </p:sp>
      <p:sp>
        <p:nvSpPr>
          <p:cNvPr id="3" name="内容占位符 2">
            <a:extLst>
              <a:ext uri="{FF2B5EF4-FFF2-40B4-BE49-F238E27FC236}">
                <a16:creationId xmlns:a16="http://schemas.microsoft.com/office/drawing/2014/main" id="{6E8C3FD2-B5EE-1247-BD8D-599BE82F567B}"/>
              </a:ext>
            </a:extLst>
          </p:cNvPr>
          <p:cNvSpPr>
            <a:spLocks noGrp="1"/>
          </p:cNvSpPr>
          <p:nvPr>
            <p:ph idx="1"/>
          </p:nvPr>
        </p:nvSpPr>
        <p:spPr/>
        <p:txBody>
          <a:bodyPr>
            <a:normAutofit fontScale="92500" lnSpcReduction="10000"/>
          </a:bodyPr>
          <a:lstStyle/>
          <a:p>
            <a:r>
              <a:rPr lang="en-IN" altLang="zh-CN" b="0" i="0" dirty="0">
                <a:solidFill>
                  <a:srgbClr val="231F20"/>
                </a:solidFill>
                <a:effectLst/>
                <a:latin typeface="Open Sans" panose="020B0606030504020204" pitchFamily="34" charset="0"/>
              </a:rPr>
              <a:t>Decorators are functions that are invoked with a prefixed @ symbol, and are immediately followed by a class, method or property. They allow a service, directive or filter to be changed before being used. Basically, a decorator provides configuration metadata that determines how the component, class or a function should be processed, instantiated and used at runtime. </a:t>
            </a:r>
          </a:p>
          <a:p>
            <a:r>
              <a:rPr lang="en-IN" altLang="zh-CN" b="1" i="0" dirty="0">
                <a:solidFill>
                  <a:srgbClr val="000000"/>
                </a:solidFill>
                <a:effectLst/>
                <a:latin typeface="Open Sans" panose="020B0606030504020204" pitchFamily="34" charset="0"/>
              </a:rPr>
              <a:t>Class Decorators  </a:t>
            </a:r>
            <a:endParaRPr lang="en-IN" altLang="zh-CN" b="1" i="0" dirty="0">
              <a:solidFill>
                <a:srgbClr val="231F20"/>
              </a:solidFill>
              <a:effectLst/>
              <a:latin typeface="Open Sans" panose="020B0606030504020204" pitchFamily="34" charset="0"/>
            </a:endParaRPr>
          </a:p>
          <a:p>
            <a:r>
              <a:rPr lang="en-IN" altLang="zh-CN" b="1" i="0" dirty="0">
                <a:solidFill>
                  <a:srgbClr val="000000"/>
                </a:solidFill>
                <a:effectLst/>
                <a:latin typeface="Open Sans" panose="020B0606030504020204" pitchFamily="34" charset="0"/>
              </a:rPr>
              <a:t>Property Decorators </a:t>
            </a:r>
            <a:endParaRPr lang="en-IN" altLang="zh-CN" b="1" i="0" dirty="0">
              <a:solidFill>
                <a:srgbClr val="231F20"/>
              </a:solidFill>
              <a:effectLst/>
              <a:latin typeface="Open Sans" panose="020B0606030504020204" pitchFamily="34" charset="0"/>
            </a:endParaRPr>
          </a:p>
          <a:p>
            <a:r>
              <a:rPr lang="en-IN" altLang="zh-CN" b="1" i="0" dirty="0">
                <a:solidFill>
                  <a:srgbClr val="000000"/>
                </a:solidFill>
                <a:effectLst/>
                <a:latin typeface="Open Sans" panose="020B0606030504020204" pitchFamily="34" charset="0"/>
              </a:rPr>
              <a:t>Method Decorator  </a:t>
            </a:r>
          </a:p>
          <a:p>
            <a:r>
              <a:rPr lang="en-IN" altLang="zh-CN" b="1" i="0" dirty="0">
                <a:solidFill>
                  <a:srgbClr val="000000"/>
                </a:solidFill>
                <a:effectLst/>
                <a:latin typeface="Open Sans" panose="020B0606030504020204" pitchFamily="34" charset="0"/>
              </a:rPr>
              <a:t>Parameter Decorators</a:t>
            </a:r>
          </a:p>
          <a:p>
            <a:r>
              <a:rPr lang="en-IN" altLang="zh-CN" b="1" i="0" dirty="0">
                <a:solidFill>
                  <a:srgbClr val="000000"/>
                </a:solidFill>
                <a:effectLst/>
                <a:latin typeface="Open Sans" panose="020B0606030504020204" pitchFamily="34" charset="0"/>
              </a:rPr>
              <a:t>Custom Decorator  </a:t>
            </a:r>
            <a:endParaRPr lang="en-IN" altLang="zh-CN" b="1" i="0" dirty="0">
              <a:solidFill>
                <a:srgbClr val="231F20"/>
              </a:solidFill>
              <a:effectLst/>
              <a:latin typeface="Open Sans" panose="020B0606030504020204" pitchFamily="34" charset="0"/>
            </a:endParaRPr>
          </a:p>
          <a:p>
            <a:endParaRPr lang="en-IN" altLang="zh-CN" b="1" i="0" dirty="0">
              <a:solidFill>
                <a:srgbClr val="231F20"/>
              </a:solidFill>
              <a:effectLst/>
              <a:latin typeface="Open Sans" panose="020B0606030504020204" pitchFamily="34" charset="0"/>
            </a:endParaRPr>
          </a:p>
          <a:p>
            <a:endParaRPr lang="en-IN" altLang="zh-CN" b="1" i="0" dirty="0">
              <a:solidFill>
                <a:srgbClr val="231F20"/>
              </a:solidFill>
              <a:effectLst/>
              <a:latin typeface="Open Sans" panose="020B0606030504020204" pitchFamily="34" charset="0"/>
            </a:endParaRPr>
          </a:p>
          <a:p>
            <a:endParaRPr kumimoji="1" lang="zh-CN" altLang="en-US" dirty="0"/>
          </a:p>
        </p:txBody>
      </p:sp>
    </p:spTree>
    <p:extLst>
      <p:ext uri="{BB962C8B-B14F-4D97-AF65-F5344CB8AC3E}">
        <p14:creationId xmlns:p14="http://schemas.microsoft.com/office/powerpoint/2010/main" val="3421768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0FD79-1107-4B49-A9C2-196F51BD29B2}"/>
              </a:ext>
            </a:extLst>
          </p:cNvPr>
          <p:cNvSpPr>
            <a:spLocks noGrp="1"/>
          </p:cNvSpPr>
          <p:nvPr>
            <p:ph type="title"/>
          </p:nvPr>
        </p:nvSpPr>
        <p:spPr/>
        <p:txBody>
          <a:bodyPr/>
          <a:lstStyle/>
          <a:p>
            <a:r>
              <a:rPr kumimoji="1" lang="en" altLang="zh-CN" dirty="0"/>
              <a:t>What are annotations in Angular ?</a:t>
            </a:r>
            <a:endParaRPr kumimoji="1" lang="zh-CN" altLang="en-US" dirty="0"/>
          </a:p>
        </p:txBody>
      </p:sp>
      <p:sp>
        <p:nvSpPr>
          <p:cNvPr id="3" name="内容占位符 2">
            <a:extLst>
              <a:ext uri="{FF2B5EF4-FFF2-40B4-BE49-F238E27FC236}">
                <a16:creationId xmlns:a16="http://schemas.microsoft.com/office/drawing/2014/main" id="{13F5EBBC-F445-BE47-BE41-CC37E3BD4DFE}"/>
              </a:ext>
            </a:extLst>
          </p:cNvPr>
          <p:cNvSpPr>
            <a:spLocks noGrp="1"/>
          </p:cNvSpPr>
          <p:nvPr>
            <p:ph idx="1"/>
          </p:nvPr>
        </p:nvSpPr>
        <p:spPr/>
        <p:txBody>
          <a:bodyPr/>
          <a:lstStyle/>
          <a:p>
            <a:r>
              <a:rPr lang="en" altLang="zh-CN" b="0" i="0" u="none" strike="noStrike" dirty="0">
                <a:solidFill>
                  <a:srgbClr val="0079F3"/>
                </a:solidFill>
                <a:effectLst/>
                <a:latin typeface="Segoe UI" panose="020B0502040204020203" pitchFamily="34" charset="0"/>
                <a:hlinkClick r:id="rId2"/>
              </a:rPr>
              <a:t>Annotation</a:t>
            </a:r>
            <a:r>
              <a:rPr lang="en" altLang="zh-CN" b="0" i="0" dirty="0">
                <a:solidFill>
                  <a:srgbClr val="1A1A1A"/>
                </a:solidFill>
                <a:effectLst/>
                <a:latin typeface="Segoe UI" panose="020B0502040204020203" pitchFamily="34" charset="0"/>
              </a:rPr>
              <a:t> is a block of text that can be displayed over a node or connector. Annotation is used to textually represent an object with a string that can be edited at runtime. </a:t>
            </a:r>
            <a:r>
              <a:rPr lang="en" altLang="zh-CN" b="0" i="0">
                <a:solidFill>
                  <a:srgbClr val="1A1A1A"/>
                </a:solidFill>
                <a:effectLst/>
                <a:latin typeface="Segoe UI" panose="020B0502040204020203" pitchFamily="34" charset="0"/>
              </a:rPr>
              <a:t>Multiple annotations can be added to a node/connector.</a:t>
            </a:r>
            <a:endParaRPr kumimoji="1" lang="zh-CN" altLang="en-US"/>
          </a:p>
        </p:txBody>
      </p:sp>
    </p:spTree>
    <p:extLst>
      <p:ext uri="{BB962C8B-B14F-4D97-AF65-F5344CB8AC3E}">
        <p14:creationId xmlns:p14="http://schemas.microsoft.com/office/powerpoint/2010/main" val="4066350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F2D86-DA94-9D4E-B22B-243C304C0104}"/>
              </a:ext>
            </a:extLst>
          </p:cNvPr>
          <p:cNvSpPr>
            <a:spLocks noGrp="1"/>
          </p:cNvSpPr>
          <p:nvPr>
            <p:ph type="title"/>
          </p:nvPr>
        </p:nvSpPr>
        <p:spPr/>
        <p:txBody>
          <a:bodyPr>
            <a:normAutofit/>
          </a:bodyPr>
          <a:lstStyle/>
          <a:p>
            <a:r>
              <a:rPr kumimoji="1" lang="en" altLang="zh-CN" dirty="0"/>
              <a:t>Why were client-side frameworks like Angular introduced?</a:t>
            </a:r>
            <a:endParaRPr kumimoji="1" lang="zh-CN" altLang="en-US" dirty="0"/>
          </a:p>
        </p:txBody>
      </p:sp>
      <p:sp>
        <p:nvSpPr>
          <p:cNvPr id="3" name="内容占位符 2">
            <a:extLst>
              <a:ext uri="{FF2B5EF4-FFF2-40B4-BE49-F238E27FC236}">
                <a16:creationId xmlns:a16="http://schemas.microsoft.com/office/drawing/2014/main" id="{BC51FE55-64A5-1447-B06C-1014DF5DCD38}"/>
              </a:ext>
            </a:extLst>
          </p:cNvPr>
          <p:cNvSpPr>
            <a:spLocks noGrp="1"/>
          </p:cNvSpPr>
          <p:nvPr>
            <p:ph idx="1"/>
          </p:nvPr>
        </p:nvSpPr>
        <p:spPr/>
        <p:txBody>
          <a:bodyPr/>
          <a:lstStyle/>
          <a:p>
            <a:r>
              <a:rPr lang="en" altLang="zh-CN" b="0" i="0" dirty="0">
                <a:effectLst/>
                <a:latin typeface="Google Sans"/>
              </a:rPr>
              <a:t>It was designed by Google to enable developers to create dynamic and interesting web applications. Using this framework, developers can build front-end-based apps without using any other plugins or frameworks. </a:t>
            </a:r>
            <a:r>
              <a:rPr lang="en" altLang="zh-CN" b="0" i="0" dirty="0" err="1">
                <a:effectLst/>
                <a:latin typeface="Google Sans"/>
              </a:rPr>
              <a:t>Freelancer.com</a:t>
            </a:r>
            <a:r>
              <a:rPr lang="en" altLang="zh-CN" b="0" i="0" dirty="0">
                <a:effectLst/>
                <a:latin typeface="Google Sans"/>
              </a:rPr>
              <a:t>, Netflix, </a:t>
            </a:r>
            <a:r>
              <a:rPr lang="en" altLang="zh-CN" b="0" i="0" dirty="0" err="1">
                <a:effectLst/>
                <a:latin typeface="Google Sans"/>
              </a:rPr>
              <a:t>GoodFilms</a:t>
            </a:r>
            <a:r>
              <a:rPr lang="en" altLang="zh-CN" b="0" i="0" dirty="0">
                <a:effectLst/>
                <a:latin typeface="Google Sans"/>
              </a:rPr>
              <a:t> and many other sites have been built using Angular.</a:t>
            </a:r>
            <a:endParaRPr kumimoji="1" lang="zh-CN" altLang="en-US" dirty="0"/>
          </a:p>
        </p:txBody>
      </p:sp>
    </p:spTree>
    <p:extLst>
      <p:ext uri="{BB962C8B-B14F-4D97-AF65-F5344CB8AC3E}">
        <p14:creationId xmlns:p14="http://schemas.microsoft.com/office/powerpoint/2010/main" val="229411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C1DF9-6FC5-BE4F-83E3-24C7C48CCBA5}"/>
              </a:ext>
            </a:extLst>
          </p:cNvPr>
          <p:cNvSpPr>
            <a:spLocks noGrp="1"/>
          </p:cNvSpPr>
          <p:nvPr>
            <p:ph type="title"/>
          </p:nvPr>
        </p:nvSpPr>
        <p:spPr/>
        <p:txBody>
          <a:bodyPr/>
          <a:lstStyle/>
          <a:p>
            <a:r>
              <a:rPr kumimoji="1" lang="en" altLang="zh-CN" dirty="0"/>
              <a:t>How does an Angular application work?</a:t>
            </a:r>
            <a:endParaRPr kumimoji="1" lang="zh-CN" altLang="en-US" dirty="0"/>
          </a:p>
        </p:txBody>
      </p:sp>
      <p:sp>
        <p:nvSpPr>
          <p:cNvPr id="3" name="内容占位符 2">
            <a:extLst>
              <a:ext uri="{FF2B5EF4-FFF2-40B4-BE49-F238E27FC236}">
                <a16:creationId xmlns:a16="http://schemas.microsoft.com/office/drawing/2014/main" id="{38503356-67FB-AA4E-8D06-6A2249496DA8}"/>
              </a:ext>
            </a:extLst>
          </p:cNvPr>
          <p:cNvSpPr>
            <a:spLocks noGrp="1"/>
          </p:cNvSpPr>
          <p:nvPr>
            <p:ph idx="1"/>
          </p:nvPr>
        </p:nvSpPr>
        <p:spPr/>
        <p:txBody>
          <a:bodyPr/>
          <a:lstStyle/>
          <a:p>
            <a:r>
              <a:rPr lang="en" altLang="zh-CN" b="0" i="0" dirty="0">
                <a:solidFill>
                  <a:srgbClr val="273239"/>
                </a:solidFill>
                <a:effectLst/>
                <a:latin typeface="-apple-system"/>
              </a:rPr>
              <a:t>Angular follows component based architecture, in component-based architecture, a large application is broken (decoupled) into functional and logical components. These components are reusable hence can be used in any other part of the application. These components are independent hence can be tested independently, this architecture makes Angular code highly testable.</a:t>
            </a:r>
            <a:endParaRPr kumimoji="1" lang="zh-CN" altLang="en-US" dirty="0"/>
          </a:p>
        </p:txBody>
      </p:sp>
    </p:spTree>
    <p:extLst>
      <p:ext uri="{BB962C8B-B14F-4D97-AF65-F5344CB8AC3E}">
        <p14:creationId xmlns:p14="http://schemas.microsoft.com/office/powerpoint/2010/main" val="248020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0D8A1-5537-9D4F-B172-26F641EE5AAC}"/>
              </a:ext>
            </a:extLst>
          </p:cNvPr>
          <p:cNvSpPr>
            <a:spLocks noGrp="1"/>
          </p:cNvSpPr>
          <p:nvPr>
            <p:ph type="title"/>
          </p:nvPr>
        </p:nvSpPr>
        <p:spPr/>
        <p:txBody>
          <a:bodyPr>
            <a:normAutofit/>
          </a:bodyPr>
          <a:lstStyle/>
          <a:p>
            <a:r>
              <a:rPr kumimoji="1" lang="en" altLang="zh-CN" dirty="0"/>
              <a:t>What are some of the advantages of Angular over other frameworks?</a:t>
            </a:r>
            <a:endParaRPr kumimoji="1" lang="zh-CN" altLang="en-US" dirty="0"/>
          </a:p>
        </p:txBody>
      </p:sp>
      <p:sp>
        <p:nvSpPr>
          <p:cNvPr id="3" name="内容占位符 2">
            <a:extLst>
              <a:ext uri="{FF2B5EF4-FFF2-40B4-BE49-F238E27FC236}">
                <a16:creationId xmlns:a16="http://schemas.microsoft.com/office/drawing/2014/main" id="{D85414A2-8D25-CA4B-95BD-EE09B186D110}"/>
              </a:ext>
            </a:extLst>
          </p:cNvPr>
          <p:cNvSpPr>
            <a:spLocks noGrp="1"/>
          </p:cNvSpPr>
          <p:nvPr>
            <p:ph idx="1"/>
          </p:nvPr>
        </p:nvSpPr>
        <p:spPr/>
        <p:txBody>
          <a:bodyPr/>
          <a:lstStyle/>
          <a:p>
            <a:r>
              <a:rPr lang="en" altLang="zh-CN" b="1" i="0" dirty="0">
                <a:effectLst/>
                <a:latin typeface="inherit"/>
              </a:rPr>
              <a:t>1. Functionality out of the box</a:t>
            </a:r>
            <a:endParaRPr lang="en" altLang="zh-CN" b="1" i="0" dirty="0">
              <a:effectLst/>
              <a:latin typeface="AvertaStd"/>
            </a:endParaRPr>
          </a:p>
          <a:p>
            <a:r>
              <a:rPr lang="en" altLang="zh-CN" b="1" i="0" dirty="0">
                <a:effectLst/>
                <a:latin typeface="inherit"/>
              </a:rPr>
              <a:t>2. TypeScript</a:t>
            </a:r>
            <a:endParaRPr lang="en" altLang="zh-CN" b="1" i="0" dirty="0">
              <a:effectLst/>
              <a:latin typeface="AvertaStd"/>
            </a:endParaRPr>
          </a:p>
          <a:p>
            <a:r>
              <a:rPr lang="en" altLang="zh-CN" b="1" i="0" dirty="0">
                <a:effectLst/>
                <a:latin typeface="inherit"/>
              </a:rPr>
              <a:t>3. Consistency</a:t>
            </a:r>
            <a:endParaRPr lang="en" altLang="zh-CN" b="1" i="0" dirty="0">
              <a:effectLst/>
              <a:latin typeface="AvertaStd"/>
            </a:endParaRPr>
          </a:p>
          <a:p>
            <a:r>
              <a:rPr lang="en" altLang="zh-CN" b="1" i="0" dirty="0">
                <a:effectLst/>
                <a:latin typeface="inherit"/>
              </a:rPr>
              <a:t>4. Productivity</a:t>
            </a:r>
            <a:endParaRPr lang="en" altLang="zh-CN" b="1" i="0" dirty="0">
              <a:effectLst/>
              <a:latin typeface="AvertaStd"/>
            </a:endParaRPr>
          </a:p>
          <a:p>
            <a:r>
              <a:rPr lang="en" altLang="zh-CN" b="1" i="0" dirty="0">
                <a:effectLst/>
                <a:latin typeface="inherit"/>
              </a:rPr>
              <a:t>5. Maintainability</a:t>
            </a:r>
            <a:endParaRPr lang="en" altLang="zh-CN" b="1" i="0" dirty="0">
              <a:effectLst/>
              <a:latin typeface="AvertaStd"/>
            </a:endParaRPr>
          </a:p>
          <a:p>
            <a:r>
              <a:rPr lang="en" altLang="zh-CN" b="1" i="0" dirty="0">
                <a:effectLst/>
                <a:latin typeface="inherit"/>
              </a:rPr>
              <a:t>6. Modular development structure</a:t>
            </a:r>
            <a:endParaRPr lang="en" altLang="zh-CN" b="1" i="0" dirty="0">
              <a:effectLst/>
              <a:latin typeface="AvertaStd"/>
            </a:endParaRPr>
          </a:p>
          <a:p>
            <a:r>
              <a:rPr lang="en" altLang="zh-CN" b="1" i="0" dirty="0">
                <a:effectLst/>
                <a:latin typeface="inherit"/>
              </a:rPr>
              <a:t>7. Angular Material</a:t>
            </a:r>
            <a:endParaRPr lang="en" altLang="zh-CN" b="1" i="0" dirty="0">
              <a:effectLst/>
              <a:latin typeface="AvertaStd"/>
            </a:endParaRPr>
          </a:p>
          <a:p>
            <a:endParaRPr kumimoji="1" lang="zh-CN" altLang="en-US" dirty="0"/>
          </a:p>
        </p:txBody>
      </p:sp>
    </p:spTree>
    <p:extLst>
      <p:ext uri="{BB962C8B-B14F-4D97-AF65-F5344CB8AC3E}">
        <p14:creationId xmlns:p14="http://schemas.microsoft.com/office/powerpoint/2010/main" val="58487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FD528-BCB6-644F-96AA-69375410ACE9}"/>
              </a:ext>
            </a:extLst>
          </p:cNvPr>
          <p:cNvSpPr>
            <a:spLocks noGrp="1"/>
          </p:cNvSpPr>
          <p:nvPr>
            <p:ph type="title"/>
          </p:nvPr>
        </p:nvSpPr>
        <p:spPr/>
        <p:txBody>
          <a:bodyPr>
            <a:normAutofit/>
          </a:bodyPr>
          <a:lstStyle/>
          <a:p>
            <a:r>
              <a:rPr kumimoji="1" lang="en" altLang="zh-CN" dirty="0"/>
              <a:t>What are the advantages of Angular over React?</a:t>
            </a:r>
            <a:endParaRPr kumimoji="1" lang="zh-CN" altLang="en-US" dirty="0"/>
          </a:p>
        </p:txBody>
      </p:sp>
      <p:sp>
        <p:nvSpPr>
          <p:cNvPr id="3" name="内容占位符 2">
            <a:extLst>
              <a:ext uri="{FF2B5EF4-FFF2-40B4-BE49-F238E27FC236}">
                <a16:creationId xmlns:a16="http://schemas.microsoft.com/office/drawing/2014/main" id="{C269373E-07D5-BE49-A311-931BB03C1C5B}"/>
              </a:ext>
            </a:extLst>
          </p:cNvPr>
          <p:cNvSpPr>
            <a:spLocks noGrp="1"/>
          </p:cNvSpPr>
          <p:nvPr>
            <p:ph idx="1"/>
          </p:nvPr>
        </p:nvSpPr>
        <p:spPr>
          <a:xfrm>
            <a:off x="0" y="1690688"/>
            <a:ext cx="10515600" cy="4351338"/>
          </a:xfrm>
        </p:spPr>
        <p:txBody>
          <a:bodyPr>
            <a:normAutofit/>
          </a:bodyPr>
          <a:lstStyle/>
          <a:p>
            <a:pPr algn="l">
              <a:buFont typeface="Arial" panose="020B0604020202020204" pitchFamily="34" charset="0"/>
              <a:buChar char="•"/>
            </a:pPr>
            <a:r>
              <a:rPr lang="en" altLang="zh-CN" sz="1400" b="0" i="0" dirty="0">
                <a:effectLst/>
                <a:latin typeface="Poppins" pitchFamily="2" charset="0"/>
              </a:rPr>
              <a:t>MVC Model</a:t>
            </a:r>
          </a:p>
          <a:p>
            <a:pPr algn="l">
              <a:buFont typeface="Arial" panose="020B0604020202020204" pitchFamily="34" charset="0"/>
              <a:buChar char="•"/>
            </a:pPr>
            <a:r>
              <a:rPr lang="en" altLang="zh-CN" sz="1400" b="0" i="0" dirty="0">
                <a:effectLst/>
                <a:latin typeface="Poppins" pitchFamily="2" charset="0"/>
              </a:rPr>
              <a:t>Dependency Injection</a:t>
            </a:r>
          </a:p>
          <a:p>
            <a:pPr algn="l">
              <a:buFont typeface="Arial" panose="020B0604020202020204" pitchFamily="34" charset="0"/>
              <a:buChar char="•"/>
            </a:pPr>
            <a:r>
              <a:rPr lang="en" altLang="zh-CN" sz="1400" b="0" i="0" dirty="0">
                <a:effectLst/>
                <a:latin typeface="Poppins" pitchFamily="2" charset="0"/>
              </a:rPr>
              <a:t>Out-of-the-box Full Stack Framework</a:t>
            </a:r>
          </a:p>
          <a:p>
            <a:pPr algn="l">
              <a:buFont typeface="Arial" panose="020B0604020202020204" pitchFamily="34" charset="0"/>
              <a:buChar char="•"/>
            </a:pPr>
            <a:r>
              <a:rPr lang="en" altLang="zh-CN" sz="1400" b="0" i="0" dirty="0">
                <a:effectLst/>
                <a:latin typeface="Poppins" pitchFamily="2" charset="0"/>
              </a:rPr>
              <a:t>Two-way Data Binding</a:t>
            </a:r>
          </a:p>
          <a:p>
            <a:pPr algn="l">
              <a:buFont typeface="Arial" panose="020B0604020202020204" pitchFamily="34" charset="0"/>
              <a:buChar char="•"/>
            </a:pPr>
            <a:r>
              <a:rPr lang="en" altLang="zh-CN" sz="1400" b="0" i="0" dirty="0">
                <a:effectLst/>
                <a:latin typeface="Poppins" pitchFamily="2" charset="0"/>
              </a:rPr>
              <a:t>Amazing App Structure</a:t>
            </a:r>
          </a:p>
          <a:p>
            <a:endParaRPr kumimoji="1" lang="zh-CN" altLang="en-US" sz="1400" dirty="0"/>
          </a:p>
        </p:txBody>
      </p:sp>
      <p:pic>
        <p:nvPicPr>
          <p:cNvPr id="4" name="图片 3">
            <a:extLst>
              <a:ext uri="{FF2B5EF4-FFF2-40B4-BE49-F238E27FC236}">
                <a16:creationId xmlns:a16="http://schemas.microsoft.com/office/drawing/2014/main" id="{A2A8F7A7-78AA-BE43-B277-0349EBFC140D}"/>
              </a:ext>
            </a:extLst>
          </p:cNvPr>
          <p:cNvPicPr>
            <a:picLocks noChangeAspect="1"/>
          </p:cNvPicPr>
          <p:nvPr/>
        </p:nvPicPr>
        <p:blipFill>
          <a:blip r:embed="rId2"/>
          <a:stretch>
            <a:fillRect/>
          </a:stretch>
        </p:blipFill>
        <p:spPr>
          <a:xfrm>
            <a:off x="2612571" y="2741016"/>
            <a:ext cx="9372600" cy="3877497"/>
          </a:xfrm>
          <a:prstGeom prst="rect">
            <a:avLst/>
          </a:prstGeom>
        </p:spPr>
      </p:pic>
    </p:spTree>
    <p:extLst>
      <p:ext uri="{BB962C8B-B14F-4D97-AF65-F5344CB8AC3E}">
        <p14:creationId xmlns:p14="http://schemas.microsoft.com/office/powerpoint/2010/main" val="25839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7D9E0-51E6-6B48-BBBD-F9A3D23DF3CE}"/>
              </a:ext>
            </a:extLst>
          </p:cNvPr>
          <p:cNvSpPr>
            <a:spLocks noGrp="1"/>
          </p:cNvSpPr>
          <p:nvPr>
            <p:ph type="title"/>
          </p:nvPr>
        </p:nvSpPr>
        <p:spPr/>
        <p:txBody>
          <a:bodyPr>
            <a:normAutofit/>
          </a:bodyPr>
          <a:lstStyle/>
          <a:p>
            <a:r>
              <a:rPr kumimoji="1" lang="en" altLang="zh-CN" dirty="0"/>
              <a:t>List out differences between AngularJS and Angular?</a:t>
            </a:r>
            <a:endParaRPr kumimoji="1" lang="zh-CN" altLang="en-US" dirty="0"/>
          </a:p>
        </p:txBody>
      </p:sp>
      <p:sp>
        <p:nvSpPr>
          <p:cNvPr id="3" name="内容占位符 2">
            <a:extLst>
              <a:ext uri="{FF2B5EF4-FFF2-40B4-BE49-F238E27FC236}">
                <a16:creationId xmlns:a16="http://schemas.microsoft.com/office/drawing/2014/main" id="{8BD0FEDB-6FEC-0D4D-B888-23B789A6E612}"/>
              </a:ext>
            </a:extLst>
          </p:cNvPr>
          <p:cNvSpPr>
            <a:spLocks noGrp="1"/>
          </p:cNvSpPr>
          <p:nvPr>
            <p:ph idx="1"/>
          </p:nvPr>
        </p:nvSpPr>
        <p:spPr/>
        <p:txBody>
          <a:bodyPr>
            <a:normAutofit fontScale="70000" lnSpcReduction="20000"/>
          </a:bodyPr>
          <a:lstStyle/>
          <a:p>
            <a:r>
              <a:rPr lang="en" altLang="zh-CN" b="0" i="0" dirty="0">
                <a:solidFill>
                  <a:srgbClr val="000000"/>
                </a:solidFill>
                <a:effectLst/>
                <a:latin typeface="ForoSans-Light"/>
              </a:rPr>
              <a:t>One vital distinction between </a:t>
            </a:r>
            <a:r>
              <a:rPr lang="en" altLang="zh-CN" b="0" i="0" u="none" strike="noStrike" dirty="0">
                <a:solidFill>
                  <a:srgbClr val="60C322"/>
                </a:solidFill>
                <a:effectLst/>
                <a:latin typeface="ForoSans-Light"/>
                <a:hlinkClick r:id="rId2"/>
              </a:rPr>
              <a:t>Angular</a:t>
            </a:r>
            <a:r>
              <a:rPr lang="en" altLang="zh-CN" b="0" i="0" dirty="0">
                <a:solidFill>
                  <a:srgbClr val="000000"/>
                </a:solidFill>
                <a:effectLst/>
                <a:latin typeface="ForoSans-Light"/>
              </a:rPr>
              <a:t> vs </a:t>
            </a:r>
            <a:r>
              <a:rPr lang="en" altLang="zh-CN" b="0" i="0" u="none" strike="noStrike" dirty="0">
                <a:solidFill>
                  <a:srgbClr val="60C322"/>
                </a:solidFill>
                <a:effectLst/>
                <a:latin typeface="ForoSans-Light"/>
                <a:hlinkClick r:id="rId3"/>
              </a:rPr>
              <a:t>AngularJS</a:t>
            </a:r>
            <a:r>
              <a:rPr lang="en" altLang="zh-CN" b="0" i="0" u="none" strike="noStrike" dirty="0">
                <a:solidFill>
                  <a:srgbClr val="60C322"/>
                </a:solidFill>
                <a:effectLst/>
                <a:latin typeface="ForoSans-Light"/>
                <a:hlinkClick r:id="rId4"/>
              </a:rPr>
              <a:t> </a:t>
            </a:r>
            <a:r>
              <a:rPr lang="en" altLang="zh-CN" b="0" i="0" dirty="0">
                <a:solidFill>
                  <a:srgbClr val="000000"/>
                </a:solidFill>
                <a:effectLst/>
                <a:latin typeface="ForoSans-Light"/>
              </a:rPr>
              <a:t>is AngularJS is </a:t>
            </a:r>
            <a:r>
              <a:rPr lang="en" altLang="zh-CN" b="0" i="0" u="none" strike="noStrike" dirty="0">
                <a:solidFill>
                  <a:srgbClr val="60C322"/>
                </a:solidFill>
                <a:effectLst/>
                <a:latin typeface="ForoSans-Light"/>
                <a:hlinkClick r:id="rId5"/>
              </a:rPr>
              <a:t>JavaScript</a:t>
            </a:r>
            <a:r>
              <a:rPr lang="en" altLang="zh-CN" b="0" i="0" dirty="0">
                <a:solidFill>
                  <a:srgbClr val="000000"/>
                </a:solidFill>
                <a:effectLst/>
                <a:latin typeface="ForoSans-Light"/>
              </a:rPr>
              <a:t>-based while Angular is TypeScript based. </a:t>
            </a:r>
          </a:p>
          <a:p>
            <a:r>
              <a:rPr lang="en" altLang="zh-CN" b="0" i="0" dirty="0">
                <a:solidFill>
                  <a:srgbClr val="000000"/>
                </a:solidFill>
                <a:effectLst/>
                <a:latin typeface="ForoSans-Light"/>
              </a:rPr>
              <a:t>Angular has standard Directives while AngularJS has a pack of them.</a:t>
            </a:r>
          </a:p>
          <a:p>
            <a:r>
              <a:rPr lang="en" altLang="zh-CN" b="0" i="0" dirty="0">
                <a:solidFill>
                  <a:srgbClr val="000000"/>
                </a:solidFill>
                <a:effectLst/>
                <a:latin typeface="ForoSans-Light"/>
              </a:rPr>
              <a:t>AngularJS has a model-view-controller (MVC) that acts as the central component as it manages data, logic, and rules, and expresses how the applications behave. AngularJS has a model-view-controller (MVC) that acts as the central component as it manages data, logic, and rules, and expresses how the applications behave. </a:t>
            </a:r>
          </a:p>
          <a:p>
            <a:r>
              <a:rPr lang="en" altLang="zh-CN" b="0" i="0" dirty="0">
                <a:solidFill>
                  <a:srgbClr val="000000"/>
                </a:solidFill>
                <a:effectLst/>
                <a:latin typeface="ForoSans-Light"/>
              </a:rPr>
              <a:t>AngularJS</a:t>
            </a:r>
            <a:r>
              <a:rPr lang="en" altLang="zh-CN" b="1" i="0" dirty="0">
                <a:solidFill>
                  <a:srgbClr val="000000"/>
                </a:solidFill>
                <a:effectLst/>
                <a:latin typeface="ForoSans-Light"/>
              </a:rPr>
              <a:t> </a:t>
            </a:r>
            <a:r>
              <a:rPr lang="en" altLang="zh-CN" b="0" i="0" dirty="0">
                <a:solidFill>
                  <a:srgbClr val="000000"/>
                </a:solidFill>
                <a:effectLst/>
                <a:latin typeface="ForoSans-Light"/>
              </a:rPr>
              <a:t>does not provide mobile support while Angular supports mobile.</a:t>
            </a:r>
          </a:p>
          <a:p>
            <a:r>
              <a:rPr lang="en" altLang="zh-CN" b="0" i="0" dirty="0">
                <a:solidFill>
                  <a:srgbClr val="000000"/>
                </a:solidFill>
                <a:effectLst/>
                <a:latin typeface="ForoSans-Light"/>
              </a:rPr>
              <a:t>AngularJS uses a two-way data binding feature ultimately reducing the development time and efforts. Angular on the other hand upgraded to a better structure of the same two-way data binding, which provides improved performance and speed for the production application.</a:t>
            </a:r>
          </a:p>
          <a:p>
            <a:r>
              <a:rPr lang="en" altLang="zh-CN" b="0" i="0" dirty="0">
                <a:solidFill>
                  <a:srgbClr val="000000"/>
                </a:solidFill>
                <a:effectLst/>
                <a:latin typeface="ForoSans-Light"/>
              </a:rPr>
              <a:t>By default AngularJS applications used either AngularJS locally by importing the minified source code inside a project or through a CDN. On the other hand, Angular uses the Command Line Interface (CLI) to reduce the time when creating and scaffolding applications.</a:t>
            </a:r>
            <a:endParaRPr kumimoji="1" lang="zh-CN" altLang="en-US" dirty="0"/>
          </a:p>
        </p:txBody>
      </p:sp>
    </p:spTree>
    <p:extLst>
      <p:ext uri="{BB962C8B-B14F-4D97-AF65-F5344CB8AC3E}">
        <p14:creationId xmlns:p14="http://schemas.microsoft.com/office/powerpoint/2010/main" val="185022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94980-1198-354A-8B2F-6DD3EF6F9663}"/>
              </a:ext>
            </a:extLst>
          </p:cNvPr>
          <p:cNvSpPr>
            <a:spLocks noGrp="1"/>
          </p:cNvSpPr>
          <p:nvPr>
            <p:ph type="title"/>
          </p:nvPr>
        </p:nvSpPr>
        <p:spPr/>
        <p:txBody>
          <a:bodyPr>
            <a:normAutofit/>
          </a:bodyPr>
          <a:lstStyle/>
          <a:p>
            <a:r>
              <a:rPr kumimoji="1" lang="en" altLang="zh-CN" dirty="0"/>
              <a:t>How are Angular expressions different from JavaScript expressions?</a:t>
            </a:r>
            <a:endParaRPr kumimoji="1" lang="zh-CN" altLang="en-US" dirty="0"/>
          </a:p>
        </p:txBody>
      </p:sp>
      <p:sp>
        <p:nvSpPr>
          <p:cNvPr id="3" name="内容占位符 2">
            <a:extLst>
              <a:ext uri="{FF2B5EF4-FFF2-40B4-BE49-F238E27FC236}">
                <a16:creationId xmlns:a16="http://schemas.microsoft.com/office/drawing/2014/main" id="{AF911975-9E53-224D-BC4F-7F21427685BF}"/>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740666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AD26B-0374-524B-B2ED-BC1F7C3D5A6A}"/>
              </a:ext>
            </a:extLst>
          </p:cNvPr>
          <p:cNvSpPr>
            <a:spLocks noGrp="1"/>
          </p:cNvSpPr>
          <p:nvPr>
            <p:ph type="title"/>
          </p:nvPr>
        </p:nvSpPr>
        <p:spPr/>
        <p:txBody>
          <a:bodyPr/>
          <a:lstStyle/>
          <a:p>
            <a:r>
              <a:rPr kumimoji="1" lang="en" altLang="zh-CN" dirty="0"/>
              <a:t>What are Single Page Applications (SPA)?</a:t>
            </a:r>
            <a:endParaRPr kumimoji="1" lang="zh-CN" altLang="en-US" dirty="0"/>
          </a:p>
        </p:txBody>
      </p:sp>
      <p:sp>
        <p:nvSpPr>
          <p:cNvPr id="3" name="内容占位符 2">
            <a:extLst>
              <a:ext uri="{FF2B5EF4-FFF2-40B4-BE49-F238E27FC236}">
                <a16:creationId xmlns:a16="http://schemas.microsoft.com/office/drawing/2014/main" id="{7DFCBAC6-F55D-DC41-981B-AD5BA0B191B1}"/>
              </a:ext>
            </a:extLst>
          </p:cNvPr>
          <p:cNvSpPr>
            <a:spLocks noGrp="1"/>
          </p:cNvSpPr>
          <p:nvPr>
            <p:ph idx="1"/>
          </p:nvPr>
        </p:nvSpPr>
        <p:spPr/>
        <p:txBody>
          <a:bodyPr/>
          <a:lstStyle/>
          <a:p>
            <a:pPr algn="l"/>
            <a:r>
              <a:rPr lang="en" altLang="zh-CN" b="0" i="0" dirty="0">
                <a:effectLst/>
                <a:latin typeface="Inter"/>
              </a:rPr>
              <a:t>An SPA (Single-page application) is a web app implementation that loads only a single web document, and then updates the body content of that single document via JavaScript APIs such as </a:t>
            </a:r>
            <a:r>
              <a:rPr lang="en" altLang="zh-CN" b="0" i="0" u="sng" dirty="0">
                <a:effectLst/>
                <a:latin typeface="Inter"/>
                <a:hlinkClick r:id="rId2">
                  <a:extLst>
                    <a:ext uri="{A12FA001-AC4F-418D-AE19-62706E023703}">
                      <ahyp:hlinkClr xmlns:ahyp="http://schemas.microsoft.com/office/drawing/2018/hyperlinkcolor" val="tx"/>
                    </a:ext>
                  </a:extLst>
                </a:hlinkClick>
              </a:rPr>
              <a:t>XMLHttpRequest</a:t>
            </a:r>
            <a:r>
              <a:rPr lang="en" altLang="zh-CN" b="0" i="0" dirty="0">
                <a:effectLst/>
                <a:latin typeface="Inter"/>
              </a:rPr>
              <a:t> and </a:t>
            </a:r>
            <a:r>
              <a:rPr lang="en" altLang="zh-CN" b="0" i="0" u="sng" dirty="0">
                <a:effectLst/>
                <a:latin typeface="Inter"/>
                <a:hlinkClick r:id="rId3">
                  <a:extLst>
                    <a:ext uri="{A12FA001-AC4F-418D-AE19-62706E023703}">
                      <ahyp:hlinkClr xmlns:ahyp="http://schemas.microsoft.com/office/drawing/2018/hyperlinkcolor" val="tx"/>
                    </a:ext>
                  </a:extLst>
                </a:hlinkClick>
              </a:rPr>
              <a:t>Fetch</a:t>
            </a:r>
            <a:r>
              <a:rPr lang="en" altLang="zh-CN" b="0" i="0" dirty="0">
                <a:effectLst/>
                <a:latin typeface="Inter"/>
              </a:rPr>
              <a:t> when different content is to be shown.</a:t>
            </a:r>
          </a:p>
          <a:p>
            <a:pPr algn="l"/>
            <a:r>
              <a:rPr lang="en" altLang="zh-CN" b="0" i="0" dirty="0">
                <a:effectLst/>
                <a:latin typeface="Inter"/>
              </a:rPr>
              <a:t>This therefore allows users to use websites without loading whole new pages from the server, which can result in performance gains and a more dynamic experience, with some tradeoff disadvantages such as SEO, more effort required to maintain state, implement navigation, and do meaningful performance monitoring.</a:t>
            </a:r>
          </a:p>
          <a:p>
            <a:endParaRPr kumimoji="1" lang="zh-CN" altLang="en-US" dirty="0"/>
          </a:p>
        </p:txBody>
      </p:sp>
    </p:spTree>
    <p:extLst>
      <p:ext uri="{BB962C8B-B14F-4D97-AF65-F5344CB8AC3E}">
        <p14:creationId xmlns:p14="http://schemas.microsoft.com/office/powerpoint/2010/main" val="344850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79CE-CC7E-2247-87A6-C7951EF3B86D}"/>
              </a:ext>
            </a:extLst>
          </p:cNvPr>
          <p:cNvSpPr>
            <a:spLocks noGrp="1"/>
          </p:cNvSpPr>
          <p:nvPr>
            <p:ph type="title"/>
          </p:nvPr>
        </p:nvSpPr>
        <p:spPr/>
        <p:txBody>
          <a:bodyPr/>
          <a:lstStyle/>
          <a:p>
            <a:r>
              <a:rPr kumimoji="1" lang="en" altLang="zh-CN" dirty="0"/>
              <a:t>What are templates in Angular?</a:t>
            </a:r>
            <a:endParaRPr kumimoji="1" lang="zh-CN" altLang="en-US" dirty="0"/>
          </a:p>
        </p:txBody>
      </p:sp>
      <p:sp>
        <p:nvSpPr>
          <p:cNvPr id="3" name="内容占位符 2">
            <a:extLst>
              <a:ext uri="{FF2B5EF4-FFF2-40B4-BE49-F238E27FC236}">
                <a16:creationId xmlns:a16="http://schemas.microsoft.com/office/drawing/2014/main" id="{94010EC3-76D1-5C47-8A0C-4FA2DACCC4E2}"/>
              </a:ext>
            </a:extLst>
          </p:cNvPr>
          <p:cNvSpPr>
            <a:spLocks noGrp="1"/>
          </p:cNvSpPr>
          <p:nvPr>
            <p:ph idx="1"/>
          </p:nvPr>
        </p:nvSpPr>
        <p:spPr/>
        <p:txBody>
          <a:bodyPr/>
          <a:lstStyle/>
          <a:p>
            <a:r>
              <a:rPr lang="en" altLang="zh-CN" b="0" i="0" dirty="0">
                <a:effectLst/>
                <a:latin typeface="Google Sans"/>
              </a:rPr>
              <a:t>A template is a form of HTML that tells Angular how to render the component. Views are typically organized hierarchically, allowing you to modify or show and hide entire UI sections or pages as a unit. The template immediately associated with a component defines that component's host view.</a:t>
            </a:r>
            <a:endParaRPr kumimoji="1" lang="zh-CN" altLang="en-US" dirty="0"/>
          </a:p>
        </p:txBody>
      </p:sp>
    </p:spTree>
    <p:extLst>
      <p:ext uri="{BB962C8B-B14F-4D97-AF65-F5344CB8AC3E}">
        <p14:creationId xmlns:p14="http://schemas.microsoft.com/office/powerpoint/2010/main" val="13148038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953</Words>
  <Application>Microsoft Macintosh PowerPoint</Application>
  <PresentationFormat>宽屏</PresentationFormat>
  <Paragraphs>55</Paragraphs>
  <Slides>16</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-apple-system</vt:lpstr>
      <vt:lpstr>等线</vt:lpstr>
      <vt:lpstr>等线 Light</vt:lpstr>
      <vt:lpstr>aktiv-grotesk</vt:lpstr>
      <vt:lpstr>AvertaStd</vt:lpstr>
      <vt:lpstr>ForoSans-Light</vt:lpstr>
      <vt:lpstr>Google Sans</vt:lpstr>
      <vt:lpstr>inherit</vt:lpstr>
      <vt:lpstr>Inter</vt:lpstr>
      <vt:lpstr>Arial</vt:lpstr>
      <vt:lpstr>Open Sans</vt:lpstr>
      <vt:lpstr>Poppins</vt:lpstr>
      <vt:lpstr>Roboto</vt:lpstr>
      <vt:lpstr>Segoe UI</vt:lpstr>
      <vt:lpstr>Office 主题​​</vt:lpstr>
      <vt:lpstr>UI Basics 3</vt:lpstr>
      <vt:lpstr>Why were client-side frameworks like Angular introduced?</vt:lpstr>
      <vt:lpstr>How does an Angular application work?</vt:lpstr>
      <vt:lpstr>What are some of the advantages of Angular over other frameworks?</vt:lpstr>
      <vt:lpstr>What are the advantages of Angular over React?</vt:lpstr>
      <vt:lpstr>List out differences between AngularJS and Angular?</vt:lpstr>
      <vt:lpstr>How are Angular expressions different from JavaScript expressions?</vt:lpstr>
      <vt:lpstr>What are Single Page Applications (SPA)?</vt:lpstr>
      <vt:lpstr>What are templates in Angular?</vt:lpstr>
      <vt:lpstr>What are directives in Angular?</vt:lpstr>
      <vt:lpstr>Explain Components, Modules and Services in Angular</vt:lpstr>
      <vt:lpstr>What is the scope?</vt:lpstr>
      <vt:lpstr>What is data binding in Angular?</vt:lpstr>
      <vt:lpstr>What is two way data binding in Angular?</vt:lpstr>
      <vt:lpstr>What are Decorators and their types in Angular?</vt:lpstr>
      <vt:lpstr>What are annotations in Angular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Basics 3</dc:title>
  <dc:creator>周 广鉴</dc:creator>
  <cp:lastModifiedBy>周 广鉴</cp:lastModifiedBy>
  <cp:revision>3</cp:revision>
  <dcterms:created xsi:type="dcterms:W3CDTF">2023-03-14T12:52:38Z</dcterms:created>
  <dcterms:modified xsi:type="dcterms:W3CDTF">2023-03-14T13:22:26Z</dcterms:modified>
</cp:coreProperties>
</file>