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embeddedFontLst>
    <p:embeddedFont>
      <p:font typeface="Geo"/>
      <p:regular r:id="rId14"/>
      <p:italic r:id="rId15"/>
    </p:embeddedFont>
    <p:embeddedFont>
      <p:font typeface="Arial Narrow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Geo-italic.fntdata"/><Relationship Id="rId14" Type="http://schemas.openxmlformats.org/officeDocument/2006/relationships/font" Target="fonts/Geo-regular.fntdata"/><Relationship Id="rId17" Type="http://schemas.openxmlformats.org/officeDocument/2006/relationships/font" Target="fonts/ArialNarrow-bold.fntdata"/><Relationship Id="rId16" Type="http://schemas.openxmlformats.org/officeDocument/2006/relationships/font" Target="fonts/ArialNarrow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ArialNarrow-bold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ArialNarrow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f46c7dba7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0f46c7dba7_3_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f46c7db2d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0f46c7db2d_2_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f46c7db2d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0f46c7db2d_2_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f46c7dba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f46c7dba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fc9d006c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fc9d006c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fc9d006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fc9d006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rgbClr val="DDDD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Geo"/>
              <a:buNone/>
              <a:defRPr b="0"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22960" y="3497580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62" name="Google Shape;62;p14"/>
          <p:cNvCxnSpPr/>
          <p:nvPr/>
        </p:nvCxnSpPr>
        <p:spPr>
          <a:xfrm>
            <a:off x="905743" y="3363849"/>
            <a:ext cx="740664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245187" y="4835129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solidFill>
          <a:srgbClr val="DDDD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245187" y="4835129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822960" y="1581151"/>
            <a:ext cx="7543800" cy="28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245187" y="4835129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822960" y="1543050"/>
            <a:ext cx="3479802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822960" y="2218706"/>
            <a:ext cx="3479802" cy="21831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3" type="body"/>
          </p:nvPr>
        </p:nvSpPr>
        <p:spPr>
          <a:xfrm>
            <a:off x="4886958" y="1543050"/>
            <a:ext cx="3479802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2" name="Google Shape;82;p17"/>
          <p:cNvSpPr txBox="1"/>
          <p:nvPr>
            <p:ph idx="4" type="body"/>
          </p:nvPr>
        </p:nvSpPr>
        <p:spPr>
          <a:xfrm>
            <a:off x="4886958" y="2218705"/>
            <a:ext cx="3479802" cy="21831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245187" y="4835129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DDDD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Geo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825038" y="3483864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90" name="Google Shape;90;p18"/>
          <p:cNvCxnSpPr/>
          <p:nvPr/>
        </p:nvCxnSpPr>
        <p:spPr>
          <a:xfrm>
            <a:off x="905743" y="3356056"/>
            <a:ext cx="740664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245187" y="4835129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822960" y="1590675"/>
            <a:ext cx="3479802" cy="28111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886958" y="1590675"/>
            <a:ext cx="3479802" cy="28111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245187" y="4835129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245187" y="4835129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solidFill>
          <a:srgbClr val="DDDD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12" y="0"/>
            <a:ext cx="3490722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482600" y="589787"/>
            <a:ext cx="2638175" cy="157048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Geo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4094238" y="609599"/>
            <a:ext cx="4446258" cy="39710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482599" y="2282288"/>
            <a:ext cx="2638175" cy="22983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1" name="Google Shape;111;p21"/>
          <p:cNvSpPr txBox="1"/>
          <p:nvPr>
            <p:ph idx="10" type="dt"/>
          </p:nvPr>
        </p:nvSpPr>
        <p:spPr>
          <a:xfrm>
            <a:off x="482598" y="4834890"/>
            <a:ext cx="263817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1" type="ftr"/>
          </p:nvPr>
        </p:nvSpPr>
        <p:spPr>
          <a:xfrm>
            <a:off x="4094237" y="4834890"/>
            <a:ext cx="400051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245187" y="4835129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solidFill>
          <a:srgbClr val="DDDD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0" y="3433763"/>
            <a:ext cx="9141619" cy="170973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/>
          <p:nvPr>
            <p:ph idx="2" type="pic"/>
          </p:nvPr>
        </p:nvSpPr>
        <p:spPr>
          <a:xfrm>
            <a:off x="11" y="0"/>
            <a:ext cx="9143989" cy="3433762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822959" y="3599522"/>
            <a:ext cx="7585234" cy="55776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Geo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822959" y="4286250"/>
            <a:ext cx="75849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9" name="Google Shape;119;p22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245187" y="4835129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Geo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" type="subTitle"/>
          </p:nvPr>
        </p:nvSpPr>
        <p:spPr>
          <a:xfrm>
            <a:off x="825038" y="3483864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134" name="Google Shape;134;p24"/>
          <p:cNvCxnSpPr/>
          <p:nvPr/>
        </p:nvCxnSpPr>
        <p:spPr>
          <a:xfrm>
            <a:off x="905743" y="3356056"/>
            <a:ext cx="740664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24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245187" y="4835129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DDD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DD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Geo"/>
              <a:buNone/>
              <a:defRPr b="0" i="0" sz="3500" u="none" cap="none" strike="noStrik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822960" y="1581151"/>
            <a:ext cx="7543800" cy="28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245187" y="4835129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13"/>
          <p:cNvCxnSpPr/>
          <p:nvPr/>
        </p:nvCxnSpPr>
        <p:spPr>
          <a:xfrm>
            <a:off x="895149" y="1423035"/>
            <a:ext cx="74752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Geo"/>
              <a:buNone/>
              <a:defRPr b="0" i="0" sz="3500" u="none" cap="none" strike="noStrik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822960" y="1581151"/>
            <a:ext cx="7543800" cy="28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0" type="dt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3"/>
          <p:cNvSpPr txBox="1"/>
          <p:nvPr>
            <p:ph idx="11" type="ftr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245187" y="4835129"/>
            <a:ext cx="585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9" name="Google Shape;129;p23"/>
          <p:cNvCxnSpPr/>
          <p:nvPr/>
        </p:nvCxnSpPr>
        <p:spPr>
          <a:xfrm>
            <a:off x="895149" y="1423035"/>
            <a:ext cx="74752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/>
          <p:nvPr/>
        </p:nvSpPr>
        <p:spPr>
          <a:xfrm>
            <a:off x="0" y="1"/>
            <a:ext cx="9144001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 txBox="1"/>
          <p:nvPr>
            <p:ph type="ctrTitle"/>
          </p:nvPr>
        </p:nvSpPr>
        <p:spPr>
          <a:xfrm>
            <a:off x="486697" y="479323"/>
            <a:ext cx="4689988" cy="276451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DESIGN THINKING</a:t>
            </a:r>
            <a:endParaRPr/>
          </a:p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474674" y="3504554"/>
            <a:ext cx="4702010" cy="7661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D3DFF"/>
                </a:solidFill>
                <a:latin typeface="Arial"/>
                <a:ea typeface="Arial"/>
                <a:cs typeface="Arial"/>
                <a:sym typeface="Arial"/>
              </a:rPr>
              <a:t>PHASE 1: FRONTEND DEV PROJECT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D3DFF"/>
                </a:solidFill>
                <a:latin typeface="Arial"/>
                <a:ea typeface="Arial"/>
                <a:cs typeface="Arial"/>
                <a:sym typeface="Arial"/>
              </a:rPr>
              <a:t>TECHBRIDGE COHORT 2022</a:t>
            </a:r>
            <a:endParaRPr/>
          </a:p>
        </p:txBody>
      </p:sp>
      <p:cxnSp>
        <p:nvCxnSpPr>
          <p:cNvPr id="145" name="Google Shape;145;p25"/>
          <p:cNvCxnSpPr/>
          <p:nvPr/>
        </p:nvCxnSpPr>
        <p:spPr>
          <a:xfrm>
            <a:off x="558134" y="3374194"/>
            <a:ext cx="422708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0" l="0" r="24056" t="0"/>
          <a:stretch/>
        </p:blipFill>
        <p:spPr>
          <a:xfrm>
            <a:off x="5667515" y="1"/>
            <a:ext cx="347648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6"/>
          <p:cNvCxnSpPr/>
          <p:nvPr/>
        </p:nvCxnSpPr>
        <p:spPr>
          <a:xfrm>
            <a:off x="905743" y="3356056"/>
            <a:ext cx="740664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26"/>
          <p:cNvSpPr/>
          <p:nvPr/>
        </p:nvSpPr>
        <p:spPr>
          <a:xfrm>
            <a:off x="0" y="1"/>
            <a:ext cx="9144001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 txBox="1"/>
          <p:nvPr>
            <p:ph type="title"/>
          </p:nvPr>
        </p:nvSpPr>
        <p:spPr>
          <a:xfrm>
            <a:off x="486697" y="479323"/>
            <a:ext cx="4689988" cy="276451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Geo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IDEATE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474674" y="3504554"/>
            <a:ext cx="4702010" cy="7661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RE-IDEATE THE PROBLEM AND SEE WHAT ELSE CAN ADD VALUE.</a:t>
            </a:r>
            <a:endParaRPr/>
          </a:p>
        </p:txBody>
      </p:sp>
      <p:cxnSp>
        <p:nvCxnSpPr>
          <p:cNvPr id="156" name="Google Shape;156;p26"/>
          <p:cNvCxnSpPr/>
          <p:nvPr/>
        </p:nvCxnSpPr>
        <p:spPr>
          <a:xfrm>
            <a:off x="558134" y="3374194"/>
            <a:ext cx="422708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3D black question marks with one yellow question mark" id="157" name="Google Shape;157;p26"/>
          <p:cNvPicPr preferRelativeResize="0"/>
          <p:nvPr/>
        </p:nvPicPr>
        <p:blipFill rotWithShape="1">
          <a:blip r:embed="rId3">
            <a:alphaModFix/>
          </a:blip>
          <a:srcRect b="1" l="49099" r="26231" t="0"/>
          <a:stretch/>
        </p:blipFill>
        <p:spPr>
          <a:xfrm>
            <a:off x="5667515" y="1"/>
            <a:ext cx="347648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/>
          <p:nvPr/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344043" y="342900"/>
            <a:ext cx="8455914" cy="4457700"/>
          </a:xfrm>
          <a:prstGeom prst="rect">
            <a:avLst/>
          </a:prstGeom>
          <a:gradFill>
            <a:gsLst>
              <a:gs pos="0">
                <a:srgbClr val="FC9364"/>
              </a:gs>
              <a:gs pos="60000">
                <a:srgbClr val="BD5985"/>
              </a:gs>
              <a:gs pos="100000">
                <a:srgbClr val="023056"/>
              </a:gs>
            </a:gsLst>
            <a:lin ang="8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7"/>
          <p:cNvSpPr txBox="1"/>
          <p:nvPr>
            <p:ph type="title"/>
          </p:nvPr>
        </p:nvSpPr>
        <p:spPr>
          <a:xfrm>
            <a:off x="644062" y="722998"/>
            <a:ext cx="2840593" cy="3703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IDEATE</a:t>
            </a:r>
            <a:endParaRPr/>
          </a:p>
        </p:txBody>
      </p:sp>
      <p:cxnSp>
        <p:nvCxnSpPr>
          <p:cNvPr id="165" name="Google Shape;165;p27"/>
          <p:cNvCxnSpPr/>
          <p:nvPr/>
        </p:nvCxnSpPr>
        <p:spPr>
          <a:xfrm>
            <a:off x="3728981" y="1543049"/>
            <a:ext cx="0" cy="205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976349" y="722630"/>
            <a:ext cx="4476136" cy="3704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/>
          <a:p>
            <a:pPr indent="-95250" lvl="0" marL="635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b="0" i="0" lang="en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Look for alternative ways to view the problem and identify innovative solutions to the problem statement you’ve created. </a:t>
            </a:r>
            <a:r>
              <a:rPr b="0" lang="en" sz="1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Challenge Assumptions and Create Ideas. It is time to reimage and create rough drafts.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846508" y="1924050"/>
            <a:ext cx="2449142" cy="1209675"/>
          </a:xfrm>
          <a:prstGeom prst="rect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344043" y="2362199"/>
            <a:ext cx="2846832" cy="2438401"/>
          </a:xfrm>
          <a:custGeom>
            <a:rect b="b" l="l" r="r" t="t"/>
            <a:pathLst>
              <a:path extrusionOk="0" h="3251201" w="3795776">
                <a:moveTo>
                  <a:pt x="12700" y="0"/>
                </a:moveTo>
                <a:lnTo>
                  <a:pt x="735076" y="2628900"/>
                </a:lnTo>
                <a:lnTo>
                  <a:pt x="3795776" y="3238501"/>
                </a:lnTo>
                <a:lnTo>
                  <a:pt x="0" y="3251201"/>
                </a:lnTo>
                <a:cubicBezTo>
                  <a:pt x="4233" y="2167467"/>
                  <a:pt x="8467" y="1083734"/>
                  <a:pt x="12700" y="0"/>
                </a:cubicBezTo>
                <a:close/>
              </a:path>
            </a:pathLst>
          </a:custGeom>
          <a:solidFill>
            <a:schemeClr val="accent1"/>
          </a:solidFill>
          <a:ln cap="rnd" cmpd="sng" w="9525">
            <a:solidFill>
              <a:srgbClr val="A965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/>
          <p:nvPr/>
        </p:nvSpPr>
        <p:spPr>
          <a:xfrm rot="10800000">
            <a:off x="5953125" y="342900"/>
            <a:ext cx="2846832" cy="2438401"/>
          </a:xfrm>
          <a:custGeom>
            <a:rect b="b" l="l" r="r" t="t"/>
            <a:pathLst>
              <a:path extrusionOk="0" h="3251201" w="3795776">
                <a:moveTo>
                  <a:pt x="12700" y="0"/>
                </a:moveTo>
                <a:lnTo>
                  <a:pt x="735076" y="2628900"/>
                </a:lnTo>
                <a:lnTo>
                  <a:pt x="3795776" y="3238501"/>
                </a:lnTo>
                <a:lnTo>
                  <a:pt x="0" y="3251201"/>
                </a:lnTo>
                <a:cubicBezTo>
                  <a:pt x="4233" y="2167467"/>
                  <a:pt x="8467" y="1083734"/>
                  <a:pt x="12700" y="0"/>
                </a:cubicBezTo>
                <a:close/>
              </a:path>
            </a:pathLst>
          </a:custGeom>
          <a:solidFill>
            <a:srgbClr val="3F3D65"/>
          </a:solidFill>
          <a:ln cap="rnd" cmpd="sng" w="9525">
            <a:solidFill>
              <a:srgbClr val="A965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/>
          <p:nvPr/>
        </p:nvSpPr>
        <p:spPr>
          <a:xfrm rot="2831866">
            <a:off x="8277225" y="379730"/>
            <a:ext cx="397245" cy="428625"/>
          </a:xfrm>
          <a:prstGeom prst="flowChartExtra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71D89"/>
            </a:gs>
            <a:gs pos="100000">
              <a:srgbClr val="030339"/>
            </a:gs>
          </a:gsLst>
          <a:lin ang="5400700" scaled="0"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Brainstorming</a:t>
            </a:r>
            <a:endParaRPr b="1" sz="76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274900" y="1381025"/>
            <a:ext cx="86865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There needs to be an administrator console for Managers to utilize.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There need to be user profiles for both Managers and employees.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All users should have a username and password.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Temporary passwords should only be given in certain circumstances, like adding a new profile and password resets.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All users need to add books to inventory from any device.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Employees should have a way to contact Managers about any problems or make suggestions.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A prompt should ask if the user is sure they want to delete something from inventory.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The deletion prompt should go directly to the Managers console for approval.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There needs to be a way to search for books sitewide.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Users should be able to register to website and given role by </a:t>
            </a:r>
            <a:r>
              <a:rPr lang="en" sz="1200">
                <a:solidFill>
                  <a:schemeClr val="lt1"/>
                </a:solidFill>
              </a:rPr>
              <a:t>administration</a:t>
            </a:r>
            <a:r>
              <a:rPr lang="en" sz="1200">
                <a:solidFill>
                  <a:schemeClr val="lt1"/>
                </a:solidFill>
              </a:rPr>
              <a:t>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The website should be fully responsive.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The website should look modern and have a bookstore charm.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Should be able to see books on display like e-commerce style website.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Should be able to see if books are in low supply (any user).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4D9D5"/>
            </a:gs>
            <a:gs pos="47000">
              <a:srgbClr val="F0CC98"/>
            </a:gs>
            <a:gs pos="100000">
              <a:srgbClr val="F796B1"/>
            </a:gs>
          </a:gsLst>
          <a:lin ang="8100019" scaled="0"/>
        </a:gra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2128C"/>
                </a:solidFill>
                <a:latin typeface="Arial"/>
                <a:ea typeface="Arial"/>
                <a:cs typeface="Arial"/>
                <a:sym typeface="Arial"/>
              </a:rPr>
              <a:t>MIND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MAPPING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9"/>
          <p:cNvSpPr txBox="1"/>
          <p:nvPr>
            <p:ph idx="1" type="subTitle"/>
          </p:nvPr>
        </p:nvSpPr>
        <p:spPr>
          <a:xfrm>
            <a:off x="825038" y="3483864"/>
            <a:ext cx="7543800" cy="857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rgbClr val="3333FF"/>
                </a:solidFill>
              </a:rPr>
              <a:t>A mind map involves writing down a central theme and thinking of new and related ideas.</a:t>
            </a:r>
            <a:endParaRPr sz="2700">
              <a:solidFill>
                <a:srgbClr val="3333FF"/>
              </a:solidFill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719986">
            <a:off x="-711238" y="-618155"/>
            <a:ext cx="2936627" cy="293664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462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idx="1" type="subTitle"/>
          </p:nvPr>
        </p:nvSpPr>
        <p:spPr>
          <a:xfrm>
            <a:off x="825038" y="3483864"/>
            <a:ext cx="7543800" cy="857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7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576375" y="4242425"/>
            <a:ext cx="56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VTI">
  <a:themeElements>
    <a:clrScheme name="Custom 40">
      <a:dk1>
        <a:srgbClr val="000000"/>
      </a:dk1>
      <a:lt1>
        <a:srgbClr val="FFFFFF"/>
      </a:lt1>
      <a:dk2>
        <a:srgbClr val="545D57"/>
      </a:dk2>
      <a:lt2>
        <a:srgbClr val="EBEBE8"/>
      </a:lt2>
      <a:accent1>
        <a:srgbClr val="579858"/>
      </a:accent1>
      <a:accent2>
        <a:srgbClr val="ED583E"/>
      </a:accent2>
      <a:accent3>
        <a:srgbClr val="D3BA59"/>
      </a:accent3>
      <a:accent4>
        <a:srgbClr val="4C94AC"/>
      </a:accent4>
      <a:accent5>
        <a:srgbClr val="A09E84"/>
      </a:accent5>
      <a:accent6>
        <a:srgbClr val="FC7D4A"/>
      </a:accent6>
      <a:hlink>
        <a:srgbClr val="04A2DA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