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Geo"/>
      <p:regular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Geo-italic.fntdata"/><Relationship Id="rId12" Type="http://schemas.openxmlformats.org/officeDocument/2006/relationships/font" Target="fonts/Ge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Geo"/>
              <a:buNone/>
              <a:defRPr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825038" y="3483864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905743" y="3356056"/>
            <a:ext cx="740664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rgbClr val="DDDD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Geo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22960" y="3497580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3" name="Google Shape;33;p4"/>
          <p:cNvCxnSpPr/>
          <p:nvPr/>
        </p:nvCxnSpPr>
        <p:spPr>
          <a:xfrm>
            <a:off x="905743" y="3363849"/>
            <a:ext cx="740664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22960" y="1581151"/>
            <a:ext cx="7543800" cy="28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rgbClr val="DDDD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solidFill>
          <a:srgbClr val="DDDD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3433763"/>
            <a:ext cx="9141619" cy="17097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>
            <p:ph idx="2" type="pic"/>
          </p:nvPr>
        </p:nvSpPr>
        <p:spPr>
          <a:xfrm>
            <a:off x="11" y="0"/>
            <a:ext cx="9143989" cy="343376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822959" y="3599522"/>
            <a:ext cx="7585234" cy="5577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Geo"/>
              <a:buNone/>
              <a:defRPr b="0" sz="2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822959" y="4286250"/>
            <a:ext cx="75849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rgbClr val="DDDD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2" y="0"/>
            <a:ext cx="3490722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482600" y="589787"/>
            <a:ext cx="2638175" cy="157048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Geo"/>
              <a:buNone/>
              <a:defRPr b="0" sz="2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4094238" y="609599"/>
            <a:ext cx="4446258" cy="39710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482599" y="2282288"/>
            <a:ext cx="2638175" cy="2298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482598" y="4834890"/>
            <a:ext cx="263817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4094237" y="4834890"/>
            <a:ext cx="40005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822960" y="1543050"/>
            <a:ext cx="3479802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822960" y="2218706"/>
            <a:ext cx="3479802" cy="21831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3" type="body"/>
          </p:nvPr>
        </p:nvSpPr>
        <p:spPr>
          <a:xfrm>
            <a:off x="4886958" y="1543050"/>
            <a:ext cx="3479802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9" name="Google Shape;69;p9"/>
          <p:cNvSpPr txBox="1"/>
          <p:nvPr>
            <p:ph idx="4" type="body"/>
          </p:nvPr>
        </p:nvSpPr>
        <p:spPr>
          <a:xfrm>
            <a:off x="4886958" y="2218705"/>
            <a:ext cx="3479802" cy="21831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822960" y="1590675"/>
            <a:ext cx="3479802" cy="28111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2" type="body"/>
          </p:nvPr>
        </p:nvSpPr>
        <p:spPr>
          <a:xfrm>
            <a:off x="4886958" y="1590675"/>
            <a:ext cx="3479802" cy="28111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Geo"/>
              <a:buNone/>
              <a:defRPr b="0" i="0" sz="35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22960" y="1581151"/>
            <a:ext cx="7543800" cy="28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895149" y="1423035"/>
            <a:ext cx="74752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DD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Geo"/>
              <a:buNone/>
              <a:defRPr b="0" i="0" sz="35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22960" y="1581151"/>
            <a:ext cx="7543800" cy="28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895149" y="1423035"/>
            <a:ext cx="74752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0" y="1"/>
            <a:ext cx="9144001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/>
          <p:nvPr>
            <p:ph type="ctrTitle"/>
          </p:nvPr>
        </p:nvSpPr>
        <p:spPr>
          <a:xfrm>
            <a:off x="486697" y="479323"/>
            <a:ext cx="4689988" cy="276451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DESIGN THINKING</a:t>
            </a:r>
            <a:endParaRPr/>
          </a:p>
        </p:txBody>
      </p:sp>
      <p:sp>
        <p:nvSpPr>
          <p:cNvPr id="91" name="Google Shape;91;p12"/>
          <p:cNvSpPr txBox="1"/>
          <p:nvPr>
            <p:ph idx="1" type="subTitle"/>
          </p:nvPr>
        </p:nvSpPr>
        <p:spPr>
          <a:xfrm>
            <a:off x="474674" y="3504554"/>
            <a:ext cx="4702010" cy="766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D3DFF"/>
                </a:solidFill>
                <a:latin typeface="Arial"/>
                <a:ea typeface="Arial"/>
                <a:cs typeface="Arial"/>
                <a:sym typeface="Arial"/>
              </a:rPr>
              <a:t>PHASE 1: FRONTEND DEV PROJECT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D3DFF"/>
                </a:solidFill>
                <a:latin typeface="Arial"/>
                <a:ea typeface="Arial"/>
                <a:cs typeface="Arial"/>
                <a:sym typeface="Arial"/>
              </a:rPr>
              <a:t>TECHBRIDGE COHORT 2022</a:t>
            </a:r>
            <a:endParaRPr/>
          </a:p>
        </p:txBody>
      </p:sp>
      <p:cxnSp>
        <p:nvCxnSpPr>
          <p:cNvPr id="92" name="Google Shape;92;p12"/>
          <p:cNvCxnSpPr/>
          <p:nvPr/>
        </p:nvCxnSpPr>
        <p:spPr>
          <a:xfrm>
            <a:off x="558134" y="3374194"/>
            <a:ext cx="422708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" name="Google Shape;93;p12"/>
          <p:cNvPicPr preferRelativeResize="0"/>
          <p:nvPr/>
        </p:nvPicPr>
        <p:blipFill rotWithShape="1">
          <a:blip r:embed="rId3">
            <a:alphaModFix/>
          </a:blip>
          <a:srcRect b="0" l="0" r="24056" t="0"/>
          <a:stretch/>
        </p:blipFill>
        <p:spPr>
          <a:xfrm>
            <a:off x="5667515" y="1"/>
            <a:ext cx="347648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3"/>
          <p:cNvCxnSpPr/>
          <p:nvPr/>
        </p:nvCxnSpPr>
        <p:spPr>
          <a:xfrm>
            <a:off x="905743" y="3356056"/>
            <a:ext cx="740664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3"/>
          <p:cNvSpPr/>
          <p:nvPr/>
        </p:nvSpPr>
        <p:spPr>
          <a:xfrm>
            <a:off x="0" y="1"/>
            <a:ext cx="9144001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486697" y="479323"/>
            <a:ext cx="4689988" cy="276451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Geo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Test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474674" y="3504554"/>
            <a:ext cx="4702010" cy="766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D3DFF"/>
                </a:solidFill>
                <a:latin typeface="Arial"/>
                <a:ea typeface="Arial"/>
                <a:cs typeface="Arial"/>
                <a:sym typeface="Arial"/>
              </a:rPr>
              <a:t>TEST ONCE, TEST TWICE, TEST THRICE FOR GOOD MEASURE.</a:t>
            </a:r>
            <a:endParaRPr/>
          </a:p>
        </p:txBody>
      </p:sp>
      <p:cxnSp>
        <p:nvCxnSpPr>
          <p:cNvPr id="103" name="Google Shape;103;p13"/>
          <p:cNvCxnSpPr/>
          <p:nvPr/>
        </p:nvCxnSpPr>
        <p:spPr>
          <a:xfrm>
            <a:off x="558134" y="3374194"/>
            <a:ext cx="422708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3D black question marks with one yellow question mark" id="104" name="Google Shape;104;p13"/>
          <p:cNvPicPr preferRelativeResize="0"/>
          <p:nvPr/>
        </p:nvPicPr>
        <p:blipFill rotWithShape="1">
          <a:blip r:embed="rId3">
            <a:alphaModFix/>
          </a:blip>
          <a:srcRect b="1" l="49099" r="26231" t="0"/>
          <a:stretch/>
        </p:blipFill>
        <p:spPr>
          <a:xfrm>
            <a:off x="5667515" y="1"/>
            <a:ext cx="347648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531988" y="397876"/>
            <a:ext cx="2638175" cy="157048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 THE CODE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r>
              <a:rPr lang="en" sz="2000">
                <a:latin typeface="Arial"/>
                <a:ea typeface="Arial"/>
                <a:cs typeface="Arial"/>
                <a:sym typeface="Arial"/>
              </a:rPr>
              <a:t>Test A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r>
              <a:rPr lang="en" sz="2000">
                <a:latin typeface="Arial"/>
                <a:ea typeface="Arial"/>
                <a:cs typeface="Arial"/>
                <a:sym typeface="Arial"/>
              </a:rPr>
              <a:t>Feedback</a:t>
            </a:r>
            <a:endParaRPr/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094238" y="609599"/>
            <a:ext cx="4446258" cy="39710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2000"/>
              <a:t>The initial test was that they thought the had a great look and that navigation was quick</a:t>
            </a:r>
            <a:endParaRPr/>
          </a:p>
          <a:p>
            <a:pPr indent="-3175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2000"/>
              <a:t>They also thought that the design was very minimalist.</a:t>
            </a:r>
            <a:endParaRPr/>
          </a:p>
          <a:p>
            <a:pPr indent="-3175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2000"/>
              <a:t>The sit needed to do more with the layout.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>
            <p:ph idx="2" type="body"/>
          </p:nvPr>
        </p:nvSpPr>
        <p:spPr>
          <a:xfrm>
            <a:off x="203200" y="2198889"/>
            <a:ext cx="3016351" cy="2298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	Asked a few people about how they felt about the website and what needed improvement.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531988" y="397876"/>
            <a:ext cx="2638175" cy="157048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 THE CODE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r>
              <a:rPr lang="en" sz="2000">
                <a:latin typeface="Arial"/>
                <a:ea typeface="Arial"/>
                <a:cs typeface="Arial"/>
                <a:sym typeface="Arial"/>
              </a:rPr>
              <a:t>Test B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r>
              <a:rPr lang="en" sz="2000">
                <a:latin typeface="Arial"/>
                <a:ea typeface="Arial"/>
                <a:cs typeface="Arial"/>
                <a:sym typeface="Arial"/>
              </a:rPr>
              <a:t>Feedback</a:t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094238" y="609599"/>
            <a:ext cx="4446258" cy="39710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 fontScale="92500"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75675"/>
              <a:buFont typeface="Arial"/>
              <a:buChar char="•"/>
            </a:pPr>
            <a:r>
              <a:rPr lang="en" sz="2000"/>
              <a:t>On the second test I got the functionality of the navigation to work more smoothly and had to scrap a few ideas in the prototype stage.</a:t>
            </a:r>
            <a:endParaRPr/>
          </a:p>
          <a:p>
            <a:pPr indent="-3175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75675"/>
              <a:buFont typeface="Arial"/>
              <a:buChar char="•"/>
            </a:pPr>
            <a:r>
              <a:rPr lang="en" sz="2000"/>
              <a:t>Although they did improve of the functionality the site still could not accomplish the task of adding books.</a:t>
            </a:r>
            <a:endParaRPr/>
          </a:p>
          <a:p>
            <a:pPr indent="-3175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75675"/>
              <a:buFont typeface="Arial"/>
              <a:buChar char="•"/>
            </a:pPr>
            <a:r>
              <a:rPr lang="en" sz="2000"/>
              <a:t>The sign up store users information is local storage but lacked the ability of backend to request and fetch the data.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9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203200" y="2198889"/>
            <a:ext cx="3016351" cy="2298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	Asked a few people about how they felt about the website and what needed improvement.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531988" y="397876"/>
            <a:ext cx="2638175" cy="157048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 THE CODE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r>
              <a:rPr lang="en" sz="2000">
                <a:latin typeface="Arial"/>
                <a:ea typeface="Arial"/>
                <a:cs typeface="Arial"/>
                <a:sym typeface="Arial"/>
              </a:rPr>
              <a:t>Test c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r>
              <a:rPr lang="en" sz="2000">
                <a:latin typeface="Arial"/>
                <a:ea typeface="Arial"/>
                <a:cs typeface="Arial"/>
                <a:sym typeface="Arial"/>
              </a:rPr>
              <a:t>Feedback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4094238" y="609599"/>
            <a:ext cx="4446258" cy="39710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 lnSpcReduction="10000"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2000"/>
              <a:t>The result of the test lead to the conclusion that many of the tasks that need to be performed efficiently needed more JavaScript and backend queries.</a:t>
            </a:r>
            <a:endParaRPr/>
          </a:p>
          <a:p>
            <a:pPr indent="-3175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2000"/>
              <a:t>Prompts could be allocated; however, Html and CSS lack a lot of capability to perform such tasks.</a:t>
            </a:r>
            <a:endParaRPr/>
          </a:p>
          <a:p>
            <a:pPr indent="-3175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2000"/>
              <a:t>Need to work more on fleshing out the adding books feature and permissions.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125" name="Google Shape;125;p16"/>
          <p:cNvSpPr txBox="1"/>
          <p:nvPr>
            <p:ph idx="2" type="body"/>
          </p:nvPr>
        </p:nvSpPr>
        <p:spPr>
          <a:xfrm>
            <a:off x="203200" y="2198889"/>
            <a:ext cx="3016351" cy="2298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	Asked a few people about how they felt about the website and what needed improvement.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VTI">
  <a:themeElements>
    <a:clrScheme name="Custom 40">
      <a:dk1>
        <a:srgbClr val="000000"/>
      </a:dk1>
      <a:lt1>
        <a:srgbClr val="FFFFFF"/>
      </a:lt1>
      <a:dk2>
        <a:srgbClr val="545D57"/>
      </a:dk2>
      <a:lt2>
        <a:srgbClr val="EBEBE8"/>
      </a:lt2>
      <a:accent1>
        <a:srgbClr val="579858"/>
      </a:accent1>
      <a:accent2>
        <a:srgbClr val="ED583E"/>
      </a:accent2>
      <a:accent3>
        <a:srgbClr val="D3BA59"/>
      </a:accent3>
      <a:accent4>
        <a:srgbClr val="4C94AC"/>
      </a:accent4>
      <a:accent5>
        <a:srgbClr val="A09E84"/>
      </a:accent5>
      <a:accent6>
        <a:srgbClr val="FC7D4A"/>
      </a:accent6>
      <a:hlink>
        <a:srgbClr val="04A2DA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