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Open Sans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4ULxc54rpxKQDrit/bbbS83Ow2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MARVELLOUS ISIJOLA"/>
  <p:cmAuthor clrIdx="1" id="1" initials="" lastIdx="1" name="Nathan Opa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Medium-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Medium-italic.fntdata"/><Relationship Id="rId12" Type="http://schemas.openxmlformats.org/officeDocument/2006/relationships/slide" Target="slides/slide7.xml"/><Relationship Id="rId34" Type="http://schemas.openxmlformats.org/officeDocument/2006/relationships/font" Target="fonts/OpenSansMedium-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OpenSans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9-23T18:58:36.303">
    <p:pos x="6000" y="0"/>
    <p:text>What is the purpose of this?</p:text>
    <p:extLst>
      <p:ext uri="{C676402C-5697-4E1C-873F-D02D1690AC5C}">
        <p15:threadingInfo timeZoneBias="0"/>
      </p:ext>
      <p:ext uri="http://customooxmlschemas.google.com/">
        <go:slidesCustomData xmlns:go="http://customooxmlschemas.google.com/" commentPostId="AAAA4xJHgpk"/>
      </p:ext>
    </p:extLst>
  </p:cm>
  <p:cm authorId="1" idx="1" dt="2023-09-23T18:58:36.303">
    <p:pos x="6000" y="0"/>
    <p:text>This is for the table of contents</p:text>
    <p:extLst>
      <p:ext uri="{C676402C-5697-4E1C-873F-D02D1690AC5C}">
        <p15:threadingInfo timeZoneBias="0">
          <p15:parentCm authorId="0" idx="1"/>
        </p15:threadingInfo>
      </p:ext>
      <p:ext uri="http://customooxmlschemas.google.com/">
        <go:slidesCustomData xmlns:go="http://customooxmlschemas.google.com/" commentPostId="AAAA4xJHgpo"/>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9-23T18:28:32.896">
    <p:pos x="6000" y="0"/>
    <p:text>A bit too stretched out</p:text>
    <p:extLst>
      <p:ext uri="{C676402C-5697-4E1C-873F-D02D1690AC5C}">
        <p15:threadingInfo timeZoneBias="0"/>
      </p:ext>
      <p:ext uri="http://customooxmlschemas.google.com/">
        <go:slidesCustomData xmlns:go="http://customooxmlschemas.google.com/" commentPostId="AAAA4xJHgMo"/>
      </p:ext>
    </p:extLst>
  </p:cm>
  <p:cm authorId="0" idx="3" dt="2023-09-23T18:27:40.464">
    <p:pos x="6000" y="0"/>
    <p:text>_Marked as resolved_</p:text>
    <p:extLst>
      <p:ext uri="{C676402C-5697-4E1C-873F-D02D1690AC5C}">
        <p15:threadingInfo timeZoneBias="0">
          <p15:parentCm authorId="0" idx="2"/>
        </p15:threadingInfo>
      </p:ext>
      <p:ext uri="http://customooxmlschemas.google.com/">
        <go:slidesCustomData xmlns:go="http://customooxmlschemas.google.com/" commentPostId="AAAA4xJHgpc"/>
      </p:ext>
    </p:extLst>
  </p:cm>
  <p:cm authorId="0" idx="4" dt="2023-09-23T18:28:32.896">
    <p:pos x="6000" y="0"/>
    <p:text>_Re-opened_
Look out for the stretch, it is same for this one too.</p:text>
    <p:extLst>
      <p:ext uri="{C676402C-5697-4E1C-873F-D02D1690AC5C}">
        <p15:threadingInfo timeZoneBias="0">
          <p15:parentCm authorId="0" idx="2"/>
        </p15:threadingInfo>
      </p:ext>
      <p:ext uri="http://customooxmlschemas.google.com/">
        <go:slidesCustomData xmlns:go="http://customooxmlschemas.google.com/" commentPostId="AAAA4xJHgpg"/>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9-23T19:59:33.287">
    <p:pos x="6000" y="0"/>
    <p:text>There is a format we are following</p:text>
    <p:extLst>
      <p:ext uri="{C676402C-5697-4E1C-873F-D02D1690AC5C}">
        <p15:threadingInfo timeZoneBias="0"/>
      </p:ext>
      <p:ext uri="http://customooxmlschemas.google.com/">
        <go:slidesCustomData xmlns:go="http://customooxmlschemas.google.com/" commentPostId="AAAA4xJHgps"/>
      </p:ext>
    </p:extLst>
  </p:cm>
  <p:cm authorId="0" idx="6" dt="2023-09-23T19:59:33.287">
    <p:pos x="6000" y="0"/>
    <p:text>On the report</p:text>
    <p:extLst>
      <p:ext uri="{C676402C-5697-4E1C-873F-D02D1690AC5C}">
        <p15:threadingInfo timeZoneBias="0">
          <p15:parentCm authorId="0" idx="5"/>
        </p15:threadingInfo>
      </p:ext>
      <p:ext uri="http://customooxmlschemas.google.com/">
        <go:slidesCustomData xmlns:go="http://customooxmlschemas.google.com/" commentPostId="AAAA4xJHgp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77e8917cd_0_9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77e8917cd_0_9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477e8917cd_0_9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23cce8b3d2bc6a2_1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23cce8b3d2bc6a2_13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723cce8b3d2bc6a2_13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77e8917cd_0_9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77e8917cd_0_9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477e8917cd_0_9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7830f73f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7830f73f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47830f73f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7830f73f7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7830f73f7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47830f73f7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7830f73f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7830f73f7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247830f73f7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7830f73f7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7830f73f7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47830f73f7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7830f73f7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47830f73f7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247830f73f7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7830f73f7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47830f73f7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47830f73f7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23cce8b3d2bc6a2_13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23cce8b3d2bc6a2_13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723cce8b3d2bc6a2_13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47830f73f7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47830f73f7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47830f73f7_0_1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2f86949e2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2f86949e2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282f86949e2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2f86949e2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2f86949e2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282f86949e2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82f86949e2_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82f86949e2_3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282f86949e2_3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82f86949e2_3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82f86949e2_3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282f86949e2_3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2f86949e2_3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2f86949e2_3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282f86949e2_3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77e8917cd_0_9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77e8917cd_0_9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477e8917cd_0_9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77e8917cd_0_9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77e8917cd_0_9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477e8917cd_0_9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77e8917cd_0_9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77e8917cd_0_9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477e8917cd_0_9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77e8917cd_0_9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77e8917cd_0_9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477e8917cd_0_9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77e8917cd_0_9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77e8917cd_0_9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477e8917cd_0_9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77e8917cd_0_9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77e8917cd_0_9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477e8917cd_0_9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77e8917cd_0_9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77e8917cd_0_9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477e8917cd_0_9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723cce8b3d2bc6a2_2049"/>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723cce8b3d2bc6a2_2049"/>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723cce8b3d2bc6a2_20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723cce8b3d2bc6a2_2084"/>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723cce8b3d2bc6a2_2084"/>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723cce8b3d2bc6a2_208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723cce8b3d2bc6a2_208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723cce8b3d2bc6a2_2090"/>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g723cce8b3d2bc6a2_2090"/>
          <p:cNvSpPr txBox="1"/>
          <p:nvPr>
            <p:ph idx="1" type="body"/>
          </p:nvPr>
        </p:nvSpPr>
        <p:spPr>
          <a:xfrm>
            <a:off x="1167493" y="2017467"/>
            <a:ext cx="9779100" cy="336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rtl="0" algn="l">
              <a:lnSpc>
                <a:spcPct val="90000"/>
              </a:lnSpc>
              <a:spcBef>
                <a:spcPts val="1600"/>
              </a:spcBef>
              <a:spcAft>
                <a:spcPts val="0"/>
              </a:spcAft>
              <a:buClr>
                <a:schemeClr val="dk1"/>
              </a:buClr>
              <a:buSzPts val="2400"/>
              <a:buNone/>
              <a:defRPr>
                <a:latin typeface="Arial"/>
                <a:ea typeface="Arial"/>
                <a:cs typeface="Arial"/>
                <a:sym typeface="Arial"/>
              </a:defRPr>
            </a:lvl2pPr>
            <a:lvl3pPr indent="-228600" lvl="2" marL="1371600" rtl="0" algn="l">
              <a:lnSpc>
                <a:spcPct val="90000"/>
              </a:lnSpc>
              <a:spcBef>
                <a:spcPts val="1600"/>
              </a:spcBef>
              <a:spcAft>
                <a:spcPts val="0"/>
              </a:spcAft>
              <a:buClr>
                <a:schemeClr val="dk1"/>
              </a:buClr>
              <a:buSzPts val="2000"/>
              <a:buNone/>
              <a:defRPr>
                <a:latin typeface="Arial"/>
                <a:ea typeface="Arial"/>
                <a:cs typeface="Arial"/>
                <a:sym typeface="Arial"/>
              </a:defRPr>
            </a:lvl3pPr>
            <a:lvl4pPr indent="-228600" lvl="3" marL="1828800" rtl="0" algn="l">
              <a:lnSpc>
                <a:spcPct val="90000"/>
              </a:lnSpc>
              <a:spcBef>
                <a:spcPts val="1600"/>
              </a:spcBef>
              <a:spcAft>
                <a:spcPts val="0"/>
              </a:spcAft>
              <a:buClr>
                <a:schemeClr val="dk1"/>
              </a:buClr>
              <a:buSzPts val="1800"/>
              <a:buNone/>
              <a:defRPr>
                <a:latin typeface="Arial"/>
                <a:ea typeface="Arial"/>
                <a:cs typeface="Arial"/>
                <a:sym typeface="Arial"/>
              </a:defRPr>
            </a:lvl4pPr>
            <a:lvl5pPr indent="-228600" lvl="4" marL="2286000" rtl="0" algn="l">
              <a:lnSpc>
                <a:spcPct val="90000"/>
              </a:lnSpc>
              <a:spcBef>
                <a:spcPts val="1600"/>
              </a:spcBef>
              <a:spcAft>
                <a:spcPts val="0"/>
              </a:spcAft>
              <a:buClr>
                <a:schemeClr val="dk1"/>
              </a:buClr>
              <a:buSzPts val="1800"/>
              <a:buNone/>
              <a:defRPr>
                <a:latin typeface="Arial"/>
                <a:ea typeface="Arial"/>
                <a:cs typeface="Arial"/>
                <a:sym typeface="Arial"/>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7" name="Google Shape;57;g723cce8b3d2bc6a2_2090"/>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 name="Google Shape;58;g723cce8b3d2bc6a2_2090"/>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 name="Google Shape;59;g723cce8b3d2bc6a2_2090"/>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60" name="Google Shape;60;g723cce8b3d2bc6a2_2090"/>
          <p:cNvGrpSpPr/>
          <p:nvPr/>
        </p:nvGrpSpPr>
        <p:grpSpPr>
          <a:xfrm>
            <a:off x="8082091" y="5590903"/>
            <a:ext cx="1572380" cy="1267097"/>
            <a:chOff x="7413403" y="4976359"/>
            <a:chExt cx="2334986" cy="1881641"/>
          </a:xfrm>
        </p:grpSpPr>
        <p:sp>
          <p:nvSpPr>
            <p:cNvPr id="61" name="Google Shape;61;g723cce8b3d2bc6a2_2090"/>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2" name="Google Shape;62;g723cce8b3d2bc6a2_2090"/>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63" name="Google Shape;63;g723cce8b3d2bc6a2_2090"/>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723cce8b3d2bc6a2_209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g723cce8b3d2bc6a2_2090"/>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2"/>
                </a:solidFill>
                <a:latin typeface="Arial"/>
                <a:ea typeface="Arial"/>
                <a:cs typeface="Arial"/>
                <a:sym typeface="Arial"/>
              </a:defRPr>
            </a:lvl1pPr>
            <a:lvl2pPr indent="0" lvl="1" marL="0" rtl="0" algn="r">
              <a:spcBef>
                <a:spcPts val="0"/>
              </a:spcBef>
              <a:buNone/>
              <a:defRPr b="0" i="0" sz="1200" u="none" cap="none" strike="noStrike">
                <a:solidFill>
                  <a:schemeClr val="accent2"/>
                </a:solidFill>
                <a:latin typeface="Arial"/>
                <a:ea typeface="Arial"/>
                <a:cs typeface="Arial"/>
                <a:sym typeface="Arial"/>
              </a:defRPr>
            </a:lvl2pPr>
            <a:lvl3pPr indent="0" lvl="2" marL="0" rtl="0" algn="r">
              <a:spcBef>
                <a:spcPts val="0"/>
              </a:spcBef>
              <a:buNone/>
              <a:defRPr b="0" i="0" sz="1200" u="none" cap="none" strike="noStrike">
                <a:solidFill>
                  <a:schemeClr val="accent2"/>
                </a:solidFill>
                <a:latin typeface="Arial"/>
                <a:ea typeface="Arial"/>
                <a:cs typeface="Arial"/>
                <a:sym typeface="Arial"/>
              </a:defRPr>
            </a:lvl3pPr>
            <a:lvl4pPr indent="0" lvl="3" marL="0" rtl="0" algn="r">
              <a:spcBef>
                <a:spcPts val="0"/>
              </a:spcBef>
              <a:buNone/>
              <a:defRPr b="0" i="0" sz="1200" u="none" cap="none" strike="noStrike">
                <a:solidFill>
                  <a:schemeClr val="accent2"/>
                </a:solidFill>
                <a:latin typeface="Arial"/>
                <a:ea typeface="Arial"/>
                <a:cs typeface="Arial"/>
                <a:sym typeface="Arial"/>
              </a:defRPr>
            </a:lvl4pPr>
            <a:lvl5pPr indent="0" lvl="4" marL="0" rtl="0" algn="r">
              <a:spcBef>
                <a:spcPts val="0"/>
              </a:spcBef>
              <a:buNone/>
              <a:defRPr b="0" i="0" sz="1200" u="none" cap="none" strike="noStrike">
                <a:solidFill>
                  <a:schemeClr val="accent2"/>
                </a:solidFill>
                <a:latin typeface="Arial"/>
                <a:ea typeface="Arial"/>
                <a:cs typeface="Arial"/>
                <a:sym typeface="Arial"/>
              </a:defRPr>
            </a:lvl5pPr>
            <a:lvl6pPr indent="0" lvl="5" marL="0" rtl="0" algn="r">
              <a:spcBef>
                <a:spcPts val="0"/>
              </a:spcBef>
              <a:buNone/>
              <a:defRPr b="0" i="0" sz="1200" u="none" cap="none" strike="noStrike">
                <a:solidFill>
                  <a:schemeClr val="accent2"/>
                </a:solidFill>
                <a:latin typeface="Arial"/>
                <a:ea typeface="Arial"/>
                <a:cs typeface="Arial"/>
                <a:sym typeface="Arial"/>
              </a:defRPr>
            </a:lvl6pPr>
            <a:lvl7pPr indent="0" lvl="6" marL="0" rtl="0" algn="r">
              <a:spcBef>
                <a:spcPts val="0"/>
              </a:spcBef>
              <a:buNone/>
              <a:defRPr b="0" i="0" sz="1200" u="none" cap="none" strike="noStrike">
                <a:solidFill>
                  <a:schemeClr val="accent2"/>
                </a:solidFill>
                <a:latin typeface="Arial"/>
                <a:ea typeface="Arial"/>
                <a:cs typeface="Arial"/>
                <a:sym typeface="Arial"/>
              </a:defRPr>
            </a:lvl7pPr>
            <a:lvl8pPr indent="0" lvl="7" marL="0" rtl="0" algn="r">
              <a:spcBef>
                <a:spcPts val="0"/>
              </a:spcBef>
              <a:buNone/>
              <a:defRPr b="0" i="0" sz="1200" u="none" cap="none" strike="noStrike">
                <a:solidFill>
                  <a:schemeClr val="accent2"/>
                </a:solidFill>
                <a:latin typeface="Arial"/>
                <a:ea typeface="Arial"/>
                <a:cs typeface="Arial"/>
                <a:sym typeface="Arial"/>
              </a:defRPr>
            </a:lvl8pPr>
            <a:lvl9pPr indent="0" lvl="8" marL="0" rtl="0" algn="r">
              <a:spcBef>
                <a:spcPts val="0"/>
              </a:spcBef>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66" name="Shape 66"/>
        <p:cNvGrpSpPr/>
        <p:nvPr/>
      </p:nvGrpSpPr>
      <p:grpSpPr>
        <a:xfrm>
          <a:off x="0" y="0"/>
          <a:ext cx="0" cy="0"/>
          <a:chOff x="0" y="0"/>
          <a:chExt cx="0" cy="0"/>
        </a:xfrm>
      </p:grpSpPr>
      <p:sp>
        <p:nvSpPr>
          <p:cNvPr id="67" name="Google Shape;67;g723cce8b3d2bc6a2_2102"/>
          <p:cNvSpPr/>
          <p:nvPr/>
        </p:nvSpPr>
        <p:spPr>
          <a:xfrm>
            <a:off x="0" y="2286002"/>
            <a:ext cx="12208800"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8" name="Google Shape;68;g723cce8b3d2bc6a2_2102"/>
          <p:cNvSpPr/>
          <p:nvPr/>
        </p:nvSpPr>
        <p:spPr>
          <a:xfrm flipH="1">
            <a:off x="8598350"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 name="Google Shape;69;g723cce8b3d2bc6a2_2102"/>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0" name="Google Shape;70;g723cce8b3d2bc6a2_2102"/>
          <p:cNvSpPr/>
          <p:nvPr/>
        </p:nvSpPr>
        <p:spPr>
          <a:xfrm rot="-5400000">
            <a:off x="10343976" y="438027"/>
            <a:ext cx="2286194" cy="1409748"/>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1" name="Google Shape;71;g723cce8b3d2bc6a2_2102"/>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2" name="Google Shape;72;g723cce8b3d2bc6a2_2102"/>
          <p:cNvSpPr txBox="1"/>
          <p:nvPr>
            <p:ph idx="1" type="body"/>
          </p:nvPr>
        </p:nvSpPr>
        <p:spPr>
          <a:xfrm>
            <a:off x="1167492" y="2653167"/>
            <a:ext cx="9779100" cy="3436500"/>
          </a:xfrm>
          <a:prstGeom prst="rect">
            <a:avLst/>
          </a:prstGeom>
          <a:noFill/>
          <a:ln>
            <a:noFill/>
          </a:ln>
        </p:spPr>
        <p:txBody>
          <a:bodyPr anchorCtr="0" anchor="t" bIns="45700" lIns="91425" spcFirstLastPara="1" rIns="91425" wrap="square" tIns="45700">
            <a:noAutofit/>
          </a:bodyPr>
          <a:lstStyle>
            <a:lvl1pPr indent="-228600" lvl="0" marL="457200" rtl="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indent="-228600" lvl="1" marL="914400" rtl="0" algn="l">
              <a:lnSpc>
                <a:spcPct val="90000"/>
              </a:lnSpc>
              <a:spcBef>
                <a:spcPts val="1600"/>
              </a:spcBef>
              <a:spcAft>
                <a:spcPts val="0"/>
              </a:spcAft>
              <a:buClr>
                <a:srgbClr val="888888"/>
              </a:buClr>
              <a:buSzPts val="2000"/>
              <a:buNone/>
              <a:defRPr sz="2000">
                <a:solidFill>
                  <a:srgbClr val="888888"/>
                </a:solidFill>
              </a:defRPr>
            </a:lvl2pPr>
            <a:lvl3pPr indent="-228600" lvl="2" marL="1371600" rtl="0" algn="l">
              <a:lnSpc>
                <a:spcPct val="90000"/>
              </a:lnSpc>
              <a:spcBef>
                <a:spcPts val="1600"/>
              </a:spcBef>
              <a:spcAft>
                <a:spcPts val="0"/>
              </a:spcAft>
              <a:buClr>
                <a:srgbClr val="888888"/>
              </a:buClr>
              <a:buSzPts val="1800"/>
              <a:buNone/>
              <a:defRPr sz="1800">
                <a:solidFill>
                  <a:srgbClr val="888888"/>
                </a:solidFill>
              </a:defRPr>
            </a:lvl3pPr>
            <a:lvl4pPr indent="-228600" lvl="3" marL="1828800" rtl="0" algn="l">
              <a:lnSpc>
                <a:spcPct val="90000"/>
              </a:lnSpc>
              <a:spcBef>
                <a:spcPts val="1600"/>
              </a:spcBef>
              <a:spcAft>
                <a:spcPts val="0"/>
              </a:spcAft>
              <a:buClr>
                <a:srgbClr val="888888"/>
              </a:buClr>
              <a:buSzPts val="1600"/>
              <a:buNone/>
              <a:defRPr sz="1600">
                <a:solidFill>
                  <a:srgbClr val="888888"/>
                </a:solidFill>
              </a:defRPr>
            </a:lvl4pPr>
            <a:lvl5pPr indent="-228600" lvl="4" marL="2286000" rtl="0" algn="l">
              <a:lnSpc>
                <a:spcPct val="90000"/>
              </a:lnSpc>
              <a:spcBef>
                <a:spcPts val="1600"/>
              </a:spcBef>
              <a:spcAft>
                <a:spcPts val="0"/>
              </a:spcAft>
              <a:buClr>
                <a:srgbClr val="888888"/>
              </a:buClr>
              <a:buSzPts val="1600"/>
              <a:buNone/>
              <a:defRPr sz="1600">
                <a:solidFill>
                  <a:srgbClr val="888888"/>
                </a:solidFill>
              </a:defRPr>
            </a:lvl5pPr>
            <a:lvl6pPr indent="-228600" lvl="5" marL="2743200" rtl="0" algn="l">
              <a:lnSpc>
                <a:spcPct val="90000"/>
              </a:lnSpc>
              <a:spcBef>
                <a:spcPts val="1600"/>
              </a:spcBef>
              <a:spcAft>
                <a:spcPts val="0"/>
              </a:spcAft>
              <a:buClr>
                <a:srgbClr val="888888"/>
              </a:buClr>
              <a:buSzPts val="1600"/>
              <a:buNone/>
              <a:defRPr sz="1600">
                <a:solidFill>
                  <a:srgbClr val="888888"/>
                </a:solidFill>
              </a:defRPr>
            </a:lvl6pPr>
            <a:lvl7pPr indent="-228600" lvl="6" marL="3200400" rtl="0" algn="l">
              <a:lnSpc>
                <a:spcPct val="90000"/>
              </a:lnSpc>
              <a:spcBef>
                <a:spcPts val="1600"/>
              </a:spcBef>
              <a:spcAft>
                <a:spcPts val="0"/>
              </a:spcAft>
              <a:buClr>
                <a:srgbClr val="888888"/>
              </a:buClr>
              <a:buSzPts val="1600"/>
              <a:buNone/>
              <a:defRPr sz="1600">
                <a:solidFill>
                  <a:srgbClr val="888888"/>
                </a:solidFill>
              </a:defRPr>
            </a:lvl7pPr>
            <a:lvl8pPr indent="-228600" lvl="7" marL="3657600" rtl="0" algn="l">
              <a:lnSpc>
                <a:spcPct val="90000"/>
              </a:lnSpc>
              <a:spcBef>
                <a:spcPts val="1600"/>
              </a:spcBef>
              <a:spcAft>
                <a:spcPts val="0"/>
              </a:spcAft>
              <a:buClr>
                <a:srgbClr val="888888"/>
              </a:buClr>
              <a:buSzPts val="1600"/>
              <a:buNone/>
              <a:defRPr sz="1600">
                <a:solidFill>
                  <a:srgbClr val="888888"/>
                </a:solidFill>
              </a:defRPr>
            </a:lvl8pPr>
            <a:lvl9pPr indent="-228600" lvl="8" marL="4114800" rtl="0" algn="l">
              <a:lnSpc>
                <a:spcPct val="90000"/>
              </a:lnSpc>
              <a:spcBef>
                <a:spcPts val="1600"/>
              </a:spcBef>
              <a:spcAft>
                <a:spcPts val="1600"/>
              </a:spcAft>
              <a:buClr>
                <a:srgbClr val="888888"/>
              </a:buClr>
              <a:buSzPts val="1600"/>
              <a:buNone/>
              <a:defRPr sz="1600">
                <a:solidFill>
                  <a:srgbClr val="888888"/>
                </a:solidFill>
              </a:defRPr>
            </a:lvl9pPr>
          </a:lstStyle>
          <a:p/>
        </p:txBody>
      </p:sp>
      <p:sp>
        <p:nvSpPr>
          <p:cNvPr id="73" name="Google Shape;73;g723cce8b3d2bc6a2_2102"/>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g723cce8b3d2bc6a2_210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g723cce8b3d2bc6a2_2102"/>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accent3"/>
                </a:solidFill>
                <a:latin typeface="Arial"/>
                <a:ea typeface="Arial"/>
                <a:cs typeface="Arial"/>
                <a:sym typeface="Arial"/>
              </a:defRPr>
            </a:lvl1pPr>
            <a:lvl2pPr indent="0" lvl="1" marL="0" rtl="0" algn="r">
              <a:spcBef>
                <a:spcPts val="0"/>
              </a:spcBef>
              <a:buNone/>
              <a:defRPr b="0" i="0" sz="1200" u="none" cap="none" strike="noStrike">
                <a:solidFill>
                  <a:schemeClr val="accent3"/>
                </a:solidFill>
                <a:latin typeface="Arial"/>
                <a:ea typeface="Arial"/>
                <a:cs typeface="Arial"/>
                <a:sym typeface="Arial"/>
              </a:defRPr>
            </a:lvl2pPr>
            <a:lvl3pPr indent="0" lvl="2" marL="0" rtl="0" algn="r">
              <a:spcBef>
                <a:spcPts val="0"/>
              </a:spcBef>
              <a:buNone/>
              <a:defRPr b="0" i="0" sz="1200" u="none" cap="none" strike="noStrike">
                <a:solidFill>
                  <a:schemeClr val="accent3"/>
                </a:solidFill>
                <a:latin typeface="Arial"/>
                <a:ea typeface="Arial"/>
                <a:cs typeface="Arial"/>
                <a:sym typeface="Arial"/>
              </a:defRPr>
            </a:lvl3pPr>
            <a:lvl4pPr indent="0" lvl="3" marL="0" rtl="0" algn="r">
              <a:spcBef>
                <a:spcPts val="0"/>
              </a:spcBef>
              <a:buNone/>
              <a:defRPr b="0" i="0" sz="1200" u="none" cap="none" strike="noStrike">
                <a:solidFill>
                  <a:schemeClr val="accent3"/>
                </a:solidFill>
                <a:latin typeface="Arial"/>
                <a:ea typeface="Arial"/>
                <a:cs typeface="Arial"/>
                <a:sym typeface="Arial"/>
              </a:defRPr>
            </a:lvl4pPr>
            <a:lvl5pPr indent="0" lvl="4" marL="0" rtl="0" algn="r">
              <a:spcBef>
                <a:spcPts val="0"/>
              </a:spcBef>
              <a:buNone/>
              <a:defRPr b="0" i="0" sz="1200" u="none" cap="none" strike="noStrike">
                <a:solidFill>
                  <a:schemeClr val="accent3"/>
                </a:solidFill>
                <a:latin typeface="Arial"/>
                <a:ea typeface="Arial"/>
                <a:cs typeface="Arial"/>
                <a:sym typeface="Arial"/>
              </a:defRPr>
            </a:lvl5pPr>
            <a:lvl6pPr indent="0" lvl="5" marL="0" rtl="0" algn="r">
              <a:spcBef>
                <a:spcPts val="0"/>
              </a:spcBef>
              <a:buNone/>
              <a:defRPr b="0" i="0" sz="1200" u="none" cap="none" strike="noStrike">
                <a:solidFill>
                  <a:schemeClr val="accent3"/>
                </a:solidFill>
                <a:latin typeface="Arial"/>
                <a:ea typeface="Arial"/>
                <a:cs typeface="Arial"/>
                <a:sym typeface="Arial"/>
              </a:defRPr>
            </a:lvl6pPr>
            <a:lvl7pPr indent="0" lvl="6" marL="0" rtl="0" algn="r">
              <a:spcBef>
                <a:spcPts val="0"/>
              </a:spcBef>
              <a:buNone/>
              <a:defRPr b="0" i="0" sz="1200" u="none" cap="none" strike="noStrike">
                <a:solidFill>
                  <a:schemeClr val="accent3"/>
                </a:solidFill>
                <a:latin typeface="Arial"/>
                <a:ea typeface="Arial"/>
                <a:cs typeface="Arial"/>
                <a:sym typeface="Arial"/>
              </a:defRPr>
            </a:lvl7pPr>
            <a:lvl8pPr indent="0" lvl="7" marL="0" rtl="0" algn="r">
              <a:spcBef>
                <a:spcPts val="0"/>
              </a:spcBef>
              <a:buNone/>
              <a:defRPr b="0" i="0" sz="1200" u="none" cap="none" strike="noStrike">
                <a:solidFill>
                  <a:schemeClr val="accent3"/>
                </a:solidFill>
                <a:latin typeface="Arial"/>
                <a:ea typeface="Arial"/>
                <a:cs typeface="Arial"/>
                <a:sym typeface="Arial"/>
              </a:defRPr>
            </a:lvl8pPr>
            <a:lvl9pPr indent="0" lvl="8" marL="0" rtl="0" algn="r">
              <a:spcBef>
                <a:spcPts val="0"/>
              </a:spcBef>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723cce8b3d2bc6a2_205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723cce8b3d2bc6a2_20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723cce8b3d2bc6a2_205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723cce8b3d2bc6a2_2056"/>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723cce8b3d2bc6a2_205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723cce8b3d2bc6a2_206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723cce8b3d2bc6a2_2060"/>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723cce8b3d2bc6a2_2060"/>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723cce8b3d2bc6a2_20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723cce8b3d2bc6a2_206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723cce8b3d2bc6a2_206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723cce8b3d2bc6a2_2068"/>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723cce8b3d2bc6a2_2068"/>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723cce8b3d2bc6a2_206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723cce8b3d2bc6a2_2072"/>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723cce8b3d2bc6a2_20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723cce8b3d2bc6a2_2075"/>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723cce8b3d2bc6a2_2075"/>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723cce8b3d2bc6a2_2075"/>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723cce8b3d2bc6a2_2075"/>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0"/>
              </a:spcBef>
              <a:spcAft>
                <a:spcPts val="0"/>
              </a:spcAft>
              <a:buClr>
                <a:schemeClr val="dk1"/>
              </a:buClr>
              <a:buSzPts val="1900"/>
              <a:buChar char="○"/>
              <a:defRPr>
                <a:solidFill>
                  <a:schemeClr val="dk1"/>
                </a:solidFill>
              </a:defRPr>
            </a:lvl2pPr>
            <a:lvl3pPr indent="-349250" lvl="2" marL="1371600">
              <a:spcBef>
                <a:spcPts val="0"/>
              </a:spcBef>
              <a:spcAft>
                <a:spcPts val="0"/>
              </a:spcAft>
              <a:buClr>
                <a:schemeClr val="dk1"/>
              </a:buClr>
              <a:buSzPts val="1900"/>
              <a:buChar char="■"/>
              <a:defRPr>
                <a:solidFill>
                  <a:schemeClr val="dk1"/>
                </a:solidFill>
              </a:defRPr>
            </a:lvl3pPr>
            <a:lvl4pPr indent="-349250" lvl="3" marL="1828800">
              <a:spcBef>
                <a:spcPts val="0"/>
              </a:spcBef>
              <a:spcAft>
                <a:spcPts val="0"/>
              </a:spcAft>
              <a:buClr>
                <a:schemeClr val="dk1"/>
              </a:buClr>
              <a:buSzPts val="1900"/>
              <a:buChar char="●"/>
              <a:defRPr>
                <a:solidFill>
                  <a:schemeClr val="dk1"/>
                </a:solidFill>
              </a:defRPr>
            </a:lvl4pPr>
            <a:lvl5pPr indent="-349250" lvl="4" marL="2286000">
              <a:spcBef>
                <a:spcPts val="0"/>
              </a:spcBef>
              <a:spcAft>
                <a:spcPts val="0"/>
              </a:spcAft>
              <a:buClr>
                <a:schemeClr val="dk1"/>
              </a:buClr>
              <a:buSzPts val="1900"/>
              <a:buChar char="○"/>
              <a:defRPr>
                <a:solidFill>
                  <a:schemeClr val="dk1"/>
                </a:solidFill>
              </a:defRPr>
            </a:lvl5pPr>
            <a:lvl6pPr indent="-349250" lvl="5" marL="2743200">
              <a:spcBef>
                <a:spcPts val="0"/>
              </a:spcBef>
              <a:spcAft>
                <a:spcPts val="0"/>
              </a:spcAft>
              <a:buClr>
                <a:schemeClr val="dk1"/>
              </a:buClr>
              <a:buSzPts val="1900"/>
              <a:buChar char="■"/>
              <a:defRPr>
                <a:solidFill>
                  <a:schemeClr val="dk1"/>
                </a:solidFill>
              </a:defRPr>
            </a:lvl6pPr>
            <a:lvl7pPr indent="-349250" lvl="6" marL="3200400">
              <a:spcBef>
                <a:spcPts val="0"/>
              </a:spcBef>
              <a:spcAft>
                <a:spcPts val="0"/>
              </a:spcAft>
              <a:buClr>
                <a:schemeClr val="dk1"/>
              </a:buClr>
              <a:buSzPts val="1900"/>
              <a:buChar char="●"/>
              <a:defRPr>
                <a:solidFill>
                  <a:schemeClr val="dk1"/>
                </a:solidFill>
              </a:defRPr>
            </a:lvl7pPr>
            <a:lvl8pPr indent="-349250" lvl="7" marL="3657600">
              <a:spcBef>
                <a:spcPts val="0"/>
              </a:spcBef>
              <a:spcAft>
                <a:spcPts val="0"/>
              </a:spcAft>
              <a:buClr>
                <a:schemeClr val="dk1"/>
              </a:buClr>
              <a:buSzPts val="1900"/>
              <a:buChar char="○"/>
              <a:defRPr>
                <a:solidFill>
                  <a:schemeClr val="dk1"/>
                </a:solidFill>
              </a:defRPr>
            </a:lvl8pPr>
            <a:lvl9pPr indent="-349250" lvl="8" marL="4114800">
              <a:spcBef>
                <a:spcPts val="0"/>
              </a:spcBef>
              <a:spcAft>
                <a:spcPts val="0"/>
              </a:spcAft>
              <a:buClr>
                <a:schemeClr val="dk1"/>
              </a:buClr>
              <a:buSzPts val="1900"/>
              <a:buChar char="■"/>
              <a:defRPr>
                <a:solidFill>
                  <a:schemeClr val="dk1"/>
                </a:solidFill>
              </a:defRPr>
            </a:lvl9pPr>
          </a:lstStyle>
          <a:p/>
        </p:txBody>
      </p:sp>
      <p:sp>
        <p:nvSpPr>
          <p:cNvPr id="44" name="Google Shape;44;g723cce8b3d2bc6a2_207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723cce8b3d2bc6a2_2081"/>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723cce8b3d2bc6a2_20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9" name="Shape 9"/>
        <p:cNvGrpSpPr/>
        <p:nvPr/>
      </p:nvGrpSpPr>
      <p:grpSpPr>
        <a:xfrm>
          <a:off x="0" y="0"/>
          <a:ext cx="0" cy="0"/>
          <a:chOff x="0" y="0"/>
          <a:chExt cx="0" cy="0"/>
        </a:xfrm>
      </p:grpSpPr>
      <p:sp>
        <p:nvSpPr>
          <p:cNvPr id="10" name="Google Shape;10;g723cce8b3d2bc6a2_204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723cce8b3d2bc6a2_204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0"/>
              </a:spcBef>
              <a:spcAft>
                <a:spcPts val="0"/>
              </a:spcAft>
              <a:buClr>
                <a:schemeClr val="lt2"/>
              </a:buClr>
              <a:buSzPts val="1900"/>
              <a:buChar char="○"/>
              <a:defRPr sz="1900">
                <a:solidFill>
                  <a:schemeClr val="lt2"/>
                </a:solidFill>
              </a:defRPr>
            </a:lvl2pPr>
            <a:lvl3pPr indent="-349250" lvl="2" marL="1371600">
              <a:lnSpc>
                <a:spcPct val="115000"/>
              </a:lnSpc>
              <a:spcBef>
                <a:spcPts val="0"/>
              </a:spcBef>
              <a:spcAft>
                <a:spcPts val="0"/>
              </a:spcAft>
              <a:buClr>
                <a:schemeClr val="lt2"/>
              </a:buClr>
              <a:buSzPts val="1900"/>
              <a:buChar char="■"/>
              <a:defRPr sz="1900">
                <a:solidFill>
                  <a:schemeClr val="lt2"/>
                </a:solidFill>
              </a:defRPr>
            </a:lvl3pPr>
            <a:lvl4pPr indent="-349250" lvl="3" marL="1828800">
              <a:lnSpc>
                <a:spcPct val="115000"/>
              </a:lnSpc>
              <a:spcBef>
                <a:spcPts val="0"/>
              </a:spcBef>
              <a:spcAft>
                <a:spcPts val="0"/>
              </a:spcAft>
              <a:buClr>
                <a:schemeClr val="lt2"/>
              </a:buClr>
              <a:buSzPts val="1900"/>
              <a:buChar char="●"/>
              <a:defRPr sz="1900">
                <a:solidFill>
                  <a:schemeClr val="lt2"/>
                </a:solidFill>
              </a:defRPr>
            </a:lvl4pPr>
            <a:lvl5pPr indent="-349250" lvl="4" marL="2286000">
              <a:lnSpc>
                <a:spcPct val="115000"/>
              </a:lnSpc>
              <a:spcBef>
                <a:spcPts val="0"/>
              </a:spcBef>
              <a:spcAft>
                <a:spcPts val="0"/>
              </a:spcAft>
              <a:buClr>
                <a:schemeClr val="lt2"/>
              </a:buClr>
              <a:buSzPts val="1900"/>
              <a:buChar char="○"/>
              <a:defRPr sz="1900">
                <a:solidFill>
                  <a:schemeClr val="lt2"/>
                </a:solidFill>
              </a:defRPr>
            </a:lvl5pPr>
            <a:lvl6pPr indent="-349250" lvl="5" marL="2743200">
              <a:lnSpc>
                <a:spcPct val="115000"/>
              </a:lnSpc>
              <a:spcBef>
                <a:spcPts val="0"/>
              </a:spcBef>
              <a:spcAft>
                <a:spcPts val="0"/>
              </a:spcAft>
              <a:buClr>
                <a:schemeClr val="lt2"/>
              </a:buClr>
              <a:buSzPts val="1900"/>
              <a:buChar char="■"/>
              <a:defRPr sz="1900">
                <a:solidFill>
                  <a:schemeClr val="lt2"/>
                </a:solidFill>
              </a:defRPr>
            </a:lvl6pPr>
            <a:lvl7pPr indent="-349250" lvl="6" marL="3200400">
              <a:lnSpc>
                <a:spcPct val="115000"/>
              </a:lnSpc>
              <a:spcBef>
                <a:spcPts val="0"/>
              </a:spcBef>
              <a:spcAft>
                <a:spcPts val="0"/>
              </a:spcAft>
              <a:buClr>
                <a:schemeClr val="lt2"/>
              </a:buClr>
              <a:buSzPts val="1900"/>
              <a:buChar char="●"/>
              <a:defRPr sz="1900">
                <a:solidFill>
                  <a:schemeClr val="lt2"/>
                </a:solidFill>
              </a:defRPr>
            </a:lvl7pPr>
            <a:lvl8pPr indent="-349250" lvl="7" marL="3657600">
              <a:lnSpc>
                <a:spcPct val="115000"/>
              </a:lnSpc>
              <a:spcBef>
                <a:spcPts val="0"/>
              </a:spcBef>
              <a:spcAft>
                <a:spcPts val="0"/>
              </a:spcAft>
              <a:buClr>
                <a:schemeClr val="lt2"/>
              </a:buClr>
              <a:buSzPts val="1900"/>
              <a:buChar char="○"/>
              <a:defRPr sz="1900">
                <a:solidFill>
                  <a:schemeClr val="lt2"/>
                </a:solidFill>
              </a:defRPr>
            </a:lvl8pPr>
            <a:lvl9pPr indent="-349250" lvl="8" marL="4114800">
              <a:lnSpc>
                <a:spcPct val="115000"/>
              </a:lnSpc>
              <a:spcBef>
                <a:spcPts val="0"/>
              </a:spcBef>
              <a:spcAft>
                <a:spcPts val="0"/>
              </a:spcAft>
              <a:buClr>
                <a:schemeClr val="lt2"/>
              </a:buClr>
              <a:buSzPts val="1900"/>
              <a:buChar char="■"/>
              <a:defRPr sz="1900">
                <a:solidFill>
                  <a:schemeClr val="lt2"/>
                </a:solidFill>
              </a:defRPr>
            </a:lvl9pPr>
          </a:lstStyle>
          <a:p/>
        </p:txBody>
      </p:sp>
      <p:sp>
        <p:nvSpPr>
          <p:cNvPr id="12" name="Google Shape;12;g723cce8b3d2bc6a2_204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comments" Target="../comments/comment2.xml"/><Relationship Id="rId4" Type="http://schemas.openxmlformats.org/officeDocument/2006/relationships/image" Target="../media/image4.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comments" Target="../comments/comment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bit.ly/IIPGH-SF"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ph type="ctrTitle"/>
          </p:nvPr>
        </p:nvSpPr>
        <p:spPr>
          <a:xfrm>
            <a:off x="0" y="637453"/>
            <a:ext cx="9389671"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Exploratory Data Analysis Report</a:t>
            </a:r>
            <a:endParaRPr/>
          </a:p>
        </p:txBody>
      </p:sp>
      <p:sp>
        <p:nvSpPr>
          <p:cNvPr id="81" name="Google Shape;81;p1"/>
          <p:cNvSpPr txBox="1"/>
          <p:nvPr>
            <p:ph idx="1" type="subTitle"/>
          </p:nvPr>
        </p:nvSpPr>
        <p:spPr>
          <a:xfrm>
            <a:off x="122638" y="3025648"/>
            <a:ext cx="9500400" cy="806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Institute of ICT Professionals(IIPGH), Ghana</a:t>
            </a:r>
            <a:endParaRPr/>
          </a:p>
        </p:txBody>
      </p:sp>
      <p:sp>
        <p:nvSpPr>
          <p:cNvPr id="82" name="Google Shape;82;p1"/>
          <p:cNvSpPr txBox="1"/>
          <p:nvPr/>
        </p:nvSpPr>
        <p:spPr>
          <a:xfrm>
            <a:off x="7692000" y="5202500"/>
            <a:ext cx="4500000" cy="8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t>MARJESSNATE</a:t>
            </a:r>
            <a:endParaRPr sz="2500"/>
          </a:p>
        </p:txBody>
      </p:sp>
      <p:sp>
        <p:nvSpPr>
          <p:cNvPr id="83" name="Google Shape;83;p1"/>
          <p:cNvSpPr txBox="1"/>
          <p:nvPr/>
        </p:nvSpPr>
        <p:spPr>
          <a:xfrm>
            <a:off x="7714325" y="6113375"/>
            <a:ext cx="4477800" cy="6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t>30th of September 2023</a:t>
            </a:r>
            <a:endParaRPr sz="2500"/>
          </a:p>
        </p:txBody>
      </p:sp>
      <p:pic>
        <p:nvPicPr>
          <p:cNvPr id="84" name="Google Shape;84;p1"/>
          <p:cNvPicPr preferRelativeResize="0"/>
          <p:nvPr/>
        </p:nvPicPr>
        <p:blipFill>
          <a:blip r:embed="rId3">
            <a:alphaModFix/>
          </a:blip>
          <a:stretch>
            <a:fillRect/>
          </a:stretch>
        </p:blipFill>
        <p:spPr>
          <a:xfrm>
            <a:off x="10587675" y="0"/>
            <a:ext cx="1604325" cy="1604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477e8917cd_0_974"/>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 Cleaning</a:t>
            </a:r>
            <a:endParaRPr/>
          </a:p>
        </p:txBody>
      </p:sp>
      <p:sp>
        <p:nvSpPr>
          <p:cNvPr id="165" name="Google Shape;165;g2477e8917cd_0_974"/>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a:solidFill>
                  <a:schemeClr val="dk1"/>
                </a:solidFill>
              </a:rPr>
              <a:t>DOB: </a:t>
            </a:r>
            <a:r>
              <a:rPr lang="en-US">
                <a:solidFill>
                  <a:schemeClr val="dk1"/>
                </a:solidFill>
              </a:rPr>
              <a:t>The first few entries were scrutinized in order to confirm their authenticity.</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Age: </a:t>
            </a:r>
            <a:r>
              <a:rPr lang="en-US">
                <a:solidFill>
                  <a:schemeClr val="dk1"/>
                </a:solidFill>
              </a:rPr>
              <a:t>11 entries in the Age column were text based so they were changed to integers as the Age column is a numeric column. </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Location:</a:t>
            </a:r>
            <a:r>
              <a:rPr lang="en-US">
                <a:solidFill>
                  <a:schemeClr val="dk1"/>
                </a:solidFill>
              </a:rPr>
              <a:t> 1 person chose to write ghana and not pick an exact location so it was manually changed to Greater-Accra.</a:t>
            </a:r>
            <a:endParaRPr>
              <a:solidFill>
                <a:schemeClr val="dk1"/>
              </a:solidFill>
            </a:endParaRPr>
          </a:p>
          <a:p>
            <a:pPr indent="0" lvl="0" marL="0" rtl="0" algn="l">
              <a:spcBef>
                <a:spcPts val="1200"/>
              </a:spcBef>
              <a:spcAft>
                <a:spcPts val="1600"/>
              </a:spcAft>
              <a:buNone/>
            </a:pPr>
            <a:r>
              <a:t/>
            </a:r>
            <a:endParaRPr/>
          </a:p>
        </p:txBody>
      </p:sp>
      <p:sp>
        <p:nvSpPr>
          <p:cNvPr id="166" name="Google Shape;166;g2477e8917cd_0_974"/>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7" name="Google Shape;167;g2477e8917cd_0_974"/>
          <p:cNvPicPr preferRelativeResize="0"/>
          <p:nvPr/>
        </p:nvPicPr>
        <p:blipFill>
          <a:blip r:embed="rId3">
            <a:alphaModFix/>
          </a:blip>
          <a:stretch>
            <a:fillRect/>
          </a:stretch>
        </p:blipFill>
        <p:spPr>
          <a:xfrm>
            <a:off x="0" y="5690500"/>
            <a:ext cx="1167500" cy="116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723cce8b3d2bc6a2_1355"/>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sz="7200"/>
              <a:t>ANALYSIS</a:t>
            </a:r>
            <a:endParaRPr sz="7200"/>
          </a:p>
        </p:txBody>
      </p:sp>
      <p:sp>
        <p:nvSpPr>
          <p:cNvPr id="174" name="Google Shape;174;g723cce8b3d2bc6a2_13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pic>
        <p:nvPicPr>
          <p:cNvPr id="175" name="Google Shape;175;g723cce8b3d2bc6a2_1355"/>
          <p:cNvPicPr preferRelativeResize="0"/>
          <p:nvPr/>
        </p:nvPicPr>
        <p:blipFill>
          <a:blip r:embed="rId3">
            <a:alphaModFix/>
          </a:blip>
          <a:stretch>
            <a:fillRect/>
          </a:stretch>
        </p:blipFill>
        <p:spPr>
          <a:xfrm>
            <a:off x="11081725" y="0"/>
            <a:ext cx="1110275" cy="111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477e8917cd_0_990"/>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2" name="Google Shape;182;g2477e8917cd_0_990"/>
          <p:cNvSpPr txBox="1"/>
          <p:nvPr>
            <p:ph type="title"/>
          </p:nvPr>
        </p:nvSpPr>
        <p:spPr>
          <a:xfrm>
            <a:off x="1167492" y="-10075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DOB ANALYSIS</a:t>
            </a:r>
            <a:endParaRPr/>
          </a:p>
        </p:txBody>
      </p:sp>
      <p:sp>
        <p:nvSpPr>
          <p:cNvPr id="183" name="Google Shape;183;g2477e8917cd_0_990"/>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sz="2800">
                <a:solidFill>
                  <a:schemeClr val="lt1"/>
                </a:solidFill>
              </a:rPr>
              <a:t>2012 is the most common Birth Year as according  to our analysis, over 12 students are born in that year alone.</a:t>
            </a:r>
            <a:endParaRPr sz="4000">
              <a:solidFill>
                <a:schemeClr val="lt1"/>
              </a:solidFill>
            </a:endParaRPr>
          </a:p>
        </p:txBody>
      </p:sp>
      <p:pic>
        <p:nvPicPr>
          <p:cNvPr id="184" name="Google Shape;184;g2477e8917cd_0_990"/>
          <p:cNvPicPr preferRelativeResize="0"/>
          <p:nvPr/>
        </p:nvPicPr>
        <p:blipFill>
          <a:blip r:embed="rId3">
            <a:alphaModFix/>
          </a:blip>
          <a:stretch>
            <a:fillRect/>
          </a:stretch>
        </p:blipFill>
        <p:spPr>
          <a:xfrm>
            <a:off x="0" y="5690500"/>
            <a:ext cx="1167500" cy="1167500"/>
          </a:xfrm>
          <a:prstGeom prst="rect">
            <a:avLst/>
          </a:prstGeom>
          <a:noFill/>
          <a:ln>
            <a:noFill/>
          </a:ln>
        </p:spPr>
      </p:pic>
      <p:pic>
        <p:nvPicPr>
          <p:cNvPr id="185" name="Google Shape;185;g2477e8917cd_0_990"/>
          <p:cNvPicPr preferRelativeResize="0"/>
          <p:nvPr/>
        </p:nvPicPr>
        <p:blipFill rotWithShape="1">
          <a:blip r:embed="rId4">
            <a:alphaModFix/>
          </a:blip>
          <a:srcRect b="0" l="0" r="0" t="0"/>
          <a:stretch/>
        </p:blipFill>
        <p:spPr>
          <a:xfrm>
            <a:off x="1167488" y="1259573"/>
            <a:ext cx="9272169" cy="433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3"/>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AGE ANALYSIS</a:t>
            </a:r>
            <a:endParaRPr/>
          </a:p>
        </p:txBody>
      </p:sp>
      <p:sp>
        <p:nvSpPr>
          <p:cNvPr id="191" name="Google Shape;191;p3"/>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9/17/2023</a:t>
            </a:r>
            <a:endParaRPr/>
          </a:p>
        </p:txBody>
      </p:sp>
      <p:sp>
        <p:nvSpPr>
          <p:cNvPr id="192" name="Google Shape;19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193" name="Google Shape;193;p3"/>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4" name="Google Shape;194;p3"/>
          <p:cNvSpPr txBox="1"/>
          <p:nvPr>
            <p:ph idx="1" type="body"/>
          </p:nvPr>
        </p:nvSpPr>
        <p:spPr>
          <a:xfrm>
            <a:off x="1167493" y="2103467"/>
            <a:ext cx="9779100" cy="3366900"/>
          </a:xfrm>
          <a:prstGeom prst="rect">
            <a:avLst/>
          </a:prstGeom>
        </p:spPr>
        <p:txBody>
          <a:bodyPr anchorCtr="0" anchor="t" bIns="45700" lIns="91425" spcFirstLastPara="1" rIns="91425" wrap="square" tIns="45700">
            <a:noAutofit/>
          </a:bodyPr>
          <a:lstStyle/>
          <a:p>
            <a:pPr indent="0" lvl="0" marL="0" rtl="0" algn="l">
              <a:spcBef>
                <a:spcPts val="1000"/>
              </a:spcBef>
              <a:spcAft>
                <a:spcPts val="1600"/>
              </a:spcAft>
              <a:buNone/>
            </a:pPr>
            <a:r>
              <a:t/>
            </a:r>
            <a:endParaRPr/>
          </a:p>
        </p:txBody>
      </p:sp>
      <p:pic>
        <p:nvPicPr>
          <p:cNvPr id="195" name="Google Shape;195;p3"/>
          <p:cNvPicPr preferRelativeResize="0"/>
          <p:nvPr/>
        </p:nvPicPr>
        <p:blipFill rotWithShape="1">
          <a:blip r:embed="rId3">
            <a:alphaModFix/>
          </a:blip>
          <a:srcRect b="0" l="0" r="37507" t="0"/>
          <a:stretch/>
        </p:blipFill>
        <p:spPr>
          <a:xfrm>
            <a:off x="6106050" y="1989500"/>
            <a:ext cx="5602599" cy="4596874"/>
          </a:xfrm>
          <a:prstGeom prst="rect">
            <a:avLst/>
          </a:prstGeom>
          <a:noFill/>
          <a:ln>
            <a:noFill/>
          </a:ln>
        </p:spPr>
      </p:pic>
      <p:pic>
        <p:nvPicPr>
          <p:cNvPr id="196" name="Google Shape;196;p3"/>
          <p:cNvPicPr preferRelativeResize="0"/>
          <p:nvPr/>
        </p:nvPicPr>
        <p:blipFill>
          <a:blip r:embed="rId4">
            <a:alphaModFix/>
          </a:blip>
          <a:stretch>
            <a:fillRect/>
          </a:stretch>
        </p:blipFill>
        <p:spPr>
          <a:xfrm>
            <a:off x="0" y="5532300"/>
            <a:ext cx="1325700" cy="1325700"/>
          </a:xfrm>
          <a:prstGeom prst="rect">
            <a:avLst/>
          </a:prstGeom>
          <a:noFill/>
          <a:ln>
            <a:noFill/>
          </a:ln>
        </p:spPr>
      </p:pic>
      <p:pic>
        <p:nvPicPr>
          <p:cNvPr id="197" name="Google Shape;197;p3"/>
          <p:cNvPicPr preferRelativeResize="0"/>
          <p:nvPr/>
        </p:nvPicPr>
        <p:blipFill>
          <a:blip r:embed="rId5">
            <a:alphaModFix/>
          </a:blip>
          <a:stretch>
            <a:fillRect/>
          </a:stretch>
        </p:blipFill>
        <p:spPr>
          <a:xfrm>
            <a:off x="132975" y="1989500"/>
            <a:ext cx="5783076" cy="459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5"/>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E-mail Address</a:t>
            </a:r>
            <a:endParaRPr/>
          </a:p>
        </p:txBody>
      </p:sp>
      <p:sp>
        <p:nvSpPr>
          <p:cNvPr id="203" name="Google Shape;203;p5"/>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9/17/2023</a:t>
            </a:r>
            <a:endParaRPr/>
          </a:p>
        </p:txBody>
      </p:sp>
      <p:sp>
        <p:nvSpPr>
          <p:cNvPr id="204" name="Google Shape;20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05" name="Google Shape;205;p5"/>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accent2"/>
                </a:solidFill>
              </a:rPr>
              <a:t>‹#›</a:t>
            </a:fld>
            <a:endParaRPr>
              <a:solidFill>
                <a:schemeClr val="accent2"/>
              </a:solidFill>
            </a:endParaRPr>
          </a:p>
        </p:txBody>
      </p:sp>
      <p:sp>
        <p:nvSpPr>
          <p:cNvPr id="206" name="Google Shape;206;p5"/>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0" lvl="0" marL="0" rtl="0" algn="l">
              <a:spcBef>
                <a:spcPts val="1000"/>
              </a:spcBef>
              <a:spcAft>
                <a:spcPts val="1600"/>
              </a:spcAft>
              <a:buNone/>
            </a:pPr>
            <a:r>
              <a:t/>
            </a:r>
            <a:endParaRPr/>
          </a:p>
        </p:txBody>
      </p:sp>
      <p:pic>
        <p:nvPicPr>
          <p:cNvPr id="207" name="Google Shape;207;p5"/>
          <p:cNvPicPr preferRelativeResize="0"/>
          <p:nvPr/>
        </p:nvPicPr>
        <p:blipFill>
          <a:blip r:embed="rId3">
            <a:alphaModFix/>
          </a:blip>
          <a:stretch>
            <a:fillRect/>
          </a:stretch>
        </p:blipFill>
        <p:spPr>
          <a:xfrm>
            <a:off x="0" y="5690500"/>
            <a:ext cx="1167500" cy="1167500"/>
          </a:xfrm>
          <a:prstGeom prst="rect">
            <a:avLst/>
          </a:prstGeom>
          <a:noFill/>
          <a:ln>
            <a:noFill/>
          </a:ln>
        </p:spPr>
      </p:pic>
      <p:pic>
        <p:nvPicPr>
          <p:cNvPr id="208" name="Google Shape;208;p5"/>
          <p:cNvPicPr preferRelativeResize="0"/>
          <p:nvPr/>
        </p:nvPicPr>
        <p:blipFill rotWithShape="1">
          <a:blip r:embed="rId4">
            <a:alphaModFix/>
          </a:blip>
          <a:srcRect b="0" l="0" r="50174" t="0"/>
          <a:stretch/>
        </p:blipFill>
        <p:spPr>
          <a:xfrm>
            <a:off x="583575" y="2304025"/>
            <a:ext cx="10577999" cy="372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g247830f73f7_0_0"/>
          <p:cNvSpPr txBox="1"/>
          <p:nvPr>
            <p:ph type="title"/>
          </p:nvPr>
        </p:nvSpPr>
        <p:spPr>
          <a:xfrm>
            <a:off x="1167492" y="0"/>
            <a:ext cx="9779100" cy="1325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Location</a:t>
            </a:r>
            <a:endParaRPr/>
          </a:p>
        </p:txBody>
      </p:sp>
      <p:sp>
        <p:nvSpPr>
          <p:cNvPr id="215" name="Google Shape;215;g247830f73f7_0_0"/>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accent2"/>
                </a:solidFill>
              </a:rPr>
              <a:t>‹#›</a:t>
            </a:fld>
            <a:endParaRPr>
              <a:solidFill>
                <a:schemeClr val="accent2"/>
              </a:solidFill>
            </a:endParaRPr>
          </a:p>
        </p:txBody>
      </p:sp>
      <p:pic>
        <p:nvPicPr>
          <p:cNvPr id="216" name="Google Shape;216;g247830f73f7_0_0"/>
          <p:cNvPicPr preferRelativeResize="0"/>
          <p:nvPr/>
        </p:nvPicPr>
        <p:blipFill>
          <a:blip r:embed="rId3">
            <a:alphaModFix/>
          </a:blip>
          <a:stretch>
            <a:fillRect/>
          </a:stretch>
        </p:blipFill>
        <p:spPr>
          <a:xfrm>
            <a:off x="2622325" y="1462275"/>
            <a:ext cx="6947350" cy="5259175"/>
          </a:xfrm>
          <a:prstGeom prst="rect">
            <a:avLst/>
          </a:prstGeom>
          <a:noFill/>
          <a:ln>
            <a:noFill/>
          </a:ln>
        </p:spPr>
      </p:pic>
      <p:pic>
        <p:nvPicPr>
          <p:cNvPr id="217" name="Google Shape;217;g247830f73f7_0_0"/>
          <p:cNvPicPr preferRelativeResize="0"/>
          <p:nvPr/>
        </p:nvPicPr>
        <p:blipFill>
          <a:blip r:embed="rId4">
            <a:alphaModFix/>
          </a:blip>
          <a:stretch>
            <a:fillRect/>
          </a:stretch>
        </p:blipFill>
        <p:spPr>
          <a:xfrm>
            <a:off x="0" y="5690500"/>
            <a:ext cx="1167500" cy="116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g247830f73f7_0_12"/>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Current Module</a:t>
            </a:r>
            <a:endParaRPr/>
          </a:p>
        </p:txBody>
      </p:sp>
      <p:sp>
        <p:nvSpPr>
          <p:cNvPr id="224" name="Google Shape;224;g247830f73f7_0_12"/>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accent2"/>
                </a:solidFill>
              </a:rPr>
              <a:t>‹#›</a:t>
            </a:fld>
            <a:endParaRPr>
              <a:solidFill>
                <a:schemeClr val="accent2"/>
              </a:solidFill>
            </a:endParaRPr>
          </a:p>
        </p:txBody>
      </p:sp>
      <p:pic>
        <p:nvPicPr>
          <p:cNvPr id="225" name="Google Shape;225;g247830f73f7_0_12"/>
          <p:cNvPicPr preferRelativeResize="0"/>
          <p:nvPr/>
        </p:nvPicPr>
        <p:blipFill>
          <a:blip r:embed="rId3">
            <a:alphaModFix/>
          </a:blip>
          <a:stretch>
            <a:fillRect/>
          </a:stretch>
        </p:blipFill>
        <p:spPr>
          <a:xfrm>
            <a:off x="1167500" y="2069375"/>
            <a:ext cx="9779100" cy="3924300"/>
          </a:xfrm>
          <a:prstGeom prst="rect">
            <a:avLst/>
          </a:prstGeom>
          <a:noFill/>
          <a:ln>
            <a:noFill/>
          </a:ln>
        </p:spPr>
      </p:pic>
      <p:sp>
        <p:nvSpPr>
          <p:cNvPr id="226" name="Google Shape;226;g247830f73f7_0_12"/>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0" lvl="0" marL="0" rtl="0" algn="l">
              <a:spcBef>
                <a:spcPts val="1000"/>
              </a:spcBef>
              <a:spcAft>
                <a:spcPts val="1600"/>
              </a:spcAft>
              <a:buNone/>
            </a:pPr>
            <a:r>
              <a:t/>
            </a:r>
            <a:endParaRPr/>
          </a:p>
        </p:txBody>
      </p:sp>
      <p:pic>
        <p:nvPicPr>
          <p:cNvPr id="227" name="Google Shape;227;g247830f73f7_0_12"/>
          <p:cNvPicPr preferRelativeResize="0"/>
          <p:nvPr/>
        </p:nvPicPr>
        <p:blipFill>
          <a:blip r:embed="rId4">
            <a:alphaModFix/>
          </a:blip>
          <a:stretch>
            <a:fillRect/>
          </a:stretch>
        </p:blipFill>
        <p:spPr>
          <a:xfrm>
            <a:off x="0" y="5690500"/>
            <a:ext cx="1167500" cy="116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g247830f73f7_0_22"/>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Modules Completed</a:t>
            </a:r>
            <a:endParaRPr/>
          </a:p>
        </p:txBody>
      </p:sp>
      <p:sp>
        <p:nvSpPr>
          <p:cNvPr id="234" name="Google Shape;234;g247830f73f7_0_22"/>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accent2"/>
                </a:solidFill>
              </a:rPr>
              <a:t>‹#›</a:t>
            </a:fld>
            <a:endParaRPr>
              <a:solidFill>
                <a:schemeClr val="accent2"/>
              </a:solidFill>
            </a:endParaRPr>
          </a:p>
        </p:txBody>
      </p:sp>
      <p:sp>
        <p:nvSpPr>
          <p:cNvPr id="235" name="Google Shape;235;g247830f73f7_0_22"/>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0" lvl="0" marL="0" rtl="0" algn="l">
              <a:spcBef>
                <a:spcPts val="1000"/>
              </a:spcBef>
              <a:spcAft>
                <a:spcPts val="1600"/>
              </a:spcAft>
              <a:buNone/>
            </a:pPr>
            <a:r>
              <a:t/>
            </a:r>
            <a:endParaRPr/>
          </a:p>
        </p:txBody>
      </p:sp>
      <p:pic>
        <p:nvPicPr>
          <p:cNvPr id="236" name="Google Shape;236;g247830f73f7_0_22"/>
          <p:cNvPicPr preferRelativeResize="0"/>
          <p:nvPr/>
        </p:nvPicPr>
        <p:blipFill>
          <a:blip r:embed="rId3">
            <a:alphaModFix/>
          </a:blip>
          <a:stretch>
            <a:fillRect/>
          </a:stretch>
        </p:blipFill>
        <p:spPr>
          <a:xfrm>
            <a:off x="0" y="5532300"/>
            <a:ext cx="1325700" cy="1325700"/>
          </a:xfrm>
          <a:prstGeom prst="rect">
            <a:avLst/>
          </a:prstGeom>
          <a:noFill/>
          <a:ln>
            <a:noFill/>
          </a:ln>
        </p:spPr>
      </p:pic>
      <p:pic>
        <p:nvPicPr>
          <p:cNvPr id="237" name="Google Shape;237;g247830f73f7_0_22"/>
          <p:cNvPicPr preferRelativeResize="0"/>
          <p:nvPr/>
        </p:nvPicPr>
        <p:blipFill>
          <a:blip r:embed="rId4">
            <a:alphaModFix/>
          </a:blip>
          <a:stretch>
            <a:fillRect/>
          </a:stretch>
        </p:blipFill>
        <p:spPr>
          <a:xfrm>
            <a:off x="0" y="2498425"/>
            <a:ext cx="12192000" cy="406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g247830f73f7_0_30"/>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Recommend</a:t>
            </a:r>
            <a:endParaRPr/>
          </a:p>
        </p:txBody>
      </p:sp>
      <p:sp>
        <p:nvSpPr>
          <p:cNvPr id="244" name="Google Shape;244;g247830f73f7_0_30"/>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accent2"/>
                </a:solidFill>
              </a:rPr>
              <a:t>‹#›</a:t>
            </a:fld>
            <a:endParaRPr>
              <a:solidFill>
                <a:schemeClr val="accent2"/>
              </a:solidFill>
            </a:endParaRPr>
          </a:p>
        </p:txBody>
      </p:sp>
      <p:pic>
        <p:nvPicPr>
          <p:cNvPr id="245" name="Google Shape;245;g247830f73f7_0_30"/>
          <p:cNvPicPr preferRelativeResize="0"/>
          <p:nvPr/>
        </p:nvPicPr>
        <p:blipFill>
          <a:blip r:embed="rId4">
            <a:alphaModFix/>
          </a:blip>
          <a:stretch>
            <a:fillRect/>
          </a:stretch>
        </p:blipFill>
        <p:spPr>
          <a:xfrm>
            <a:off x="465150" y="3274025"/>
            <a:ext cx="11261676" cy="2402225"/>
          </a:xfrm>
          <a:prstGeom prst="rect">
            <a:avLst/>
          </a:prstGeom>
          <a:noFill/>
          <a:ln>
            <a:noFill/>
          </a:ln>
        </p:spPr>
      </p:pic>
      <p:pic>
        <p:nvPicPr>
          <p:cNvPr id="246" name="Google Shape;246;g247830f73f7_0_30"/>
          <p:cNvPicPr preferRelativeResize="0"/>
          <p:nvPr/>
        </p:nvPicPr>
        <p:blipFill>
          <a:blip r:embed="rId5">
            <a:alphaModFix/>
          </a:blip>
          <a:stretch>
            <a:fillRect/>
          </a:stretch>
        </p:blipFill>
        <p:spPr>
          <a:xfrm>
            <a:off x="0" y="5690500"/>
            <a:ext cx="1167500" cy="1167500"/>
          </a:xfrm>
          <a:prstGeom prst="rect">
            <a:avLst/>
          </a:prstGeom>
          <a:noFill/>
          <a:ln>
            <a:noFill/>
          </a:ln>
        </p:spPr>
      </p:pic>
      <p:sp>
        <p:nvSpPr>
          <p:cNvPr id="247" name="Google Shape;247;g247830f73f7_0_30"/>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0" lvl="0" marL="0" rtl="0" algn="l">
              <a:spcBef>
                <a:spcPts val="10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g247830f73f7_0_38"/>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Satisfaction</a:t>
            </a:r>
            <a:endParaRPr/>
          </a:p>
        </p:txBody>
      </p:sp>
      <p:sp>
        <p:nvSpPr>
          <p:cNvPr id="254" name="Google Shape;254;g247830f73f7_0_38"/>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accent2"/>
                </a:solidFill>
              </a:rPr>
              <a:t>‹#›</a:t>
            </a:fld>
            <a:endParaRPr>
              <a:solidFill>
                <a:schemeClr val="accent2"/>
              </a:solidFill>
            </a:endParaRPr>
          </a:p>
        </p:txBody>
      </p:sp>
      <p:pic>
        <p:nvPicPr>
          <p:cNvPr id="255" name="Google Shape;255;g247830f73f7_0_38"/>
          <p:cNvPicPr preferRelativeResize="0"/>
          <p:nvPr/>
        </p:nvPicPr>
        <p:blipFill>
          <a:blip r:embed="rId3">
            <a:alphaModFix/>
          </a:blip>
          <a:stretch>
            <a:fillRect/>
          </a:stretch>
        </p:blipFill>
        <p:spPr>
          <a:xfrm>
            <a:off x="266275" y="2923175"/>
            <a:ext cx="11581551" cy="2623400"/>
          </a:xfrm>
          <a:prstGeom prst="rect">
            <a:avLst/>
          </a:prstGeom>
          <a:noFill/>
          <a:ln>
            <a:noFill/>
          </a:ln>
        </p:spPr>
      </p:pic>
      <p:sp>
        <p:nvSpPr>
          <p:cNvPr id="256" name="Google Shape;256;g247830f73f7_0_38"/>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0" lvl="0" marL="0" rtl="0" algn="l">
              <a:spcBef>
                <a:spcPts val="1000"/>
              </a:spcBef>
              <a:spcAft>
                <a:spcPts val="1600"/>
              </a:spcAft>
              <a:buNone/>
            </a:pPr>
            <a:r>
              <a:t/>
            </a:r>
            <a:endParaRPr/>
          </a:p>
        </p:txBody>
      </p:sp>
      <p:pic>
        <p:nvPicPr>
          <p:cNvPr id="257" name="Google Shape;257;g247830f73f7_0_38"/>
          <p:cNvPicPr preferRelativeResize="0"/>
          <p:nvPr/>
        </p:nvPicPr>
        <p:blipFill>
          <a:blip r:embed="rId4">
            <a:alphaModFix/>
          </a:blip>
          <a:stretch>
            <a:fillRect/>
          </a:stretch>
        </p:blipFill>
        <p:spPr>
          <a:xfrm>
            <a:off x="0" y="5690500"/>
            <a:ext cx="1167500" cy="116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354000" y="1644233"/>
            <a:ext cx="5393700" cy="1976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Table Of Contents</a:t>
            </a:r>
            <a:endParaRPr/>
          </a:p>
        </p:txBody>
      </p:sp>
      <p:sp>
        <p:nvSpPr>
          <p:cNvPr id="90" name="Google Shape;90;p2"/>
          <p:cNvSpPr txBox="1"/>
          <p:nvPr>
            <p:ph idx="2" type="body"/>
          </p:nvPr>
        </p:nvSpPr>
        <p:spPr>
          <a:xfrm>
            <a:off x="6586000" y="1893400"/>
            <a:ext cx="5115900" cy="39990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Char char="●"/>
            </a:pPr>
            <a:r>
              <a:rPr lang="en-US"/>
              <a:t>Acknowledgement</a:t>
            </a:r>
            <a:endParaRPr/>
          </a:p>
          <a:p>
            <a:pPr indent="-381000" lvl="0" marL="457200" rtl="0" algn="l">
              <a:lnSpc>
                <a:spcPct val="90000"/>
              </a:lnSpc>
              <a:spcBef>
                <a:spcPts val="0"/>
              </a:spcBef>
              <a:spcAft>
                <a:spcPts val="0"/>
              </a:spcAft>
              <a:buSzPts val="2400"/>
              <a:buChar char="●"/>
            </a:pPr>
            <a:r>
              <a:rPr lang="en-US"/>
              <a:t>The Project</a:t>
            </a:r>
            <a:endParaRPr/>
          </a:p>
          <a:p>
            <a:pPr indent="-381000" lvl="0" marL="457200" rtl="0" algn="l">
              <a:lnSpc>
                <a:spcPct val="90000"/>
              </a:lnSpc>
              <a:spcBef>
                <a:spcPts val="0"/>
              </a:spcBef>
              <a:spcAft>
                <a:spcPts val="0"/>
              </a:spcAft>
              <a:buSzPts val="2400"/>
              <a:buChar char="●"/>
            </a:pPr>
            <a:r>
              <a:rPr lang="en-US"/>
              <a:t>Introduction</a:t>
            </a:r>
            <a:endParaRPr/>
          </a:p>
          <a:p>
            <a:pPr indent="-381000" lvl="0" marL="457200" rtl="0" algn="l">
              <a:lnSpc>
                <a:spcPct val="90000"/>
              </a:lnSpc>
              <a:spcBef>
                <a:spcPts val="0"/>
              </a:spcBef>
              <a:spcAft>
                <a:spcPts val="0"/>
              </a:spcAft>
              <a:buSzPts val="2400"/>
              <a:buChar char="●"/>
            </a:pPr>
            <a:r>
              <a:rPr lang="en-US"/>
              <a:t>Profile Of Company and Client</a:t>
            </a:r>
            <a:endParaRPr/>
          </a:p>
          <a:p>
            <a:pPr indent="-381000" lvl="0" marL="457200" rtl="0" algn="l">
              <a:lnSpc>
                <a:spcPct val="90000"/>
              </a:lnSpc>
              <a:spcBef>
                <a:spcPts val="0"/>
              </a:spcBef>
              <a:spcAft>
                <a:spcPts val="0"/>
              </a:spcAft>
              <a:buSzPts val="2400"/>
              <a:buChar char="●"/>
            </a:pPr>
            <a:r>
              <a:rPr lang="en-US"/>
              <a:t>Analysis</a:t>
            </a:r>
            <a:endParaRPr/>
          </a:p>
          <a:p>
            <a:pPr indent="-381000" lvl="0" marL="457200" rtl="0" algn="l">
              <a:lnSpc>
                <a:spcPct val="90000"/>
              </a:lnSpc>
              <a:spcBef>
                <a:spcPts val="0"/>
              </a:spcBef>
              <a:spcAft>
                <a:spcPts val="0"/>
              </a:spcAft>
              <a:buSzPts val="2400"/>
              <a:buChar char="●"/>
            </a:pPr>
            <a:r>
              <a:rPr lang="en-US"/>
              <a:t>Findings</a:t>
            </a:r>
            <a:endParaRPr/>
          </a:p>
          <a:p>
            <a:pPr indent="-381000" lvl="0" marL="457200" rtl="0" algn="l">
              <a:lnSpc>
                <a:spcPct val="90000"/>
              </a:lnSpc>
              <a:spcBef>
                <a:spcPts val="0"/>
              </a:spcBef>
              <a:spcAft>
                <a:spcPts val="0"/>
              </a:spcAft>
              <a:buSzPts val="2400"/>
              <a:buChar char="●"/>
            </a:pPr>
            <a:r>
              <a:rPr lang="en-US"/>
              <a:t>Recommendations</a:t>
            </a:r>
            <a:endParaRPr/>
          </a:p>
          <a:p>
            <a:pPr indent="-381000" lvl="0" marL="457200" rtl="0" algn="l">
              <a:lnSpc>
                <a:spcPct val="90000"/>
              </a:lnSpc>
              <a:spcBef>
                <a:spcPts val="0"/>
              </a:spcBef>
              <a:spcAft>
                <a:spcPts val="0"/>
              </a:spcAft>
              <a:buSzPts val="2400"/>
              <a:buChar char="●"/>
            </a:pPr>
            <a:r>
              <a:rPr lang="en-US"/>
              <a:t>Conclusion</a:t>
            </a:r>
            <a:endParaRPr/>
          </a:p>
          <a:p>
            <a:pPr indent="0" lvl="0" marL="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t/>
            </a:r>
            <a:endParaRPr/>
          </a:p>
        </p:txBody>
      </p:sp>
      <p:sp>
        <p:nvSpPr>
          <p:cNvPr id="91" name="Google Shape;91;p2"/>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9/17/2023</a:t>
            </a:r>
            <a:endParaRPr/>
          </a:p>
        </p:txBody>
      </p:sp>
      <p:sp>
        <p:nvSpPr>
          <p:cNvPr id="92" name="Google Shape;9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EDA REPORT PRESENTATION - MARJESSNATE</a:t>
            </a:r>
            <a:endParaRPr/>
          </a:p>
        </p:txBody>
      </p:sp>
      <p:sp>
        <p:nvSpPr>
          <p:cNvPr id="93" name="Google Shape;93;p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
        <p:nvSpPr>
          <p:cNvPr id="94" name="Google Shape;94;p2"/>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t/>
            </a:r>
            <a:endParaRPr/>
          </a:p>
        </p:txBody>
      </p:sp>
      <p:pic>
        <p:nvPicPr>
          <p:cNvPr id="95" name="Google Shape;95;p2"/>
          <p:cNvPicPr preferRelativeResize="0"/>
          <p:nvPr/>
        </p:nvPicPr>
        <p:blipFill>
          <a:blip r:embed="rId4">
            <a:alphaModFix/>
          </a:blip>
          <a:stretch>
            <a:fillRect/>
          </a:stretch>
        </p:blipFill>
        <p:spPr>
          <a:xfrm>
            <a:off x="0" y="5253675"/>
            <a:ext cx="1604325" cy="1604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g247830f73f7_0_47"/>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Preferred Tutor</a:t>
            </a:r>
            <a:endParaRPr/>
          </a:p>
        </p:txBody>
      </p:sp>
      <p:sp>
        <p:nvSpPr>
          <p:cNvPr id="264" name="Google Shape;264;g247830f73f7_0_47"/>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accent2"/>
                </a:solidFill>
              </a:rPr>
              <a:t>‹#›</a:t>
            </a:fld>
            <a:endParaRPr>
              <a:solidFill>
                <a:schemeClr val="accent2"/>
              </a:solidFill>
            </a:endParaRPr>
          </a:p>
        </p:txBody>
      </p:sp>
      <p:pic>
        <p:nvPicPr>
          <p:cNvPr id="265" name="Google Shape;265;g247830f73f7_0_47"/>
          <p:cNvPicPr preferRelativeResize="0"/>
          <p:nvPr/>
        </p:nvPicPr>
        <p:blipFill>
          <a:blip r:embed="rId3">
            <a:alphaModFix/>
          </a:blip>
          <a:stretch>
            <a:fillRect/>
          </a:stretch>
        </p:blipFill>
        <p:spPr>
          <a:xfrm>
            <a:off x="0" y="5690500"/>
            <a:ext cx="1167500" cy="1167500"/>
          </a:xfrm>
          <a:prstGeom prst="rect">
            <a:avLst/>
          </a:prstGeom>
          <a:noFill/>
          <a:ln>
            <a:noFill/>
          </a:ln>
        </p:spPr>
      </p:pic>
      <p:sp>
        <p:nvSpPr>
          <p:cNvPr id="266" name="Google Shape;266;g247830f73f7_0_47"/>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0" lvl="0" marL="0" rtl="0" algn="l">
              <a:spcBef>
                <a:spcPts val="1000"/>
              </a:spcBef>
              <a:spcAft>
                <a:spcPts val="1600"/>
              </a:spcAft>
              <a:buNone/>
            </a:pPr>
            <a:r>
              <a:t/>
            </a:r>
            <a:endParaRPr/>
          </a:p>
        </p:txBody>
      </p:sp>
      <p:pic>
        <p:nvPicPr>
          <p:cNvPr id="267" name="Google Shape;267;g247830f73f7_0_47"/>
          <p:cNvPicPr preferRelativeResize="0"/>
          <p:nvPr/>
        </p:nvPicPr>
        <p:blipFill>
          <a:blip r:embed="rId4">
            <a:alphaModFix/>
          </a:blip>
          <a:stretch>
            <a:fillRect/>
          </a:stretch>
        </p:blipFill>
        <p:spPr>
          <a:xfrm>
            <a:off x="131438" y="2459650"/>
            <a:ext cx="11851225" cy="3352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723cce8b3d2bc6a2_1362"/>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US"/>
              <a:t>FINDINGS</a:t>
            </a:r>
            <a:endParaRPr/>
          </a:p>
        </p:txBody>
      </p:sp>
      <p:sp>
        <p:nvSpPr>
          <p:cNvPr id="274" name="Google Shape;274;g723cce8b3d2bc6a2_13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pic>
        <p:nvPicPr>
          <p:cNvPr id="275" name="Google Shape;275;g723cce8b3d2bc6a2_1362"/>
          <p:cNvPicPr preferRelativeResize="0"/>
          <p:nvPr/>
        </p:nvPicPr>
        <p:blipFill>
          <a:blip r:embed="rId3">
            <a:alphaModFix/>
          </a:blip>
          <a:stretch>
            <a:fillRect/>
          </a:stretch>
        </p:blipFill>
        <p:spPr>
          <a:xfrm>
            <a:off x="10866300" y="0"/>
            <a:ext cx="1325700" cy="132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47830f73f7_0_167"/>
          <p:cNvSpPr txBox="1"/>
          <p:nvPr>
            <p:ph type="title"/>
          </p:nvPr>
        </p:nvSpPr>
        <p:spPr>
          <a:xfrm>
            <a:off x="1206442" y="41985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chemeClr val="lt2"/>
                </a:solidFill>
              </a:rPr>
              <a:t>Findings</a:t>
            </a:r>
            <a:endParaRPr>
              <a:solidFill>
                <a:schemeClr val="lt2"/>
              </a:solidFill>
            </a:endParaRPr>
          </a:p>
        </p:txBody>
      </p:sp>
      <p:sp>
        <p:nvSpPr>
          <p:cNvPr id="282" name="Google Shape;282;g247830f73f7_0_167"/>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3" name="Google Shape;283;g247830f73f7_0_167"/>
          <p:cNvPicPr preferRelativeResize="0"/>
          <p:nvPr/>
        </p:nvPicPr>
        <p:blipFill>
          <a:blip r:embed="rId4">
            <a:alphaModFix/>
          </a:blip>
          <a:stretch>
            <a:fillRect/>
          </a:stretch>
        </p:blipFill>
        <p:spPr>
          <a:xfrm>
            <a:off x="0" y="5806825"/>
            <a:ext cx="899200" cy="1051175"/>
          </a:xfrm>
          <a:prstGeom prst="rect">
            <a:avLst/>
          </a:prstGeom>
          <a:noFill/>
          <a:ln>
            <a:noFill/>
          </a:ln>
        </p:spPr>
      </p:pic>
      <p:sp>
        <p:nvSpPr>
          <p:cNvPr id="284" name="Google Shape;284;g247830f73f7_0_167"/>
          <p:cNvSpPr txBox="1"/>
          <p:nvPr>
            <p:ph idx="1" type="body"/>
          </p:nvPr>
        </p:nvSpPr>
        <p:spPr>
          <a:xfrm>
            <a:off x="439500" y="1745550"/>
            <a:ext cx="11656500" cy="47637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1200"/>
              </a:spcBef>
              <a:spcAft>
                <a:spcPts val="0"/>
              </a:spcAft>
              <a:buSzPts val="2800"/>
              <a:buFont typeface="Open Sans Medium"/>
              <a:buChar char="●"/>
            </a:pPr>
            <a:r>
              <a:rPr lang="en-US">
                <a:latin typeface="Open Sans Medium"/>
                <a:ea typeface="Open Sans Medium"/>
                <a:cs typeface="Open Sans Medium"/>
                <a:sym typeface="Open Sans Medium"/>
              </a:rPr>
              <a:t>The years between 2010 and 2015 had the most students born in them.</a:t>
            </a:r>
            <a:endParaRPr>
              <a:latin typeface="Open Sans Medium"/>
              <a:ea typeface="Open Sans Medium"/>
              <a:cs typeface="Open Sans Medium"/>
              <a:sym typeface="Open Sans Medium"/>
            </a:endParaRPr>
          </a:p>
          <a:p>
            <a:pPr indent="-406400" lvl="0" marL="457200" rtl="0" algn="l">
              <a:lnSpc>
                <a:spcPct val="115000"/>
              </a:lnSpc>
              <a:spcBef>
                <a:spcPts val="0"/>
              </a:spcBef>
              <a:spcAft>
                <a:spcPts val="0"/>
              </a:spcAft>
              <a:buSzPts val="2800"/>
              <a:buFont typeface="Open Sans Medium"/>
              <a:buChar char="●"/>
            </a:pPr>
            <a:r>
              <a:rPr lang="en-US">
                <a:latin typeface="Open Sans Medium"/>
                <a:ea typeface="Open Sans Medium"/>
                <a:cs typeface="Open Sans Medium"/>
                <a:sym typeface="Open Sans Medium"/>
              </a:rPr>
              <a:t>The students who filled out the form were between the ages of 7 and 15</a:t>
            </a:r>
            <a:endParaRPr>
              <a:latin typeface="Open Sans Medium"/>
              <a:ea typeface="Open Sans Medium"/>
              <a:cs typeface="Open Sans Medium"/>
              <a:sym typeface="Open Sans Medium"/>
            </a:endParaRPr>
          </a:p>
          <a:p>
            <a:pPr indent="-406400" lvl="0" marL="457200" rtl="0" algn="l">
              <a:lnSpc>
                <a:spcPct val="115000"/>
              </a:lnSpc>
              <a:spcBef>
                <a:spcPts val="0"/>
              </a:spcBef>
              <a:spcAft>
                <a:spcPts val="0"/>
              </a:spcAft>
              <a:buSzPts val="2800"/>
              <a:buFont typeface="Open Sans Medium"/>
              <a:buChar char="●"/>
            </a:pPr>
            <a:r>
              <a:rPr lang="en-US">
                <a:latin typeface="Open Sans Medium"/>
                <a:ea typeface="Open Sans Medium"/>
                <a:cs typeface="Open Sans Medium"/>
                <a:sym typeface="Open Sans Medium"/>
              </a:rPr>
              <a:t>15.49% of the students who filled out the form did not have emails.</a:t>
            </a:r>
            <a:endParaRPr>
              <a:latin typeface="Open Sans Medium"/>
              <a:ea typeface="Open Sans Medium"/>
              <a:cs typeface="Open Sans Medium"/>
              <a:sym typeface="Open Sans Medium"/>
            </a:endParaRPr>
          </a:p>
          <a:p>
            <a:pPr indent="-406400" lvl="0" marL="457200" rtl="0" algn="l">
              <a:lnSpc>
                <a:spcPct val="115000"/>
              </a:lnSpc>
              <a:spcBef>
                <a:spcPts val="0"/>
              </a:spcBef>
              <a:spcAft>
                <a:spcPts val="0"/>
              </a:spcAft>
              <a:buSzPts val="2800"/>
              <a:buFont typeface="Open Sans Medium"/>
              <a:buChar char="●"/>
            </a:pPr>
            <a:r>
              <a:rPr lang="en-US">
                <a:latin typeface="Open Sans Medium"/>
                <a:ea typeface="Open Sans Medium"/>
                <a:cs typeface="Open Sans Medium"/>
                <a:sym typeface="Open Sans Medium"/>
              </a:rPr>
              <a:t>WEB DESIGN(JAVASCRIPT AND BOOTSTRAP) was being done by more students while Scratch(Intermediate) was the least common module among students.</a:t>
            </a:r>
            <a:endParaRPr>
              <a:latin typeface="Open Sans Medium"/>
              <a:ea typeface="Open Sans Medium"/>
              <a:cs typeface="Open Sans Medium"/>
              <a:sym typeface="Open Sans Medium"/>
            </a:endParaRPr>
          </a:p>
          <a:p>
            <a:pPr indent="-406400" lvl="0" marL="457200" rtl="0" algn="l">
              <a:lnSpc>
                <a:spcPct val="115000"/>
              </a:lnSpc>
              <a:spcBef>
                <a:spcPts val="0"/>
              </a:spcBef>
              <a:spcAft>
                <a:spcPts val="0"/>
              </a:spcAft>
              <a:buSzPts val="2800"/>
              <a:buFont typeface="Open Sans Medium"/>
              <a:buChar char="●"/>
            </a:pPr>
            <a:r>
              <a:rPr lang="en-US">
                <a:latin typeface="Open Sans Medium"/>
                <a:ea typeface="Open Sans Medium"/>
                <a:cs typeface="Open Sans Medium"/>
                <a:sym typeface="Open Sans Medium"/>
              </a:rPr>
              <a:t>Students when filling the form thought that scratch, code it, and app inventor needed improvement.</a:t>
            </a:r>
            <a:endParaRPr sz="3600">
              <a:latin typeface="Open Sans Medium"/>
              <a:ea typeface="Open Sans Medium"/>
              <a:cs typeface="Open Sans Medium"/>
              <a:sym typeface="Open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82f86949e2_1_4"/>
          <p:cNvSpPr txBox="1"/>
          <p:nvPr>
            <p:ph idx="1" type="body"/>
          </p:nvPr>
        </p:nvSpPr>
        <p:spPr>
          <a:xfrm>
            <a:off x="561750" y="2054550"/>
            <a:ext cx="10423800" cy="27489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1200"/>
              </a:spcBef>
              <a:spcAft>
                <a:spcPts val="0"/>
              </a:spcAft>
              <a:buSzPts val="2800"/>
              <a:buFont typeface="Open Sans Medium"/>
              <a:buChar char="●"/>
            </a:pPr>
            <a:r>
              <a:rPr lang="en-US">
                <a:latin typeface="Open Sans Medium"/>
                <a:ea typeface="Open Sans Medium"/>
                <a:cs typeface="Open Sans Medium"/>
                <a:sym typeface="Open Sans Medium"/>
              </a:rPr>
              <a:t>Most of the people who filled out the form said they would recommend IIPGH to others but the other few said the opposite.</a:t>
            </a:r>
            <a:endParaRPr>
              <a:latin typeface="Open Sans Medium"/>
              <a:ea typeface="Open Sans Medium"/>
              <a:cs typeface="Open Sans Medium"/>
              <a:sym typeface="Open Sans Medium"/>
            </a:endParaRPr>
          </a:p>
          <a:p>
            <a:pPr indent="-406400" lvl="0" marL="457200" rtl="0" algn="l">
              <a:lnSpc>
                <a:spcPct val="115000"/>
              </a:lnSpc>
              <a:spcBef>
                <a:spcPts val="0"/>
              </a:spcBef>
              <a:spcAft>
                <a:spcPts val="0"/>
              </a:spcAft>
              <a:buSzPts val="2800"/>
              <a:buFont typeface="Open Sans Medium"/>
              <a:buChar char="●"/>
            </a:pPr>
            <a:r>
              <a:rPr lang="en-US">
                <a:latin typeface="Open Sans Medium"/>
                <a:ea typeface="Open Sans Medium"/>
                <a:cs typeface="Open Sans Medium"/>
                <a:sym typeface="Open Sans Medium"/>
              </a:rPr>
              <a:t>Greater Accra had most of the students living there whiles the United Kingdom, Zambia and the Eastern Region of Ghana had the least amount of students living there.</a:t>
            </a:r>
            <a:endParaRPr sz="3600">
              <a:latin typeface="Open Sans Medium"/>
              <a:ea typeface="Open Sans Medium"/>
              <a:cs typeface="Open Sans Medium"/>
              <a:sym typeface="Open Sans Medium"/>
            </a:endParaRPr>
          </a:p>
          <a:p>
            <a:pPr indent="0" lvl="0" marL="457200" rtl="0" algn="l">
              <a:lnSpc>
                <a:spcPct val="115000"/>
              </a:lnSpc>
              <a:spcBef>
                <a:spcPts val="1200"/>
              </a:spcBef>
              <a:spcAft>
                <a:spcPts val="1200"/>
              </a:spcAft>
              <a:buNone/>
            </a:pPr>
            <a:r>
              <a:t/>
            </a:r>
            <a:endParaRPr sz="3600"/>
          </a:p>
        </p:txBody>
      </p:sp>
      <p:sp>
        <p:nvSpPr>
          <p:cNvPr id="291" name="Google Shape;291;g282f86949e2_1_4"/>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2" name="Google Shape;292;g282f86949e2_1_4"/>
          <p:cNvPicPr preferRelativeResize="0"/>
          <p:nvPr/>
        </p:nvPicPr>
        <p:blipFill>
          <a:blip r:embed="rId3">
            <a:alphaModFix/>
          </a:blip>
          <a:stretch>
            <a:fillRect/>
          </a:stretch>
        </p:blipFill>
        <p:spPr>
          <a:xfrm>
            <a:off x="0" y="5844825"/>
            <a:ext cx="942475" cy="1013175"/>
          </a:xfrm>
          <a:prstGeom prst="rect">
            <a:avLst/>
          </a:prstGeom>
          <a:noFill/>
          <a:ln>
            <a:noFill/>
          </a:ln>
        </p:spPr>
      </p:pic>
      <p:sp>
        <p:nvSpPr>
          <p:cNvPr id="293" name="Google Shape;293;g282f86949e2_1_4"/>
          <p:cNvSpPr txBox="1"/>
          <p:nvPr>
            <p:ph type="title"/>
          </p:nvPr>
        </p:nvSpPr>
        <p:spPr>
          <a:xfrm>
            <a:off x="1206442" y="2455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chemeClr val="lt2"/>
                </a:solidFill>
              </a:rPr>
              <a:t>Findings(Cont’d)</a:t>
            </a:r>
            <a:endParaRPr>
              <a:solidFill>
                <a:schemeClr val="l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82f86949e2_3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g282f86949e2_3_0"/>
          <p:cNvSpPr txBox="1"/>
          <p:nvPr/>
        </p:nvSpPr>
        <p:spPr>
          <a:xfrm>
            <a:off x="0" y="2585775"/>
            <a:ext cx="8696700" cy="27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300">
              <a:solidFill>
                <a:schemeClr val="dk1"/>
              </a:solidFill>
            </a:endParaRPr>
          </a:p>
        </p:txBody>
      </p:sp>
      <p:sp>
        <p:nvSpPr>
          <p:cNvPr id="301" name="Google Shape;301;g282f86949e2_3_0"/>
          <p:cNvSpPr txBox="1"/>
          <p:nvPr>
            <p:ph type="title"/>
          </p:nvPr>
        </p:nvSpPr>
        <p:spPr>
          <a:xfrm>
            <a:off x="675450" y="578425"/>
            <a:ext cx="8908200" cy="54543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US" sz="6300"/>
              <a:t>RECOMMENDATIONS</a:t>
            </a:r>
            <a:endParaRPr sz="6300"/>
          </a:p>
          <a:p>
            <a:pPr indent="0" lvl="0" marL="0" rtl="0" algn="l">
              <a:spcBef>
                <a:spcPts val="0"/>
              </a:spcBef>
              <a:spcAft>
                <a:spcPts val="0"/>
              </a:spcAft>
              <a:buNone/>
            </a:pPr>
            <a:r>
              <a:t/>
            </a:r>
            <a:endParaRPr sz="6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82f86949e2_3_8"/>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200">
                <a:solidFill>
                  <a:schemeClr val="accent2"/>
                </a:solidFill>
              </a:rPr>
              <a:t>‹#›</a:t>
            </a:fld>
            <a:endParaRPr sz="1200">
              <a:solidFill>
                <a:schemeClr val="accent2"/>
              </a:solidFill>
            </a:endParaRPr>
          </a:p>
        </p:txBody>
      </p:sp>
      <p:sp>
        <p:nvSpPr>
          <p:cNvPr id="308" name="Google Shape;308;g282f86949e2_3_8"/>
          <p:cNvSpPr txBox="1"/>
          <p:nvPr>
            <p:ph type="title"/>
          </p:nvPr>
        </p:nvSpPr>
        <p:spPr>
          <a:xfrm>
            <a:off x="800742" y="337475"/>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Recommendations</a:t>
            </a:r>
            <a:endParaRPr/>
          </a:p>
        </p:txBody>
      </p:sp>
      <p:sp>
        <p:nvSpPr>
          <p:cNvPr id="309" name="Google Shape;309;g282f86949e2_3_8"/>
          <p:cNvSpPr txBox="1"/>
          <p:nvPr>
            <p:ph idx="1" type="body"/>
          </p:nvPr>
        </p:nvSpPr>
        <p:spPr>
          <a:xfrm>
            <a:off x="800750" y="1745550"/>
            <a:ext cx="11294400" cy="486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a:latin typeface="Open Sans Medium"/>
                <a:ea typeface="Open Sans Medium"/>
                <a:cs typeface="Open Sans Medium"/>
                <a:sym typeface="Open Sans Medium"/>
              </a:rPr>
              <a:t>You should consider the following:</a:t>
            </a:r>
            <a:endParaRPr>
              <a:latin typeface="Open Sans Medium"/>
              <a:ea typeface="Open Sans Medium"/>
              <a:cs typeface="Open Sans Medium"/>
              <a:sym typeface="Open Sans Medium"/>
            </a:endParaRPr>
          </a:p>
          <a:p>
            <a:pPr indent="-406400" lvl="0" marL="457200" rtl="0" algn="l">
              <a:lnSpc>
                <a:spcPct val="115000"/>
              </a:lnSpc>
              <a:spcBef>
                <a:spcPts val="1200"/>
              </a:spcBef>
              <a:spcAft>
                <a:spcPts val="0"/>
              </a:spcAft>
              <a:buSzPts val="2800"/>
              <a:buFont typeface="Open Sans Medium"/>
              <a:buChar char="●"/>
            </a:pPr>
            <a:r>
              <a:rPr lang="en-US">
                <a:latin typeface="Open Sans Medium"/>
                <a:ea typeface="Open Sans Medium"/>
                <a:cs typeface="Open Sans Medium"/>
                <a:sym typeface="Open Sans Medium"/>
              </a:rPr>
              <a:t>Expanding your course offerings to include topics like animation, software programming, robotics, AI, and more.</a:t>
            </a:r>
            <a:endParaRPr>
              <a:latin typeface="Open Sans Medium"/>
              <a:ea typeface="Open Sans Medium"/>
              <a:cs typeface="Open Sans Medium"/>
              <a:sym typeface="Open Sans Medium"/>
            </a:endParaRPr>
          </a:p>
          <a:p>
            <a:pPr indent="-406400" lvl="0" marL="457200" rtl="0" algn="l">
              <a:lnSpc>
                <a:spcPct val="115000"/>
              </a:lnSpc>
              <a:spcBef>
                <a:spcPts val="0"/>
              </a:spcBef>
              <a:spcAft>
                <a:spcPts val="0"/>
              </a:spcAft>
              <a:buSzPts val="2800"/>
              <a:buFont typeface="Open Sans Medium"/>
              <a:buChar char="●"/>
            </a:pPr>
            <a:r>
              <a:rPr lang="en-US">
                <a:latin typeface="Open Sans Medium"/>
                <a:ea typeface="Open Sans Medium"/>
                <a:cs typeface="Open Sans Medium"/>
                <a:sym typeface="Open Sans Medium"/>
              </a:rPr>
              <a:t>Making sure that the projects and assignments are designed to reinforce the concepts covered in the modules.</a:t>
            </a:r>
            <a:endParaRPr>
              <a:latin typeface="Open Sans Medium"/>
              <a:ea typeface="Open Sans Medium"/>
              <a:cs typeface="Open Sans Medium"/>
              <a:sym typeface="Open Sans Medium"/>
            </a:endParaRPr>
          </a:p>
          <a:p>
            <a:pPr indent="-406400" lvl="0" marL="457200" rtl="0" algn="l">
              <a:lnSpc>
                <a:spcPct val="115000"/>
              </a:lnSpc>
              <a:spcBef>
                <a:spcPts val="0"/>
              </a:spcBef>
              <a:spcAft>
                <a:spcPts val="0"/>
              </a:spcAft>
              <a:buSzPts val="2800"/>
              <a:buFont typeface="Open Sans Medium"/>
              <a:buChar char="●"/>
            </a:pPr>
            <a:r>
              <a:rPr lang="en-US">
                <a:latin typeface="Open Sans Medium"/>
                <a:ea typeface="Open Sans Medium"/>
                <a:cs typeface="Open Sans Medium"/>
                <a:sym typeface="Open Sans Medium"/>
              </a:rPr>
              <a:t>Helping students with time management strategies to better handle their coursework alongside other responsibilities like school.</a:t>
            </a:r>
            <a:endParaRPr>
              <a:latin typeface="Open Sans Medium"/>
              <a:ea typeface="Open Sans Medium"/>
              <a:cs typeface="Open Sans Medium"/>
              <a:sym typeface="Open Sans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82f86949e2_3_15"/>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Recommendations(Cont’d)</a:t>
            </a:r>
            <a:endParaRPr/>
          </a:p>
        </p:txBody>
      </p:sp>
      <p:sp>
        <p:nvSpPr>
          <p:cNvPr id="316" name="Google Shape;316;g282f86949e2_3_15"/>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Marjessnate would also recommend that you have a web app prepared. It should have the </a:t>
            </a:r>
            <a:r>
              <a:rPr lang="en-US"/>
              <a:t>following features:</a:t>
            </a:r>
            <a:endParaRPr/>
          </a:p>
          <a:p>
            <a:pPr indent="-406400" lvl="0" marL="457200" rtl="0" algn="l">
              <a:spcBef>
                <a:spcPts val="1600"/>
              </a:spcBef>
              <a:spcAft>
                <a:spcPts val="0"/>
              </a:spcAft>
              <a:buSzPts val="2800"/>
              <a:buChar char="●"/>
            </a:pPr>
            <a:r>
              <a:rPr lang="en-US"/>
              <a:t>A Home page</a:t>
            </a:r>
            <a:endParaRPr/>
          </a:p>
          <a:p>
            <a:pPr indent="-406400" lvl="0" marL="457200" rtl="0" algn="l">
              <a:spcBef>
                <a:spcPts val="0"/>
              </a:spcBef>
              <a:spcAft>
                <a:spcPts val="0"/>
              </a:spcAft>
              <a:buSzPts val="2800"/>
              <a:buChar char="●"/>
            </a:pPr>
            <a:r>
              <a:rPr lang="en-US"/>
              <a:t>An About Us Page</a:t>
            </a:r>
            <a:endParaRPr/>
          </a:p>
          <a:p>
            <a:pPr indent="-406400" lvl="0" marL="457200" rtl="0" algn="l">
              <a:spcBef>
                <a:spcPts val="0"/>
              </a:spcBef>
              <a:spcAft>
                <a:spcPts val="0"/>
              </a:spcAft>
              <a:buSzPts val="2800"/>
              <a:buChar char="●"/>
            </a:pPr>
            <a:r>
              <a:rPr lang="en-US"/>
              <a:t>A Student Information Page</a:t>
            </a:r>
            <a:endParaRPr/>
          </a:p>
          <a:p>
            <a:pPr indent="-406400" lvl="0" marL="457200" rtl="0" algn="l">
              <a:spcBef>
                <a:spcPts val="0"/>
              </a:spcBef>
              <a:spcAft>
                <a:spcPts val="0"/>
              </a:spcAft>
              <a:buSzPts val="2800"/>
              <a:buChar char="●"/>
            </a:pPr>
            <a:r>
              <a:rPr lang="en-US"/>
              <a:t>A Student Projects Page</a:t>
            </a:r>
            <a:endParaRPr/>
          </a:p>
        </p:txBody>
      </p:sp>
      <p:sp>
        <p:nvSpPr>
          <p:cNvPr id="317" name="Google Shape;317;g282f86949e2_3_15"/>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82f86949e2_3_24"/>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324" name="Google Shape;324;g282f86949e2_3_24"/>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0" lvl="0" marL="0" rtl="0" algn="l">
              <a:spcBef>
                <a:spcPts val="1000"/>
              </a:spcBef>
              <a:spcAft>
                <a:spcPts val="1600"/>
              </a:spcAft>
              <a:buNone/>
            </a:pPr>
            <a:r>
              <a:rPr lang="en-US" sz="2300">
                <a:solidFill>
                  <a:schemeClr val="dk1"/>
                </a:solidFill>
              </a:rPr>
              <a:t>In this presentation, we have explored the analysis of the data from the  form conducted by our company. We have seen that the report provides valuable insights into the student’s’ preferences, expectations, and feedback on IIPGH’s services. We have also learned how to use various statistical tools and techniques to interpret and visualize the data in a meaningful way.</a:t>
            </a:r>
            <a:endParaRPr sz="3500">
              <a:solidFill>
                <a:schemeClr val="dk1"/>
              </a:solidFill>
            </a:endParaRPr>
          </a:p>
        </p:txBody>
      </p:sp>
      <p:sp>
        <p:nvSpPr>
          <p:cNvPr id="325" name="Google Shape;325;g282f86949e2_3_24"/>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477e8917cd_0_925"/>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ACKNOWLEDGEMENTS</a:t>
            </a:r>
            <a:endParaRPr/>
          </a:p>
        </p:txBody>
      </p:sp>
      <p:sp>
        <p:nvSpPr>
          <p:cNvPr id="102" name="Google Shape;102;g2477e8917cd_0_925"/>
          <p:cNvSpPr txBox="1"/>
          <p:nvPr>
            <p:ph idx="1" type="body"/>
          </p:nvPr>
        </p:nvSpPr>
        <p:spPr>
          <a:xfrm>
            <a:off x="1167493" y="2017467"/>
            <a:ext cx="9779100" cy="3366900"/>
          </a:xfrm>
          <a:prstGeom prst="rect">
            <a:avLst/>
          </a:prstGeom>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IIPGH: Grateful for their dataset and support.</a:t>
            </a:r>
            <a:endParaRPr/>
          </a:p>
          <a:p>
            <a:pPr indent="0" lvl="0" marL="457200" rtl="0" algn="l">
              <a:spcBef>
                <a:spcPts val="1600"/>
              </a:spcBef>
              <a:spcAft>
                <a:spcPts val="0"/>
              </a:spcAft>
              <a:buNone/>
            </a:pPr>
            <a:r>
              <a:t/>
            </a:r>
            <a:endParaRPr/>
          </a:p>
          <a:p>
            <a:pPr indent="-406400" lvl="0" marL="457200" rtl="0" algn="l">
              <a:spcBef>
                <a:spcPts val="1600"/>
              </a:spcBef>
              <a:spcAft>
                <a:spcPts val="0"/>
              </a:spcAft>
              <a:buSzPts val="2800"/>
              <a:buChar char="●"/>
            </a:pPr>
            <a:r>
              <a:rPr lang="en-US"/>
              <a:t>Miss Barbara Asiamah: Guided us with expertise.</a:t>
            </a:r>
            <a:endParaRPr/>
          </a:p>
          <a:p>
            <a:pPr indent="0" lvl="0" marL="457200" rtl="0" algn="l">
              <a:spcBef>
                <a:spcPts val="1600"/>
              </a:spcBef>
              <a:spcAft>
                <a:spcPts val="0"/>
              </a:spcAft>
              <a:buNone/>
            </a:pPr>
            <a:r>
              <a:t/>
            </a:r>
            <a:endParaRPr/>
          </a:p>
          <a:p>
            <a:pPr indent="-406400" lvl="0" marL="457200" rtl="0" algn="l">
              <a:spcBef>
                <a:spcPts val="1600"/>
              </a:spcBef>
              <a:spcAft>
                <a:spcPts val="0"/>
              </a:spcAft>
              <a:buSzPts val="2800"/>
              <a:buChar char="●"/>
            </a:pPr>
            <a:r>
              <a:rPr lang="en-US"/>
              <a:t>Supporters: Thanks for your contributions.</a:t>
            </a:r>
            <a:endParaRPr/>
          </a:p>
          <a:p>
            <a:pPr indent="0" lvl="0" marL="457200" rtl="0" algn="l">
              <a:spcBef>
                <a:spcPts val="1600"/>
              </a:spcBef>
              <a:spcAft>
                <a:spcPts val="1600"/>
              </a:spcAft>
              <a:buNone/>
            </a:pPr>
            <a:r>
              <a:t/>
            </a:r>
            <a:endParaRPr/>
          </a:p>
        </p:txBody>
      </p:sp>
      <p:sp>
        <p:nvSpPr>
          <p:cNvPr id="103" name="Google Shape;103;g2477e8917cd_0_925"/>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04" name="Google Shape;104;g2477e8917cd_0_925"/>
          <p:cNvPicPr preferRelativeResize="0"/>
          <p:nvPr/>
        </p:nvPicPr>
        <p:blipFill>
          <a:blip r:embed="rId3">
            <a:alphaModFix/>
          </a:blip>
          <a:stretch>
            <a:fillRect/>
          </a:stretch>
        </p:blipFill>
        <p:spPr>
          <a:xfrm>
            <a:off x="0" y="5532300"/>
            <a:ext cx="1325700" cy="1325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477e8917cd_0_932"/>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INTRODUCTION</a:t>
            </a:r>
            <a:endParaRPr/>
          </a:p>
        </p:txBody>
      </p:sp>
      <p:sp>
        <p:nvSpPr>
          <p:cNvPr id="111" name="Google Shape;111;g2477e8917cd_0_932"/>
          <p:cNvSpPr txBox="1"/>
          <p:nvPr>
            <p:ph idx="1" type="body"/>
          </p:nvPr>
        </p:nvSpPr>
        <p:spPr>
          <a:xfrm>
            <a:off x="1167493" y="1846492"/>
            <a:ext cx="9779100" cy="33669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This project involves an Exploratory Data Analysis (EDA) of data from students of the Institute of ICT Professionals Ghana (IIPGH).</a:t>
            </a:r>
            <a:endParaRPr/>
          </a:p>
          <a:p>
            <a:pPr indent="0" lvl="0" marL="457200" rtl="0" algn="l">
              <a:spcBef>
                <a:spcPts val="1600"/>
              </a:spcBef>
              <a:spcAft>
                <a:spcPts val="0"/>
              </a:spcAft>
              <a:buNone/>
            </a:pPr>
            <a:r>
              <a:t/>
            </a:r>
            <a:endParaRPr/>
          </a:p>
          <a:p>
            <a:pPr indent="-406400" lvl="0" marL="457200" rtl="0" algn="l">
              <a:spcBef>
                <a:spcPts val="1600"/>
              </a:spcBef>
              <a:spcAft>
                <a:spcPts val="0"/>
              </a:spcAft>
              <a:buSzPts val="2800"/>
              <a:buChar char="●"/>
            </a:pPr>
            <a:r>
              <a:rPr lang="en-US"/>
              <a:t>Objective: To gain insights and make data-driven recommendations for IIPGH.</a:t>
            </a:r>
            <a:endParaRPr/>
          </a:p>
          <a:p>
            <a:pPr indent="0" lvl="0" marL="457200" rtl="0" algn="l">
              <a:spcBef>
                <a:spcPts val="1600"/>
              </a:spcBef>
              <a:spcAft>
                <a:spcPts val="0"/>
              </a:spcAft>
              <a:buNone/>
            </a:pPr>
            <a:r>
              <a:t/>
            </a:r>
            <a:endParaRPr/>
          </a:p>
          <a:p>
            <a:pPr indent="-406400" lvl="0" marL="457200" rtl="0" algn="l">
              <a:spcBef>
                <a:spcPts val="1600"/>
              </a:spcBef>
              <a:spcAft>
                <a:spcPts val="0"/>
              </a:spcAft>
              <a:buSzPts val="2800"/>
              <a:buChar char="●"/>
            </a:pPr>
            <a:r>
              <a:rPr lang="en-US"/>
              <a:t>One of the recommendations includes the creation of a prototype enabling students to access their information, achievements, and projects.</a:t>
            </a:r>
            <a:endParaRPr/>
          </a:p>
        </p:txBody>
      </p:sp>
      <p:sp>
        <p:nvSpPr>
          <p:cNvPr id="112" name="Google Shape;112;g2477e8917cd_0_932"/>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13" name="Google Shape;113;g2477e8917cd_0_932"/>
          <p:cNvPicPr preferRelativeResize="0"/>
          <p:nvPr/>
        </p:nvPicPr>
        <p:blipFill>
          <a:blip r:embed="rId3">
            <a:alphaModFix/>
          </a:blip>
          <a:stretch>
            <a:fillRect/>
          </a:stretch>
        </p:blipFill>
        <p:spPr>
          <a:xfrm>
            <a:off x="0" y="5492025"/>
            <a:ext cx="1325700" cy="132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477e8917cd_0_939"/>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Profile of Marjessnate</a:t>
            </a:r>
            <a:endParaRPr/>
          </a:p>
        </p:txBody>
      </p:sp>
      <p:sp>
        <p:nvSpPr>
          <p:cNvPr id="120" name="Google Shape;120;g2477e8917cd_0_939"/>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MARJESSNATE: A company providing IT solutions, including data analytics and graphic design.</a:t>
            </a:r>
            <a:endParaRPr/>
          </a:p>
          <a:p>
            <a:pPr indent="0" lvl="0" marL="457200" rtl="0" algn="l">
              <a:spcBef>
                <a:spcPts val="1600"/>
              </a:spcBef>
              <a:spcAft>
                <a:spcPts val="0"/>
              </a:spcAft>
              <a:buNone/>
            </a:pPr>
            <a:r>
              <a:t/>
            </a:r>
            <a:endParaRPr/>
          </a:p>
          <a:p>
            <a:pPr indent="-406400" lvl="0" marL="457200" rtl="0" algn="l">
              <a:spcBef>
                <a:spcPts val="1600"/>
              </a:spcBef>
              <a:spcAft>
                <a:spcPts val="0"/>
              </a:spcAft>
              <a:buSzPts val="2800"/>
              <a:buChar char="●"/>
            </a:pPr>
            <a:r>
              <a:rPr lang="en-US"/>
              <a:t>Established in 2023.</a:t>
            </a:r>
            <a:endParaRPr/>
          </a:p>
          <a:p>
            <a:pPr indent="0" lvl="0" marL="457200" rtl="0" algn="l">
              <a:spcBef>
                <a:spcPts val="1600"/>
              </a:spcBef>
              <a:spcAft>
                <a:spcPts val="0"/>
              </a:spcAft>
              <a:buNone/>
            </a:pPr>
            <a:r>
              <a:t/>
            </a:r>
            <a:endParaRPr/>
          </a:p>
          <a:p>
            <a:pPr indent="-406400" lvl="0" marL="457200" rtl="0" algn="l">
              <a:spcBef>
                <a:spcPts val="1600"/>
              </a:spcBef>
              <a:spcAft>
                <a:spcPts val="0"/>
              </a:spcAft>
              <a:buSzPts val="2800"/>
              <a:buChar char="●"/>
            </a:pPr>
            <a:r>
              <a:rPr lang="en-US"/>
              <a:t>Founders: Marvellous Isijola, Jessica Adzah, Nathan Opata.</a:t>
            </a:r>
            <a:endParaRPr/>
          </a:p>
        </p:txBody>
      </p:sp>
      <p:sp>
        <p:nvSpPr>
          <p:cNvPr id="121" name="Google Shape;121;g2477e8917cd_0_939"/>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2" name="Google Shape;122;g2477e8917cd_0_939"/>
          <p:cNvPicPr preferRelativeResize="0"/>
          <p:nvPr/>
        </p:nvPicPr>
        <p:blipFill>
          <a:blip r:embed="rId3">
            <a:alphaModFix/>
          </a:blip>
          <a:stretch>
            <a:fillRect/>
          </a:stretch>
        </p:blipFill>
        <p:spPr>
          <a:xfrm>
            <a:off x="0" y="5690500"/>
            <a:ext cx="1167500" cy="116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477e8917cd_0_946"/>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Profile of IIPGH</a:t>
            </a:r>
            <a:endParaRPr/>
          </a:p>
        </p:txBody>
      </p:sp>
      <p:sp>
        <p:nvSpPr>
          <p:cNvPr id="129" name="Google Shape;129;g2477e8917cd_0_946"/>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Institute of ICT Professionals, Ghana(IIPGH) is a professional association made up of experts in various fields of Information and Communication Technology(ICT).</a:t>
            </a:r>
            <a:endParaRPr/>
          </a:p>
          <a:p>
            <a:pPr indent="0" lvl="0" marL="0" rtl="0" algn="l">
              <a:spcBef>
                <a:spcPts val="1600"/>
              </a:spcBef>
              <a:spcAft>
                <a:spcPts val="0"/>
              </a:spcAft>
              <a:buNone/>
            </a:pPr>
            <a:r>
              <a:rPr lang="en-US"/>
              <a:t> IIPGH’s mission is to become the most reliable partner in ICT development in Ghana and beyond. </a:t>
            </a:r>
            <a:endParaRPr/>
          </a:p>
          <a:p>
            <a:pPr indent="0" lvl="0" marL="0" rtl="0" algn="l">
              <a:spcBef>
                <a:spcPts val="1600"/>
              </a:spcBef>
              <a:spcAft>
                <a:spcPts val="1600"/>
              </a:spcAft>
              <a:buNone/>
            </a:pPr>
            <a:r>
              <a:rPr lang="en-US"/>
              <a:t>Its divisions are Academy, Domain Leadership, Professional Service, and Foundation.</a:t>
            </a:r>
            <a:endParaRPr/>
          </a:p>
        </p:txBody>
      </p:sp>
      <p:sp>
        <p:nvSpPr>
          <p:cNvPr id="130" name="Google Shape;130;g2477e8917cd_0_946"/>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1" name="Google Shape;131;g2477e8917cd_0_946"/>
          <p:cNvPicPr preferRelativeResize="0"/>
          <p:nvPr/>
        </p:nvPicPr>
        <p:blipFill>
          <a:blip r:embed="rId3">
            <a:alphaModFix/>
          </a:blip>
          <a:stretch>
            <a:fillRect/>
          </a:stretch>
        </p:blipFill>
        <p:spPr>
          <a:xfrm>
            <a:off x="0" y="5690500"/>
            <a:ext cx="1167500" cy="116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477e8917cd_0_953"/>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 Source</a:t>
            </a:r>
            <a:endParaRPr/>
          </a:p>
        </p:txBody>
      </p:sp>
      <p:sp>
        <p:nvSpPr>
          <p:cNvPr id="138" name="Google Shape;138;g2477e8917cd_0_953"/>
          <p:cNvSpPr txBox="1"/>
          <p:nvPr>
            <p:ph idx="1" type="body"/>
          </p:nvPr>
        </p:nvSpPr>
        <p:spPr>
          <a:xfrm>
            <a:off x="1167493" y="1745542"/>
            <a:ext cx="9779100" cy="3366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The data was collected through a specially designed form sent to IIPGH students.</a:t>
            </a:r>
            <a:r>
              <a:rPr lang="en-US"/>
              <a:t> The message accompanying the form was as follows:</a:t>
            </a:r>
            <a:endParaRPr/>
          </a:p>
          <a:p>
            <a:pPr indent="0" lvl="0" marL="0" rtl="0" algn="l">
              <a:lnSpc>
                <a:spcPct val="115000"/>
              </a:lnSpc>
              <a:spcBef>
                <a:spcPts val="1600"/>
              </a:spcBef>
              <a:spcAft>
                <a:spcPts val="0"/>
              </a:spcAft>
              <a:buClr>
                <a:schemeClr val="dk1"/>
              </a:buClr>
              <a:buSzPts val="1100"/>
              <a:buFont typeface="Arial"/>
              <a:buNone/>
            </a:pPr>
            <a:r>
              <a:rPr i="1" lang="en-US" sz="1200">
                <a:solidFill>
                  <a:schemeClr val="lt2"/>
                </a:solidFill>
                <a:latin typeface="Open Sans Medium"/>
                <a:ea typeface="Open Sans Medium"/>
                <a:cs typeface="Open Sans Medium"/>
                <a:sym typeface="Open Sans Medium"/>
              </a:rPr>
              <a:t>Hello All,</a:t>
            </a:r>
            <a:endParaRPr i="1" sz="1200">
              <a:solidFill>
                <a:schemeClr val="lt2"/>
              </a:solidFill>
              <a:latin typeface="Open Sans Medium"/>
              <a:ea typeface="Open Sans Medium"/>
              <a:cs typeface="Open Sans Medium"/>
              <a:sym typeface="Open Sans Medium"/>
            </a:endParaRPr>
          </a:p>
          <a:p>
            <a:pPr indent="0" lvl="0" marL="0" rtl="0" algn="l">
              <a:lnSpc>
                <a:spcPct val="115000"/>
              </a:lnSpc>
              <a:spcBef>
                <a:spcPts val="1200"/>
              </a:spcBef>
              <a:spcAft>
                <a:spcPts val="0"/>
              </a:spcAft>
              <a:buClr>
                <a:schemeClr val="dk1"/>
              </a:buClr>
              <a:buSzPts val="1100"/>
              <a:buFont typeface="Arial"/>
              <a:buNone/>
            </a:pPr>
            <a:r>
              <a:rPr i="1" lang="en-US" sz="1200">
                <a:solidFill>
                  <a:schemeClr val="lt2"/>
                </a:solidFill>
                <a:latin typeface="Open Sans Medium"/>
                <a:ea typeface="Open Sans Medium"/>
                <a:cs typeface="Open Sans Medium"/>
                <a:sym typeface="Open Sans Medium"/>
              </a:rPr>
              <a:t>We're IIPGH students learning about data analytics, and we've created a special form called the IIPGH Student Info Form. This form is a crucial part of our project, where we're going to study and share the data we collect.We kindly request all IIPGH students to complete it, and we ask the tutors to assist in ensuring that their students fill out the form.</a:t>
            </a:r>
            <a:endParaRPr i="1" sz="1200">
              <a:solidFill>
                <a:schemeClr val="lt2"/>
              </a:solidFill>
              <a:latin typeface="Open Sans Medium"/>
              <a:ea typeface="Open Sans Medium"/>
              <a:cs typeface="Open Sans Medium"/>
              <a:sym typeface="Open Sans Medium"/>
            </a:endParaRPr>
          </a:p>
          <a:p>
            <a:pPr indent="0" lvl="0" marL="0" rtl="0" algn="l">
              <a:lnSpc>
                <a:spcPct val="115000"/>
              </a:lnSpc>
              <a:spcBef>
                <a:spcPts val="1200"/>
              </a:spcBef>
              <a:spcAft>
                <a:spcPts val="0"/>
              </a:spcAft>
              <a:buClr>
                <a:schemeClr val="dk1"/>
              </a:buClr>
              <a:buSzPts val="1100"/>
              <a:buFont typeface="Arial"/>
              <a:buNone/>
            </a:pPr>
            <a:r>
              <a:rPr i="1" lang="en-US" sz="1200">
                <a:solidFill>
                  <a:schemeClr val="lt2"/>
                </a:solidFill>
                <a:latin typeface="Open Sans Medium"/>
                <a:ea typeface="Open Sans Medium"/>
                <a:cs typeface="Open Sans Medium"/>
                <a:sym typeface="Open Sans Medium"/>
              </a:rPr>
              <a:t>We would really appreciate your help in making our project successful. Please take a moment to fill out this form.</a:t>
            </a:r>
            <a:endParaRPr i="1" sz="1200">
              <a:solidFill>
                <a:schemeClr val="lt2"/>
              </a:solidFill>
              <a:latin typeface="Open Sans Medium"/>
              <a:ea typeface="Open Sans Medium"/>
              <a:cs typeface="Open Sans Medium"/>
              <a:sym typeface="Open Sans Medium"/>
            </a:endParaRPr>
          </a:p>
          <a:p>
            <a:pPr indent="0" lvl="0" marL="0" rtl="0" algn="l">
              <a:lnSpc>
                <a:spcPct val="115000"/>
              </a:lnSpc>
              <a:spcBef>
                <a:spcPts val="1200"/>
              </a:spcBef>
              <a:spcAft>
                <a:spcPts val="0"/>
              </a:spcAft>
              <a:buClr>
                <a:schemeClr val="dk1"/>
              </a:buClr>
              <a:buSzPts val="1100"/>
              <a:buFont typeface="Arial"/>
              <a:buNone/>
            </a:pPr>
            <a:r>
              <a:rPr i="1" lang="en-US" sz="1200">
                <a:solidFill>
                  <a:schemeClr val="lt2"/>
                </a:solidFill>
                <a:latin typeface="Open Sans Medium"/>
                <a:ea typeface="Open Sans Medium"/>
                <a:cs typeface="Open Sans Medium"/>
                <a:sym typeface="Open Sans Medium"/>
              </a:rPr>
              <a:t>📝 You can access the form here: </a:t>
            </a:r>
            <a:endParaRPr i="1" sz="1200">
              <a:solidFill>
                <a:schemeClr val="lt2"/>
              </a:solidFill>
              <a:latin typeface="Open Sans Medium"/>
              <a:ea typeface="Open Sans Medium"/>
              <a:cs typeface="Open Sans Medium"/>
              <a:sym typeface="Open Sans Medium"/>
            </a:endParaRPr>
          </a:p>
          <a:p>
            <a:pPr indent="0" lvl="0" marL="0" rtl="0" algn="l">
              <a:lnSpc>
                <a:spcPct val="115000"/>
              </a:lnSpc>
              <a:spcBef>
                <a:spcPts val="1200"/>
              </a:spcBef>
              <a:spcAft>
                <a:spcPts val="0"/>
              </a:spcAft>
              <a:buClr>
                <a:schemeClr val="dk1"/>
              </a:buClr>
              <a:buSzPts val="1100"/>
              <a:buFont typeface="Arial"/>
              <a:buNone/>
            </a:pPr>
            <a:r>
              <a:rPr i="1" lang="en-US" sz="1200" u="sng">
                <a:solidFill>
                  <a:schemeClr val="lt2"/>
                </a:solidFill>
                <a:latin typeface="Open Sans Medium"/>
                <a:ea typeface="Open Sans Medium"/>
                <a:cs typeface="Open Sans Medium"/>
                <a:sym typeface="Open Sans Medium"/>
                <a:hlinkClick r:id="rId3">
                  <a:extLst>
                    <a:ext uri="{A12FA001-AC4F-418D-AE19-62706E023703}">
                      <ahyp:hlinkClr val="tx"/>
                    </a:ext>
                  </a:extLst>
                </a:hlinkClick>
              </a:rPr>
              <a:t>https://bit.ly/IIPGH-SF</a:t>
            </a:r>
            <a:endParaRPr i="1" sz="1200">
              <a:solidFill>
                <a:schemeClr val="lt2"/>
              </a:solidFill>
              <a:latin typeface="Open Sans Medium"/>
              <a:ea typeface="Open Sans Medium"/>
              <a:cs typeface="Open Sans Medium"/>
              <a:sym typeface="Open Sans Medium"/>
            </a:endParaRPr>
          </a:p>
          <a:p>
            <a:pPr indent="0" lvl="0" marL="0" rtl="0" algn="l">
              <a:lnSpc>
                <a:spcPct val="115000"/>
              </a:lnSpc>
              <a:spcBef>
                <a:spcPts val="1200"/>
              </a:spcBef>
              <a:spcAft>
                <a:spcPts val="0"/>
              </a:spcAft>
              <a:buClr>
                <a:schemeClr val="dk1"/>
              </a:buClr>
              <a:buSzPts val="1100"/>
              <a:buFont typeface="Arial"/>
              <a:buNone/>
            </a:pPr>
            <a:r>
              <a:rPr i="1" lang="en-US" sz="1200">
                <a:solidFill>
                  <a:schemeClr val="lt2"/>
                </a:solidFill>
                <a:latin typeface="Open Sans Medium"/>
                <a:ea typeface="Open Sans Medium"/>
                <a:cs typeface="Open Sans Medium"/>
                <a:sym typeface="Open Sans Medium"/>
              </a:rPr>
              <a:t>Thank you so much for your support.</a:t>
            </a:r>
            <a:endParaRPr i="1" sz="1200">
              <a:solidFill>
                <a:schemeClr val="lt2"/>
              </a:solidFill>
              <a:latin typeface="Open Sans Medium"/>
              <a:ea typeface="Open Sans Medium"/>
              <a:cs typeface="Open Sans Medium"/>
              <a:sym typeface="Open Sans Medium"/>
            </a:endParaRPr>
          </a:p>
          <a:p>
            <a:pPr indent="0" lvl="0" marL="0" rtl="0" algn="l">
              <a:lnSpc>
                <a:spcPct val="115000"/>
              </a:lnSpc>
              <a:spcBef>
                <a:spcPts val="1200"/>
              </a:spcBef>
              <a:spcAft>
                <a:spcPts val="0"/>
              </a:spcAft>
              <a:buClr>
                <a:schemeClr val="dk1"/>
              </a:buClr>
              <a:buSzPts val="1100"/>
              <a:buFont typeface="Arial"/>
              <a:buNone/>
            </a:pPr>
            <a:r>
              <a:rPr i="1" lang="en-US" sz="1200">
                <a:solidFill>
                  <a:schemeClr val="lt2"/>
                </a:solidFill>
                <a:latin typeface="Open Sans Medium"/>
                <a:ea typeface="Open Sans Medium"/>
                <a:cs typeface="Open Sans Medium"/>
                <a:sym typeface="Open Sans Medium"/>
              </a:rPr>
              <a:t>Best regards,</a:t>
            </a:r>
            <a:endParaRPr i="1" sz="1200">
              <a:solidFill>
                <a:schemeClr val="lt2"/>
              </a:solidFill>
              <a:latin typeface="Open Sans Medium"/>
              <a:ea typeface="Open Sans Medium"/>
              <a:cs typeface="Open Sans Medium"/>
              <a:sym typeface="Open Sans Medium"/>
            </a:endParaRPr>
          </a:p>
          <a:p>
            <a:pPr indent="0" lvl="0" marL="0" rtl="0" algn="l">
              <a:lnSpc>
                <a:spcPct val="115000"/>
              </a:lnSpc>
              <a:spcBef>
                <a:spcPts val="1200"/>
              </a:spcBef>
              <a:spcAft>
                <a:spcPts val="1200"/>
              </a:spcAft>
              <a:buClr>
                <a:schemeClr val="dk1"/>
              </a:buClr>
              <a:buSzPts val="1100"/>
              <a:buFont typeface="Arial"/>
              <a:buNone/>
            </a:pPr>
            <a:r>
              <a:rPr i="1" lang="en-US" sz="1200">
                <a:solidFill>
                  <a:schemeClr val="lt2"/>
                </a:solidFill>
                <a:latin typeface="Open Sans Medium"/>
                <a:ea typeface="Open Sans Medium"/>
                <a:cs typeface="Open Sans Medium"/>
                <a:sym typeface="Open Sans Medium"/>
              </a:rPr>
              <a:t>IIPGH Students in the Data Analytics Module</a:t>
            </a:r>
            <a:endParaRPr>
              <a:solidFill>
                <a:schemeClr val="lt2"/>
              </a:solidFill>
            </a:endParaRPr>
          </a:p>
        </p:txBody>
      </p:sp>
      <p:sp>
        <p:nvSpPr>
          <p:cNvPr id="139" name="Google Shape;139;g2477e8917cd_0_953"/>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0" name="Google Shape;140;g2477e8917cd_0_953"/>
          <p:cNvPicPr preferRelativeResize="0"/>
          <p:nvPr/>
        </p:nvPicPr>
        <p:blipFill>
          <a:blip r:embed="rId4">
            <a:alphaModFix/>
          </a:blip>
          <a:stretch>
            <a:fillRect/>
          </a:stretch>
        </p:blipFill>
        <p:spPr>
          <a:xfrm>
            <a:off x="0" y="5690500"/>
            <a:ext cx="1167500" cy="116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477e8917cd_0_960"/>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TOOLS USED</a:t>
            </a:r>
            <a:endParaRPr/>
          </a:p>
        </p:txBody>
      </p:sp>
      <p:sp>
        <p:nvSpPr>
          <p:cNvPr id="147" name="Google Shape;147;g2477e8917cd_0_960"/>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Google Colab: Used in </a:t>
            </a:r>
            <a:r>
              <a:rPr lang="en-US"/>
              <a:t>the</a:t>
            </a:r>
            <a:r>
              <a:rPr lang="en-US"/>
              <a:t> writing of code used to analyze the data.</a:t>
            </a:r>
            <a:endParaRPr/>
          </a:p>
          <a:p>
            <a:pPr indent="-406400" lvl="0" marL="457200" rtl="0" algn="l">
              <a:spcBef>
                <a:spcPts val="0"/>
              </a:spcBef>
              <a:spcAft>
                <a:spcPts val="0"/>
              </a:spcAft>
              <a:buSzPts val="2800"/>
              <a:buChar char="●"/>
            </a:pPr>
            <a:r>
              <a:rPr lang="en-US"/>
              <a:t>Google Docs: Used in the creation of the report.</a:t>
            </a:r>
            <a:endParaRPr/>
          </a:p>
          <a:p>
            <a:pPr indent="-406400" lvl="0" marL="457200" rtl="0" algn="l">
              <a:spcBef>
                <a:spcPts val="0"/>
              </a:spcBef>
              <a:spcAft>
                <a:spcPts val="0"/>
              </a:spcAft>
              <a:buSzPts val="2800"/>
              <a:buChar char="●"/>
            </a:pPr>
            <a:r>
              <a:rPr lang="en-US"/>
              <a:t>Google Sheets: Used in cleaning, storing, and managing the data.</a:t>
            </a:r>
            <a:endParaRPr/>
          </a:p>
          <a:p>
            <a:pPr indent="-406400" lvl="0" marL="457200" rtl="0" algn="l">
              <a:spcBef>
                <a:spcPts val="0"/>
              </a:spcBef>
              <a:spcAft>
                <a:spcPts val="0"/>
              </a:spcAft>
              <a:buSzPts val="2800"/>
              <a:buChar char="●"/>
            </a:pPr>
            <a:r>
              <a:rPr lang="en-US"/>
              <a:t>Google Slides: Used in creating the presentation that serves as the summary of the report.</a:t>
            </a:r>
            <a:endParaRPr/>
          </a:p>
          <a:p>
            <a:pPr indent="-406400" lvl="0" marL="457200" rtl="0" algn="l">
              <a:spcBef>
                <a:spcPts val="0"/>
              </a:spcBef>
              <a:spcAft>
                <a:spcPts val="0"/>
              </a:spcAft>
              <a:buSzPts val="2800"/>
              <a:buChar char="●"/>
            </a:pPr>
            <a:r>
              <a:rPr lang="en-US"/>
              <a:t>Snipping Tool: Used in taking screenshots of the graphs plotted.</a:t>
            </a:r>
            <a:endParaRPr/>
          </a:p>
        </p:txBody>
      </p:sp>
      <p:sp>
        <p:nvSpPr>
          <p:cNvPr id="148" name="Google Shape;148;g2477e8917cd_0_960"/>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9" name="Google Shape;149;g2477e8917cd_0_960"/>
          <p:cNvPicPr preferRelativeResize="0"/>
          <p:nvPr/>
        </p:nvPicPr>
        <p:blipFill>
          <a:blip r:embed="rId3">
            <a:alphaModFix/>
          </a:blip>
          <a:stretch>
            <a:fillRect/>
          </a:stretch>
        </p:blipFill>
        <p:spPr>
          <a:xfrm>
            <a:off x="0" y="5690500"/>
            <a:ext cx="1167500" cy="116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477e8917cd_0_967"/>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Understanding the Data</a:t>
            </a:r>
            <a:endParaRPr/>
          </a:p>
        </p:txBody>
      </p:sp>
      <p:sp>
        <p:nvSpPr>
          <p:cNvPr id="156" name="Google Shape;156;g2477e8917cd_0_967"/>
          <p:cNvSpPr txBox="1"/>
          <p:nvPr>
            <p:ph idx="1" type="body"/>
          </p:nvPr>
        </p:nvSpPr>
        <p:spPr>
          <a:xfrm>
            <a:off x="1167493" y="2017467"/>
            <a:ext cx="9779100" cy="3366900"/>
          </a:xfrm>
          <a:prstGeom prst="rect">
            <a:avLst/>
          </a:prstGeom>
        </p:spPr>
        <p:txBody>
          <a:bodyPr anchorCtr="0" anchor="t" bIns="45700" lIns="91425" spcFirstLastPara="1" rIns="91425" wrap="square" tIns="45700">
            <a:noAutofit/>
          </a:bodyPr>
          <a:lstStyle/>
          <a:p>
            <a:pPr indent="0" lvl="0" marL="0" rtl="0" algn="l">
              <a:spcBef>
                <a:spcPts val="1000"/>
              </a:spcBef>
              <a:spcAft>
                <a:spcPts val="1600"/>
              </a:spcAft>
              <a:buNone/>
            </a:pPr>
            <a:r>
              <a:rPr lang="en-US"/>
              <a:t>The data contains </a:t>
            </a:r>
            <a:r>
              <a:rPr lang="en-US"/>
              <a:t>answers</a:t>
            </a:r>
            <a:r>
              <a:rPr lang="en-US"/>
              <a:t> to the 19 questions that were put to the students to answer. They </a:t>
            </a:r>
            <a:r>
              <a:rPr lang="en-US"/>
              <a:t>required</a:t>
            </a:r>
            <a:r>
              <a:rPr lang="en-US"/>
              <a:t> answers like the student’s names, email, completed modules, current module, </a:t>
            </a:r>
            <a:r>
              <a:rPr lang="en-US"/>
              <a:t>satisfaction</a:t>
            </a:r>
            <a:r>
              <a:rPr lang="en-US"/>
              <a:t> levels etc.</a:t>
            </a:r>
            <a:endParaRPr/>
          </a:p>
        </p:txBody>
      </p:sp>
      <p:sp>
        <p:nvSpPr>
          <p:cNvPr id="157" name="Google Shape;157;g2477e8917cd_0_967"/>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8" name="Google Shape;158;g2477e8917cd_0_967"/>
          <p:cNvPicPr preferRelativeResize="0"/>
          <p:nvPr/>
        </p:nvPicPr>
        <p:blipFill>
          <a:blip r:embed="rId3">
            <a:alphaModFix/>
          </a:blip>
          <a:stretch>
            <a:fillRect/>
          </a:stretch>
        </p:blipFill>
        <p:spPr>
          <a:xfrm>
            <a:off x="0" y="5384375"/>
            <a:ext cx="9779100" cy="430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2023-09-17T16:22:31Z</dcterms:created>
  <dc:creator>Susanna Opata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