
<file path=[Content_Types].xml><?xml version="1.0" encoding="utf-8"?>
<Types xmlns="http://schemas.openxmlformats.org/package/2006/content-types">
  <Default Extension="png" ContentType="image/png"/>
  <Default Extension="tmp"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365" r:id="rId3"/>
    <p:sldId id="366" r:id="rId4"/>
    <p:sldId id="381" r:id="rId5"/>
    <p:sldId id="367" r:id="rId6"/>
    <p:sldId id="369" r:id="rId7"/>
    <p:sldId id="370" r:id="rId8"/>
    <p:sldId id="368" r:id="rId9"/>
    <p:sldId id="371" r:id="rId10"/>
    <p:sldId id="372" r:id="rId11"/>
    <p:sldId id="373" r:id="rId12"/>
    <p:sldId id="374" r:id="rId13"/>
    <p:sldId id="375" r:id="rId14"/>
    <p:sldId id="376" r:id="rId15"/>
    <p:sldId id="377" r:id="rId16"/>
    <p:sldId id="378" r:id="rId17"/>
    <p:sldId id="379" r:id="rId18"/>
    <p:sldId id="380" r:id="rId19"/>
  </p:sldIdLst>
  <p:sldSz cx="9144000" cy="6858000" type="screen4x3"/>
  <p:notesSz cx="7099300" cy="10234613"/>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66">
          <p15:clr>
            <a:srgbClr val="A4A3A4"/>
          </p15:clr>
        </p15:guide>
        <p15:guide id="2" pos="272">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hao XU" initials="WX"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1E3C"/>
    <a:srgbClr val="FFFFFF"/>
    <a:srgbClr val="EBBFD1"/>
    <a:srgbClr val="7CCDE6"/>
    <a:srgbClr val="007156"/>
    <a:srgbClr val="005374"/>
    <a:srgbClr val="FFCD00"/>
    <a:srgbClr val="4DA8CB"/>
    <a:srgbClr val="BFBFBF"/>
    <a:srgbClr val="90B1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74" autoAdjust="0"/>
    <p:restoredTop sz="92083" autoAdjust="0"/>
  </p:normalViewPr>
  <p:slideViewPr>
    <p:cSldViewPr>
      <p:cViewPr>
        <p:scale>
          <a:sx n="75" d="100"/>
          <a:sy n="75" d="100"/>
        </p:scale>
        <p:origin x="1578" y="-12"/>
      </p:cViewPr>
      <p:guideLst>
        <p:guide orient="horz" pos="666"/>
        <p:guide pos="272"/>
      </p:guideLst>
    </p:cSldViewPr>
  </p:slideViewPr>
  <p:outlineViewPr>
    <p:cViewPr>
      <p:scale>
        <a:sx n="33" d="100"/>
        <a:sy n="33" d="100"/>
      </p:scale>
      <p:origin x="0" y="-1022"/>
    </p:cViewPr>
  </p:outlineViewPr>
  <p:notesTextViewPr>
    <p:cViewPr>
      <p:scale>
        <a:sx n="125" d="100"/>
        <a:sy n="125" d="100"/>
      </p:scale>
      <p:origin x="0" y="0"/>
    </p:cViewPr>
  </p:notesTextViewPr>
  <p:sorterViewPr>
    <p:cViewPr varScale="1">
      <p:scale>
        <a:sx n="1" d="1"/>
        <a:sy n="1" d="1"/>
      </p:scale>
      <p:origin x="0" y="0"/>
    </p:cViewPr>
  </p:sorterViewPr>
  <p:notesViewPr>
    <p:cSldViewPr>
      <p:cViewPr varScale="1">
        <p:scale>
          <a:sx n="60" d="100"/>
          <a:sy n="60" d="100"/>
        </p:scale>
        <p:origin x="3216" y="58"/>
      </p:cViewPr>
      <p:guideLst>
        <p:guide orient="horz" pos="3223"/>
        <p:guide pos="2236"/>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BC7AB098-8585-47CC-BD45-AE39F52BBA28}" type="datetimeFigureOut">
              <a:rPr lang="de-DE" smtClean="0"/>
              <a:t>13.02.2018</a:t>
            </a:fld>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DCADA7F6-6BF3-4E44-B98E-E5648AF6C53A}" type="slidenum">
              <a:rPr lang="de-DE" smtClean="0"/>
              <a:t>‹#›</a:t>
            </a:fld>
            <a:endParaRPr lang="de-DE"/>
          </a:p>
        </p:txBody>
      </p:sp>
    </p:spTree>
    <p:extLst>
      <p:ext uri="{BB962C8B-B14F-4D97-AF65-F5344CB8AC3E}">
        <p14:creationId xmlns:p14="http://schemas.microsoft.com/office/powerpoint/2010/main" val="2516490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endParaRPr lang="de-DE"/>
          </a:p>
        </p:txBody>
      </p:sp>
      <p:sp>
        <p:nvSpPr>
          <p:cNvPr id="194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endParaRPr lang="de-DE"/>
          </a:p>
        </p:txBody>
      </p:sp>
      <p:sp>
        <p:nvSpPr>
          <p:cNvPr id="1946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94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endParaRPr lang="de-DE"/>
          </a:p>
        </p:txBody>
      </p:sp>
      <p:sp>
        <p:nvSpPr>
          <p:cNvPr id="194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E4AA6088-1FF0-4E53-845C-EFEDD1C948F8}" type="slidenum">
              <a:rPr lang="de-DE"/>
              <a:pPr/>
              <a:t>‹#›</a:t>
            </a:fld>
            <a:endParaRPr lang="de-DE"/>
          </a:p>
        </p:txBody>
      </p:sp>
    </p:spTree>
    <p:extLst>
      <p:ext uri="{BB962C8B-B14F-4D97-AF65-F5344CB8AC3E}">
        <p14:creationId xmlns:p14="http://schemas.microsoft.com/office/powerpoint/2010/main" val="31112616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4AA6088-1FF0-4E53-845C-EFEDD1C948F8}" type="slidenum">
              <a:rPr lang="de-DE" smtClean="0"/>
              <a:pPr/>
              <a:t>1</a:t>
            </a:fld>
            <a:endParaRPr lang="de-DE"/>
          </a:p>
        </p:txBody>
      </p:sp>
    </p:spTree>
    <p:extLst>
      <p:ext uri="{BB962C8B-B14F-4D97-AF65-F5344CB8AC3E}">
        <p14:creationId xmlns:p14="http://schemas.microsoft.com/office/powerpoint/2010/main" val="53981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de-DE" sz="1200" kern="1200" dirty="0" smtClean="0">
              <a:solidFill>
                <a:schemeClr val="tx1"/>
              </a:solidFill>
              <a:effectLst/>
              <a:latin typeface="Arial" charset="0"/>
              <a:ea typeface="+mn-ea"/>
              <a:cs typeface="+mn-cs"/>
            </a:endParaRPr>
          </a:p>
        </p:txBody>
      </p:sp>
      <p:sp>
        <p:nvSpPr>
          <p:cNvPr id="4" name="灯片编号占位符 3"/>
          <p:cNvSpPr>
            <a:spLocks noGrp="1"/>
          </p:cNvSpPr>
          <p:nvPr>
            <p:ph type="sldNum" sz="quarter" idx="10"/>
          </p:nvPr>
        </p:nvSpPr>
        <p:spPr/>
        <p:txBody>
          <a:bodyPr/>
          <a:lstStyle/>
          <a:p>
            <a:fld id="{E4AA6088-1FF0-4E53-845C-EFEDD1C948F8}" type="slidenum">
              <a:rPr lang="de-DE" smtClean="0"/>
              <a:pPr/>
              <a:t>2</a:t>
            </a:fld>
            <a:endParaRPr lang="de-DE"/>
          </a:p>
        </p:txBody>
      </p:sp>
    </p:spTree>
    <p:extLst>
      <p:ext uri="{BB962C8B-B14F-4D97-AF65-F5344CB8AC3E}">
        <p14:creationId xmlns:p14="http://schemas.microsoft.com/office/powerpoint/2010/main" val="1647566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3094" name="Rectangle 22"/>
          <p:cNvSpPr>
            <a:spLocks noChangeArrowheads="1"/>
          </p:cNvSpPr>
          <p:nvPr userDrawn="1"/>
        </p:nvSpPr>
        <p:spPr bwMode="auto">
          <a:xfrm>
            <a:off x="296863" y="1449388"/>
            <a:ext cx="8550275" cy="2654300"/>
          </a:xfrm>
          <a:prstGeom prst="rect">
            <a:avLst/>
          </a:prstGeom>
          <a:solidFill>
            <a:srgbClr val="EAEAEA"/>
          </a:solidFill>
          <a:ln w="9525">
            <a:noFill/>
            <a:miter lim="800000"/>
            <a:headEnd/>
            <a:tailEnd/>
          </a:ln>
          <a:effectLst/>
        </p:spPr>
        <p:txBody>
          <a:bodyPr wrap="none" anchor="ctr"/>
          <a:lstStyle/>
          <a:p>
            <a:pPr algn="ctr"/>
            <a:r>
              <a:rPr lang="de-DE"/>
              <a:t>Platzhalter für Bild, Bild auf Titelfolie hinter das Logo einsetzen</a:t>
            </a:r>
          </a:p>
        </p:txBody>
      </p:sp>
      <p:sp>
        <p:nvSpPr>
          <p:cNvPr id="5" name="Rectangle 17"/>
          <p:cNvSpPr>
            <a:spLocks noChangeArrowheads="1"/>
          </p:cNvSpPr>
          <p:nvPr userDrawn="1"/>
        </p:nvSpPr>
        <p:spPr bwMode="auto">
          <a:xfrm>
            <a:off x="287338" y="4103688"/>
            <a:ext cx="8583612" cy="2192337"/>
          </a:xfrm>
          <a:prstGeom prst="rect">
            <a:avLst/>
          </a:prstGeom>
          <a:solidFill>
            <a:srgbClr val="FFF0B2"/>
          </a:solidFill>
          <a:ln w="9525">
            <a:noFill/>
            <a:miter lim="800000"/>
            <a:headEnd/>
            <a:tailEnd/>
          </a:ln>
          <a:effectLst/>
        </p:spPr>
        <p:txBody>
          <a:bodyPr wrap="none" anchor="ctr"/>
          <a:lstStyle/>
          <a:p>
            <a:pPr algn="ctr"/>
            <a:r>
              <a:rPr lang="de-DE"/>
              <a:t>   </a:t>
            </a:r>
          </a:p>
        </p:txBody>
      </p:sp>
      <p:sp>
        <p:nvSpPr>
          <p:cNvPr id="8" name="Rectangle 18"/>
          <p:cNvSpPr>
            <a:spLocks noChangeArrowheads="1"/>
          </p:cNvSpPr>
          <p:nvPr userDrawn="1"/>
        </p:nvSpPr>
        <p:spPr bwMode="auto">
          <a:xfrm>
            <a:off x="287338" y="6297613"/>
            <a:ext cx="8583612" cy="287337"/>
          </a:xfrm>
          <a:prstGeom prst="rect">
            <a:avLst/>
          </a:prstGeom>
          <a:solidFill>
            <a:srgbClr val="BE1E3C"/>
          </a:solidFill>
          <a:ln w="9525">
            <a:noFill/>
            <a:miter lim="800000"/>
            <a:headEnd/>
            <a:tailEnd/>
          </a:ln>
          <a:effectLst/>
        </p:spPr>
        <p:txBody>
          <a:bodyPr wrap="none" anchor="ctr"/>
          <a:lstStyle/>
          <a:p>
            <a:endParaRPr lang="de-DE"/>
          </a:p>
        </p:txBody>
      </p:sp>
      <p:sp>
        <p:nvSpPr>
          <p:cNvPr id="3074" name="Rectangle 2"/>
          <p:cNvSpPr>
            <a:spLocks noGrp="1" noChangeArrowheads="1"/>
          </p:cNvSpPr>
          <p:nvPr>
            <p:ph type="ctrTitle" hasCustomPrompt="1"/>
          </p:nvPr>
        </p:nvSpPr>
        <p:spPr>
          <a:xfrm>
            <a:off x="830263" y="4356100"/>
            <a:ext cx="7772400" cy="873125"/>
          </a:xfrm>
        </p:spPr>
        <p:txBody>
          <a:bodyPr/>
          <a:lstStyle>
            <a:lvl1pPr>
              <a:defRPr/>
            </a:lvl1pPr>
          </a:lstStyle>
          <a:p>
            <a:r>
              <a:rPr lang="de-DE" dirty="0" smtClean="0"/>
              <a:t>Titel der Arbeit</a:t>
            </a:r>
            <a:endParaRPr lang="de-DE" dirty="0"/>
          </a:p>
        </p:txBody>
      </p:sp>
      <p:sp>
        <p:nvSpPr>
          <p:cNvPr id="3075" name="Rectangle 3"/>
          <p:cNvSpPr>
            <a:spLocks noGrp="1" noChangeArrowheads="1"/>
          </p:cNvSpPr>
          <p:nvPr>
            <p:ph type="subTitle" idx="1" hasCustomPrompt="1"/>
          </p:nvPr>
        </p:nvSpPr>
        <p:spPr>
          <a:xfrm>
            <a:off x="830263" y="5499100"/>
            <a:ext cx="7747000" cy="333375"/>
          </a:xfrm>
        </p:spPr>
        <p:txBody>
          <a:bodyPr/>
          <a:lstStyle>
            <a:lvl1pPr>
              <a:defRPr/>
            </a:lvl1pPr>
          </a:lstStyle>
          <a:p>
            <a:r>
              <a:rPr lang="de-DE" dirty="0" smtClean="0"/>
              <a:t>Vorname, Nachname des Referenten, Datum</a:t>
            </a:r>
            <a:endParaRPr lang="de-DE" dirty="0"/>
          </a:p>
        </p:txBody>
      </p:sp>
      <p:pic>
        <p:nvPicPr>
          <p:cNvPr id="11" name="Picture 1" descr="C:\Dokumente und Einstellungen\Roermann\Desktop\Aussenansicht_neu_E129970_03.jpg"/>
          <p:cNvPicPr>
            <a:picLocks noChangeAspect="1" noChangeArrowheads="1"/>
          </p:cNvPicPr>
          <p:nvPr userDrawn="1"/>
        </p:nvPicPr>
        <p:blipFill>
          <a:blip r:embed="rId2" cstate="print"/>
          <a:srcRect/>
          <a:stretch>
            <a:fillRect/>
          </a:stretch>
        </p:blipFill>
        <p:spPr bwMode="auto">
          <a:xfrm>
            <a:off x="291785" y="1464645"/>
            <a:ext cx="8607600" cy="2639430"/>
          </a:xfrm>
          <a:prstGeom prst="rect">
            <a:avLst/>
          </a:prstGeom>
          <a:noFill/>
        </p:spPr>
      </p:pic>
      <p:pic>
        <p:nvPicPr>
          <p:cNvPr id="7" name="Picture 13" descr="TUBS_CO_150dpi"/>
          <p:cNvPicPr>
            <a:picLocks noChangeAspect="1" noChangeArrowheads="1"/>
          </p:cNvPicPr>
          <p:nvPr userDrawn="1"/>
        </p:nvPicPr>
        <p:blipFill>
          <a:blip r:embed="rId3" cstate="print"/>
          <a:srcRect/>
          <a:stretch>
            <a:fillRect/>
          </a:stretch>
        </p:blipFill>
        <p:spPr bwMode="auto">
          <a:xfrm>
            <a:off x="0" y="741363"/>
            <a:ext cx="2517775" cy="939800"/>
          </a:xfrm>
          <a:prstGeom prst="rect">
            <a:avLst/>
          </a:prstGeom>
          <a:noFill/>
        </p:spPr>
      </p:pic>
      <p:sp>
        <p:nvSpPr>
          <p:cNvPr id="12" name="Textfeld 5"/>
          <p:cNvSpPr txBox="1">
            <a:spLocks noChangeArrowheads="1"/>
          </p:cNvSpPr>
          <p:nvPr userDrawn="1"/>
        </p:nvSpPr>
        <p:spPr bwMode="auto">
          <a:xfrm>
            <a:off x="6552220" y="965914"/>
            <a:ext cx="1559721" cy="246221"/>
          </a:xfrm>
          <a:prstGeom prst="rect">
            <a:avLst/>
          </a:prstGeom>
          <a:noFill/>
          <a:ln w="9525">
            <a:noFill/>
            <a:miter lim="800000"/>
            <a:headEnd/>
            <a:tailEnd/>
          </a:ln>
        </p:spPr>
        <p:txBody>
          <a:bodyPr wrap="none" lIns="0" tIns="0" rIns="0" bIns="0">
            <a:spAutoFit/>
          </a:bodyPr>
          <a:lstStyle/>
          <a:p>
            <a:pPr algn="r">
              <a:defRPr/>
            </a:pPr>
            <a:r>
              <a:rPr lang="de-DE" sz="800" b="1" dirty="0">
                <a:latin typeface="+mj-lt"/>
              </a:rPr>
              <a:t>Institut für Werkzeugmaschinen</a:t>
            </a:r>
          </a:p>
          <a:p>
            <a:pPr algn="r">
              <a:defRPr/>
            </a:pPr>
            <a:r>
              <a:rPr lang="de-DE" sz="800" b="1" dirty="0">
                <a:latin typeface="+mj-lt"/>
              </a:rPr>
              <a:t>und Fertigungstechnik</a:t>
            </a:r>
          </a:p>
        </p:txBody>
      </p:sp>
      <p:pic>
        <p:nvPicPr>
          <p:cNvPr id="13" name="Picture 7"/>
          <p:cNvPicPr>
            <a:picLocks noChangeAspect="1" noChangeArrowheads="1"/>
          </p:cNvPicPr>
          <p:nvPr userDrawn="1"/>
        </p:nvPicPr>
        <p:blipFill>
          <a:blip r:embed="rId4" cstate="print"/>
          <a:srcRect/>
          <a:stretch>
            <a:fillRect/>
          </a:stretch>
        </p:blipFill>
        <p:spPr bwMode="auto">
          <a:xfrm>
            <a:off x="8172400" y="979225"/>
            <a:ext cx="429367" cy="219600"/>
          </a:xfrm>
          <a:prstGeom prst="rect">
            <a:avLst/>
          </a:prstGeom>
          <a:noFill/>
          <a:ln w="9525">
            <a:noFill/>
            <a:miter lim="800000"/>
            <a:headEnd/>
            <a:tailEnd/>
          </a:ln>
        </p:spPr>
      </p:pic>
      <p:sp>
        <p:nvSpPr>
          <p:cNvPr id="15" name="Textplatzhalter 14"/>
          <p:cNvSpPr>
            <a:spLocks noGrp="1"/>
          </p:cNvSpPr>
          <p:nvPr>
            <p:ph type="body" sz="quarter" idx="10" hasCustomPrompt="1"/>
          </p:nvPr>
        </p:nvSpPr>
        <p:spPr>
          <a:xfrm>
            <a:off x="830263" y="5839505"/>
            <a:ext cx="7747200" cy="334800"/>
          </a:xfrm>
        </p:spPr>
        <p:txBody>
          <a:bodyPr/>
          <a:lstStyle>
            <a:lvl1pPr>
              <a:defRPr/>
            </a:lvl1pPr>
          </a:lstStyle>
          <a:p>
            <a:pPr lvl="0"/>
            <a:r>
              <a:rPr lang="de-DE" dirty="0" smtClean="0"/>
              <a:t>Art der Arbeit</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2" name="Titel 1"/>
          <p:cNvSpPr>
            <a:spLocks noGrp="1"/>
          </p:cNvSpPr>
          <p:nvPr>
            <p:ph type="title"/>
          </p:nvPr>
        </p:nvSpPr>
        <p:spPr>
          <a:xfrm>
            <a:off x="431800" y="111125"/>
            <a:ext cx="8375650" cy="708025"/>
          </a:xfrm>
        </p:spPr>
        <p:txBody>
          <a:bodyPr/>
          <a:lstStyle/>
          <a:p>
            <a:r>
              <a:rPr lang="de-DE" smtClean="0"/>
              <a:t>Titelmasterformat durch Klicken bearbeiten</a:t>
            </a:r>
            <a:endParaRPr lang="de-DE"/>
          </a:p>
        </p:txBody>
      </p:sp>
      <p:sp>
        <p:nvSpPr>
          <p:cNvPr id="3" name="Diagrammplatzhalter 2"/>
          <p:cNvSpPr>
            <a:spLocks noGrp="1"/>
          </p:cNvSpPr>
          <p:nvPr>
            <p:ph type="chart" idx="1"/>
          </p:nvPr>
        </p:nvSpPr>
        <p:spPr>
          <a:xfrm>
            <a:off x="431800" y="1042988"/>
            <a:ext cx="8375650" cy="4772025"/>
          </a:xfrm>
        </p:spPr>
        <p:txBody>
          <a:bodyPr/>
          <a:lstStyle/>
          <a:p>
            <a:endParaRPr lang="de-D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liederung">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0"/>
            <a:ext cx="9144000" cy="1133475"/>
          </a:xfrm>
          <a:prstGeom prst="rect">
            <a:avLst/>
          </a:prstGeom>
          <a:solidFill>
            <a:schemeClr val="hlink"/>
          </a:solidFill>
          <a:ln w="0">
            <a:noFill/>
            <a:miter lim="800000"/>
            <a:headEnd/>
            <a:tailEnd/>
          </a:ln>
          <a:effectLst/>
        </p:spPr>
        <p:txBody>
          <a:bodyPr wrap="none" anchor="ctr"/>
          <a:lstStyle/>
          <a:p>
            <a:pPr algn="ctr"/>
            <a:endParaRPr lang="de-DE">
              <a:solidFill>
                <a:schemeClr val="accent2"/>
              </a:solidFill>
            </a:endParaRPr>
          </a:p>
        </p:txBody>
      </p:sp>
      <p:sp>
        <p:nvSpPr>
          <p:cNvPr id="2" name="Titel 1"/>
          <p:cNvSpPr>
            <a:spLocks noGrp="1"/>
          </p:cNvSpPr>
          <p:nvPr>
            <p:ph type="title"/>
          </p:nvPr>
        </p:nvSpPr>
        <p:spPr/>
        <p:txBody>
          <a:bodyPr/>
          <a:lstStyle>
            <a:lvl1pPr>
              <a:defRPr>
                <a:solidFill>
                  <a:schemeClr val="bg1"/>
                </a:solidFill>
              </a:defRPr>
            </a:lvl1pPr>
          </a:lstStyle>
          <a:p>
            <a:r>
              <a:rPr lang="de-DE" dirty="0" smtClean="0"/>
              <a:t>Titelmasterformat durch Klicken bearbeiten</a:t>
            </a:r>
            <a:endParaRPr lang="de-DE" dirty="0"/>
          </a:p>
        </p:txBody>
      </p:sp>
      <p:sp>
        <p:nvSpPr>
          <p:cNvPr id="4" name="Rectangle 3"/>
          <p:cNvSpPr>
            <a:spLocks noGrp="1" noChangeArrowheads="1"/>
          </p:cNvSpPr>
          <p:nvPr userDrawn="1">
            <p:ph type="body" idx="1"/>
          </p:nvPr>
        </p:nvSpPr>
        <p:spPr bwMode="gray">
          <a:xfrm>
            <a:off x="431800" y="1339851"/>
            <a:ext cx="8370888" cy="4622800"/>
          </a:xfrm>
          <a:noFill/>
        </p:spPr>
        <p:txBody>
          <a:bodyPr/>
          <a:lstStyle/>
          <a:p>
            <a:pPr lvl="1">
              <a:buClr>
                <a:srgbClr val="C0C0C0"/>
              </a:buClr>
            </a:pPr>
            <a:r>
              <a:rPr lang="de-DE" sz="2000" dirty="0" err="1">
                <a:solidFill>
                  <a:srgbClr val="C0C0C0"/>
                </a:solidFill>
              </a:rPr>
              <a:t>Kisuaeli</a:t>
            </a:r>
            <a:r>
              <a:rPr lang="de-DE" sz="2000" dirty="0">
                <a:solidFill>
                  <a:srgbClr val="C0C0C0"/>
                </a:solidFill>
              </a:rPr>
              <a:t> </a:t>
            </a:r>
            <a:r>
              <a:rPr lang="de-DE" sz="2000" dirty="0" err="1">
                <a:solidFill>
                  <a:srgbClr val="C0C0C0"/>
                </a:solidFill>
              </a:rPr>
              <a:t>antux</a:t>
            </a:r>
            <a:r>
              <a:rPr lang="de-DE" sz="2000" dirty="0">
                <a:solidFill>
                  <a:srgbClr val="C0C0C0"/>
                </a:solidFill>
              </a:rPr>
              <a:t> in </a:t>
            </a:r>
            <a:r>
              <a:rPr lang="de-DE" sz="2000" dirty="0" err="1">
                <a:solidFill>
                  <a:srgbClr val="C0C0C0"/>
                </a:solidFill>
              </a:rPr>
              <a:t>weimi</a:t>
            </a:r>
            <a:r>
              <a:rPr lang="de-DE" sz="2000" dirty="0">
                <a:solidFill>
                  <a:srgbClr val="C0C0C0"/>
                </a:solidFill>
              </a:rPr>
              <a:t> </a:t>
            </a:r>
            <a:r>
              <a:rPr lang="de-DE" sz="2000" dirty="0" err="1">
                <a:solidFill>
                  <a:srgbClr val="C0C0C0"/>
                </a:solidFill>
              </a:rPr>
              <a:t>kameran</a:t>
            </a:r>
            <a:r>
              <a:rPr lang="de-DE" sz="2000" dirty="0"/>
              <a:t> </a:t>
            </a:r>
          </a:p>
          <a:p>
            <a:pPr lvl="1">
              <a:buClr>
                <a:srgbClr val="C0C0C0"/>
              </a:buClr>
            </a:pPr>
            <a:r>
              <a:rPr lang="de-DE" sz="2000" dirty="0" err="1">
                <a:solidFill>
                  <a:srgbClr val="C0C0C0"/>
                </a:solidFill>
              </a:rPr>
              <a:t>Populario</a:t>
            </a:r>
            <a:r>
              <a:rPr lang="de-DE" sz="2000" dirty="0">
                <a:solidFill>
                  <a:srgbClr val="C0C0C0"/>
                </a:solidFill>
              </a:rPr>
              <a:t> </a:t>
            </a:r>
            <a:r>
              <a:rPr lang="de-DE" sz="2000" dirty="0" err="1">
                <a:solidFill>
                  <a:srgbClr val="C0C0C0"/>
                </a:solidFill>
              </a:rPr>
              <a:t>falst</a:t>
            </a:r>
            <a:endParaRPr lang="de-DE" sz="2000" dirty="0">
              <a:solidFill>
                <a:srgbClr val="C0C0C0"/>
              </a:solidFill>
            </a:endParaRPr>
          </a:p>
          <a:p>
            <a:pPr lvl="1"/>
            <a:r>
              <a:rPr lang="de-DE" sz="2000" dirty="0" err="1"/>
              <a:t>Quol</a:t>
            </a:r>
            <a:r>
              <a:rPr lang="de-DE" sz="2000" dirty="0"/>
              <a:t> </a:t>
            </a:r>
            <a:r>
              <a:rPr lang="de-DE" sz="2000" dirty="0" err="1"/>
              <a:t>damnarin</a:t>
            </a:r>
            <a:r>
              <a:rPr lang="de-DE" sz="2000" dirty="0"/>
              <a:t> </a:t>
            </a:r>
            <a:r>
              <a:rPr lang="de-DE" sz="2000" dirty="0" err="1"/>
              <a:t>Tropi</a:t>
            </a:r>
            <a:r>
              <a:rPr lang="de-DE" sz="2000" dirty="0"/>
              <a:t> zu </a:t>
            </a:r>
            <a:r>
              <a:rPr lang="de-DE" sz="2000" dirty="0" err="1"/>
              <a:t>klenne</a:t>
            </a:r>
            <a:r>
              <a:rPr lang="de-DE" sz="2000" dirty="0"/>
              <a:t> </a:t>
            </a:r>
            <a:r>
              <a:rPr lang="de-DE" sz="2000" dirty="0" err="1"/>
              <a:t>perdi</a:t>
            </a:r>
            <a:r>
              <a:rPr lang="de-DE" sz="2000" dirty="0"/>
              <a:t> </a:t>
            </a:r>
          </a:p>
          <a:p>
            <a:pPr lvl="1">
              <a:buClr>
                <a:srgbClr val="C0C0C0"/>
              </a:buClr>
            </a:pPr>
            <a:r>
              <a:rPr lang="de-DE" sz="2000" dirty="0" err="1">
                <a:solidFill>
                  <a:srgbClr val="C0C0C0"/>
                </a:solidFill>
              </a:rPr>
              <a:t>Utilira</a:t>
            </a:r>
            <a:r>
              <a:rPr lang="de-DE" sz="2000" dirty="0">
                <a:solidFill>
                  <a:srgbClr val="C0C0C0"/>
                </a:solidFill>
              </a:rPr>
              <a:t> </a:t>
            </a:r>
            <a:r>
              <a:rPr lang="de-DE" sz="2000" dirty="0" err="1">
                <a:solidFill>
                  <a:srgbClr val="C0C0C0"/>
                </a:solidFill>
              </a:rPr>
              <a:t>regau</a:t>
            </a:r>
            <a:r>
              <a:rPr lang="de-DE" sz="2000" dirty="0">
                <a:solidFill>
                  <a:srgbClr val="C0C0C0"/>
                </a:solidFill>
              </a:rPr>
              <a:t> </a:t>
            </a:r>
            <a:r>
              <a:rPr lang="de-DE" sz="2000" dirty="0" err="1">
                <a:solidFill>
                  <a:srgbClr val="C0C0C0"/>
                </a:solidFill>
              </a:rPr>
              <a:t>socht</a:t>
            </a:r>
            <a:r>
              <a:rPr lang="de-DE" sz="2000" dirty="0">
                <a:solidFill>
                  <a:srgbClr val="C0C0C0"/>
                </a:solidFill>
              </a:rPr>
              <a:t> mol sunt</a:t>
            </a:r>
          </a:p>
          <a:p>
            <a:pPr lvl="1">
              <a:buClr>
                <a:srgbClr val="C0C0C0"/>
              </a:buClr>
            </a:pPr>
            <a:r>
              <a:rPr lang="de-DE" sz="2000" dirty="0">
                <a:solidFill>
                  <a:srgbClr val="C0C0C0"/>
                </a:solidFill>
              </a:rPr>
              <a:t>Her </a:t>
            </a:r>
            <a:r>
              <a:rPr lang="de-DE" sz="2000" dirty="0" err="1">
                <a:solidFill>
                  <a:srgbClr val="C0C0C0"/>
                </a:solidFill>
              </a:rPr>
              <a:t>mitant</a:t>
            </a:r>
            <a:r>
              <a:rPr lang="de-DE" sz="2000" dirty="0">
                <a:solidFill>
                  <a:srgbClr val="C0C0C0"/>
                </a:solidFill>
              </a:rPr>
              <a:t> </a:t>
            </a:r>
            <a:r>
              <a:rPr lang="de-DE" sz="2000" dirty="0" err="1">
                <a:solidFill>
                  <a:srgbClr val="C0C0C0"/>
                </a:solidFill>
              </a:rPr>
              <a:t>dur</a:t>
            </a:r>
            <a:r>
              <a:rPr lang="de-DE" sz="2000" dirty="0">
                <a:solidFill>
                  <a:srgbClr val="C0C0C0"/>
                </a:solidFill>
              </a:rPr>
              <a:t> </a:t>
            </a:r>
            <a:r>
              <a:rPr lang="de-DE" sz="2000" dirty="0" err="1">
                <a:solidFill>
                  <a:srgbClr val="C0C0C0"/>
                </a:solidFill>
              </a:rPr>
              <a:t>Wolche</a:t>
            </a:r>
            <a:r>
              <a:rPr lang="de-DE" sz="2000" dirty="0">
                <a:solidFill>
                  <a:srgbClr val="C0C0C0"/>
                </a:solidFill>
              </a:rPr>
              <a:t> to </a:t>
            </a:r>
            <a:r>
              <a:rPr lang="de-DE" sz="2000" dirty="0" err="1">
                <a:solidFill>
                  <a:srgbClr val="C0C0C0"/>
                </a:solidFill>
              </a:rPr>
              <a:t>illemit</a:t>
            </a:r>
            <a:endParaRPr lang="de-DE" sz="2000" dirty="0">
              <a:solidFill>
                <a:srgbClr val="C0C0C0"/>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userDrawn="1"/>
        </p:nvSpPr>
        <p:spPr bwMode="auto">
          <a:xfrm>
            <a:off x="0" y="0"/>
            <a:ext cx="9144000" cy="863600"/>
          </a:xfrm>
          <a:prstGeom prst="rect">
            <a:avLst/>
          </a:prstGeom>
          <a:solidFill>
            <a:srgbClr val="DDDDDD"/>
          </a:solidFill>
          <a:ln w="0">
            <a:noFill/>
            <a:miter lim="800000"/>
            <a:headEnd/>
            <a:tailEnd/>
          </a:ln>
          <a:effectLst/>
        </p:spPr>
        <p:txBody>
          <a:bodyPr wrap="none" anchor="ctr"/>
          <a:lstStyle/>
          <a:p>
            <a:pPr algn="ctr"/>
            <a:endParaRPr lang="de-DE">
              <a:solidFill>
                <a:schemeClr val="accent2"/>
              </a:solidFill>
            </a:endParaRPr>
          </a:p>
        </p:txBody>
      </p:sp>
      <p:sp>
        <p:nvSpPr>
          <p:cNvPr id="1038" name="Line 14"/>
          <p:cNvSpPr>
            <a:spLocks noChangeShapeType="1"/>
          </p:cNvSpPr>
          <p:nvPr userDrawn="1"/>
        </p:nvSpPr>
        <p:spPr bwMode="auto">
          <a:xfrm>
            <a:off x="0" y="6091238"/>
            <a:ext cx="9144000" cy="0"/>
          </a:xfrm>
          <a:prstGeom prst="line">
            <a:avLst/>
          </a:prstGeom>
          <a:noFill/>
          <a:ln w="9525">
            <a:solidFill>
              <a:srgbClr val="BE1E3C"/>
            </a:solidFill>
            <a:round/>
            <a:headEnd/>
            <a:tailEnd/>
          </a:ln>
          <a:effectLst/>
        </p:spPr>
        <p:txBody>
          <a:bodyPr/>
          <a:lstStyle/>
          <a:p>
            <a:endParaRPr lang="de-DE"/>
          </a:p>
        </p:txBody>
      </p:sp>
      <p:sp>
        <p:nvSpPr>
          <p:cNvPr id="1026" name="Rectangle 2"/>
          <p:cNvSpPr>
            <a:spLocks noGrp="1" noChangeArrowheads="1"/>
          </p:cNvSpPr>
          <p:nvPr>
            <p:ph type="title"/>
          </p:nvPr>
        </p:nvSpPr>
        <p:spPr bwMode="auto">
          <a:xfrm>
            <a:off x="431800" y="111125"/>
            <a:ext cx="8375650" cy="7080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de-DE" smtClean="0"/>
              <a:t>Mastertitelformat bearbeiten</a:t>
            </a:r>
          </a:p>
        </p:txBody>
      </p:sp>
      <p:sp>
        <p:nvSpPr>
          <p:cNvPr id="1027" name="Rectangle 3"/>
          <p:cNvSpPr>
            <a:spLocks noGrp="1" noChangeArrowheads="1"/>
          </p:cNvSpPr>
          <p:nvPr>
            <p:ph type="body" idx="1"/>
          </p:nvPr>
        </p:nvSpPr>
        <p:spPr bwMode="auto">
          <a:xfrm>
            <a:off x="431800" y="1042988"/>
            <a:ext cx="8375650" cy="4772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pic>
        <p:nvPicPr>
          <p:cNvPr id="1044" name="Picture 20" descr="TUBS_CO_70vH_150dpi"/>
          <p:cNvPicPr>
            <a:picLocks noChangeAspect="1" noChangeArrowheads="1"/>
          </p:cNvPicPr>
          <p:nvPr userDrawn="1"/>
        </p:nvPicPr>
        <p:blipFill>
          <a:blip r:embed="rId7" cstate="print"/>
          <a:srcRect/>
          <a:stretch>
            <a:fillRect/>
          </a:stretch>
        </p:blipFill>
        <p:spPr bwMode="auto">
          <a:xfrm>
            <a:off x="0" y="5915025"/>
            <a:ext cx="1762125" cy="652463"/>
          </a:xfrm>
          <a:prstGeom prst="rect">
            <a:avLst/>
          </a:prstGeom>
          <a:noFill/>
          <a:ln w="9525">
            <a:noFill/>
            <a:miter lim="800000"/>
            <a:headEnd/>
            <a:tailEnd/>
          </a:ln>
        </p:spPr>
      </p:pic>
      <p:sp>
        <p:nvSpPr>
          <p:cNvPr id="8" name="Textfeld 7"/>
          <p:cNvSpPr txBox="1"/>
          <p:nvPr userDrawn="1"/>
        </p:nvSpPr>
        <p:spPr>
          <a:xfrm>
            <a:off x="1826695" y="6084295"/>
            <a:ext cx="3953005" cy="492443"/>
          </a:xfrm>
          <a:prstGeom prst="rect">
            <a:avLst/>
          </a:prstGeom>
          <a:noFill/>
        </p:spPr>
        <p:txBody>
          <a:bodyPr wrap="square" lIns="0" tIns="0" rIns="0" bIns="0" rtlCol="0">
            <a:spAutoFit/>
          </a:bodyPr>
          <a:lstStyle/>
          <a:p>
            <a:pPr marL="0" marR="0" indent="0" algn="l" defTabSz="914400" rtl="0" eaLnBrk="1" fontAlgn="base" latinLnBrk="0" hangingPunct="1">
              <a:lnSpc>
                <a:spcPct val="150000"/>
              </a:lnSpc>
              <a:spcBef>
                <a:spcPct val="0"/>
              </a:spcBef>
              <a:spcAft>
                <a:spcPct val="0"/>
              </a:spcAft>
              <a:buClrTx/>
              <a:buSzTx/>
              <a:buFontTx/>
              <a:buNone/>
              <a:tabLst/>
              <a:defRPr/>
            </a:pPr>
            <a:r>
              <a:rPr lang="de-DE" sz="800" dirty="0" smtClean="0"/>
              <a:t>Wenhao </a:t>
            </a:r>
            <a:r>
              <a:rPr lang="de-DE" sz="800" dirty="0" err="1" smtClean="0"/>
              <a:t>Xu</a:t>
            </a:r>
            <a:r>
              <a:rPr lang="de-DE" sz="800" dirty="0" smtClean="0"/>
              <a:t> | </a:t>
            </a:r>
            <a:r>
              <a:rPr lang="en-US" sz="800" dirty="0" smtClean="0"/>
              <a:t>X-ray Image Analysis Approach for Lithium-ion Battery Cells</a:t>
            </a:r>
          </a:p>
          <a:p>
            <a:pPr marL="0" marR="0" indent="0" algn="l" defTabSz="914400" rtl="0" eaLnBrk="1" fontAlgn="base" latinLnBrk="0" hangingPunct="1">
              <a:lnSpc>
                <a:spcPct val="150000"/>
              </a:lnSpc>
              <a:spcBef>
                <a:spcPct val="0"/>
              </a:spcBef>
              <a:spcAft>
                <a:spcPct val="0"/>
              </a:spcAft>
              <a:buClrTx/>
              <a:buSzTx/>
              <a:buFontTx/>
              <a:buNone/>
              <a:tabLst/>
              <a:defRPr/>
            </a:pPr>
            <a:r>
              <a:rPr lang="de-DE" sz="800" dirty="0" smtClean="0"/>
              <a:t>31.1.2018| Folie </a:t>
            </a:r>
            <a:fld id="{54091A06-E49E-4F45-A4ED-27B9A60B04AE}" type="slidenum">
              <a:rPr lang="de-DE" sz="800" baseline="0" smtClean="0"/>
              <a:pPr marL="0" marR="0" indent="0" algn="l" defTabSz="914400" rtl="0" eaLnBrk="1" fontAlgn="base" latinLnBrk="0" hangingPunct="1">
                <a:lnSpc>
                  <a:spcPct val="150000"/>
                </a:lnSpc>
                <a:spcBef>
                  <a:spcPct val="0"/>
                </a:spcBef>
                <a:spcAft>
                  <a:spcPct val="0"/>
                </a:spcAft>
                <a:buClrTx/>
                <a:buSzTx/>
                <a:buFontTx/>
                <a:buNone/>
                <a:tabLst/>
                <a:defRPr/>
              </a:pPr>
              <a:t>‹#›</a:t>
            </a:fld>
            <a:endParaRPr lang="de-DE" sz="800" dirty="0" smtClean="0"/>
          </a:p>
          <a:p>
            <a:endParaRPr lang="de-DE" sz="800" dirty="0"/>
          </a:p>
        </p:txBody>
      </p:sp>
      <p:sp>
        <p:nvSpPr>
          <p:cNvPr id="9" name="Textfeld 5"/>
          <p:cNvSpPr txBox="1">
            <a:spLocks noChangeArrowheads="1"/>
          </p:cNvSpPr>
          <p:nvPr userDrawn="1"/>
        </p:nvSpPr>
        <p:spPr bwMode="auto">
          <a:xfrm>
            <a:off x="6843628" y="6129300"/>
            <a:ext cx="1559721" cy="268032"/>
          </a:xfrm>
          <a:prstGeom prst="rect">
            <a:avLst/>
          </a:prstGeom>
          <a:noFill/>
          <a:ln w="9525">
            <a:noFill/>
            <a:miter lim="800000"/>
            <a:headEnd/>
            <a:tailEnd/>
          </a:ln>
        </p:spPr>
        <p:txBody>
          <a:bodyPr wrap="none" lIns="0" tIns="10800" rIns="0" bIns="10800">
            <a:spAutoFit/>
          </a:bodyPr>
          <a:lstStyle/>
          <a:p>
            <a:pPr algn="r">
              <a:defRPr/>
            </a:pPr>
            <a:r>
              <a:rPr lang="de-DE" sz="800" b="1" dirty="0">
                <a:latin typeface="+mj-lt"/>
              </a:rPr>
              <a:t>Institut für Werkzeugmaschinen</a:t>
            </a:r>
          </a:p>
          <a:p>
            <a:pPr algn="r">
              <a:defRPr/>
            </a:pPr>
            <a:r>
              <a:rPr lang="de-DE" sz="800" b="1" dirty="0">
                <a:latin typeface="+mj-lt"/>
              </a:rPr>
              <a:t>und Fertigungstechnik</a:t>
            </a:r>
          </a:p>
        </p:txBody>
      </p:sp>
      <p:pic>
        <p:nvPicPr>
          <p:cNvPr id="10" name="Picture 7"/>
          <p:cNvPicPr>
            <a:picLocks noChangeAspect="1" noChangeArrowheads="1"/>
          </p:cNvPicPr>
          <p:nvPr userDrawn="1"/>
        </p:nvPicPr>
        <p:blipFill>
          <a:blip r:embed="rId8" cstate="print"/>
          <a:srcRect/>
          <a:stretch>
            <a:fillRect/>
          </a:stretch>
        </p:blipFill>
        <p:spPr bwMode="auto">
          <a:xfrm>
            <a:off x="8463808" y="6153516"/>
            <a:ext cx="429367" cy="21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 id="2147483661" r:id="rId5"/>
  </p:sldLayoutIdLst>
  <p:timing>
    <p:tnLst>
      <p:par>
        <p:cTn id="1" dur="indefinite" restart="never" nodeType="tmRoot"/>
      </p:par>
    </p:tnLst>
  </p:timing>
  <p:hf sldNum="0" hdr="0" ftr="0"/>
  <p:txStyles>
    <p:titleStyle>
      <a:lvl1pPr algn="l" rtl="0" fontAlgn="base">
        <a:spcBef>
          <a:spcPct val="0"/>
        </a:spcBef>
        <a:spcAft>
          <a:spcPct val="0"/>
        </a:spcAft>
        <a:defRPr sz="2200" b="1">
          <a:solidFill>
            <a:schemeClr val="tx1"/>
          </a:solidFill>
          <a:latin typeface="+mj-lt"/>
          <a:ea typeface="+mj-ea"/>
          <a:cs typeface="+mj-cs"/>
        </a:defRPr>
      </a:lvl1pPr>
      <a:lvl2pPr algn="l" rtl="0" fontAlgn="base">
        <a:spcBef>
          <a:spcPct val="0"/>
        </a:spcBef>
        <a:spcAft>
          <a:spcPct val="0"/>
        </a:spcAft>
        <a:defRPr sz="2200" b="1">
          <a:solidFill>
            <a:schemeClr val="tx1"/>
          </a:solidFill>
          <a:latin typeface="Arial" charset="0"/>
        </a:defRPr>
      </a:lvl2pPr>
      <a:lvl3pPr algn="l" rtl="0" fontAlgn="base">
        <a:spcBef>
          <a:spcPct val="0"/>
        </a:spcBef>
        <a:spcAft>
          <a:spcPct val="0"/>
        </a:spcAft>
        <a:defRPr sz="2200" b="1">
          <a:solidFill>
            <a:schemeClr val="tx1"/>
          </a:solidFill>
          <a:latin typeface="Arial" charset="0"/>
        </a:defRPr>
      </a:lvl3pPr>
      <a:lvl4pPr algn="l" rtl="0" fontAlgn="base">
        <a:spcBef>
          <a:spcPct val="0"/>
        </a:spcBef>
        <a:spcAft>
          <a:spcPct val="0"/>
        </a:spcAft>
        <a:defRPr sz="2200" b="1">
          <a:solidFill>
            <a:schemeClr val="tx1"/>
          </a:solidFill>
          <a:latin typeface="Arial" charset="0"/>
        </a:defRPr>
      </a:lvl4pPr>
      <a:lvl5pPr algn="l" rtl="0" fontAlgn="base">
        <a:spcBef>
          <a:spcPct val="0"/>
        </a:spcBef>
        <a:spcAft>
          <a:spcPct val="0"/>
        </a:spcAft>
        <a:defRPr sz="2200" b="1">
          <a:solidFill>
            <a:schemeClr val="tx1"/>
          </a:solidFill>
          <a:latin typeface="Arial" charset="0"/>
        </a:defRPr>
      </a:lvl5pPr>
      <a:lvl6pPr marL="457200" algn="l" rtl="0" fontAlgn="base">
        <a:spcBef>
          <a:spcPct val="0"/>
        </a:spcBef>
        <a:spcAft>
          <a:spcPct val="0"/>
        </a:spcAft>
        <a:defRPr sz="2200" b="1">
          <a:solidFill>
            <a:schemeClr val="tx1"/>
          </a:solidFill>
          <a:latin typeface="Arial" charset="0"/>
        </a:defRPr>
      </a:lvl6pPr>
      <a:lvl7pPr marL="914400" algn="l" rtl="0" fontAlgn="base">
        <a:spcBef>
          <a:spcPct val="0"/>
        </a:spcBef>
        <a:spcAft>
          <a:spcPct val="0"/>
        </a:spcAft>
        <a:defRPr sz="2200" b="1">
          <a:solidFill>
            <a:schemeClr val="tx1"/>
          </a:solidFill>
          <a:latin typeface="Arial" charset="0"/>
        </a:defRPr>
      </a:lvl7pPr>
      <a:lvl8pPr marL="1371600" algn="l" rtl="0" fontAlgn="base">
        <a:spcBef>
          <a:spcPct val="0"/>
        </a:spcBef>
        <a:spcAft>
          <a:spcPct val="0"/>
        </a:spcAft>
        <a:defRPr sz="2200" b="1">
          <a:solidFill>
            <a:schemeClr val="tx1"/>
          </a:solidFill>
          <a:latin typeface="Arial" charset="0"/>
        </a:defRPr>
      </a:lvl8pPr>
      <a:lvl9pPr marL="1828800" algn="l" rtl="0" fontAlgn="base">
        <a:spcBef>
          <a:spcPct val="0"/>
        </a:spcBef>
        <a:spcAft>
          <a:spcPct val="0"/>
        </a:spcAft>
        <a:defRPr sz="2200" b="1">
          <a:solidFill>
            <a:schemeClr val="tx1"/>
          </a:solidFill>
          <a:latin typeface="Arial" charset="0"/>
        </a:defRPr>
      </a:lvl9pPr>
    </p:titleStyle>
    <p:bodyStyle>
      <a:lvl1pPr algn="l" rtl="0" fontAlgn="base">
        <a:spcBef>
          <a:spcPct val="20000"/>
        </a:spcBef>
        <a:spcAft>
          <a:spcPct val="0"/>
        </a:spcAft>
        <a:defRPr sz="1600">
          <a:solidFill>
            <a:schemeClr val="tx1"/>
          </a:solidFill>
          <a:latin typeface="+mn-lt"/>
          <a:ea typeface="+mn-ea"/>
          <a:cs typeface="+mn-cs"/>
        </a:defRPr>
      </a:lvl1pPr>
      <a:lvl2pPr marL="190500" indent="-188913" algn="l" rtl="0" fontAlgn="base">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fontAlgn="base">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fontAlgn="base">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fontAlgn="base">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fontAlgn="base">
        <a:spcBef>
          <a:spcPct val="20000"/>
        </a:spcBef>
        <a:spcAft>
          <a:spcPct val="0"/>
        </a:spcAft>
        <a:buFont typeface="Wingdings" pitchFamily="2" charset="2"/>
        <a:buChar char="§"/>
        <a:defRPr sz="1600">
          <a:solidFill>
            <a:schemeClr val="tx1"/>
          </a:solidFill>
          <a:latin typeface="+mn-lt"/>
        </a:defRPr>
      </a:lvl6pPr>
      <a:lvl7pPr marL="1657350" indent="-198438" algn="l" rtl="0" fontAlgn="base">
        <a:spcBef>
          <a:spcPct val="20000"/>
        </a:spcBef>
        <a:spcAft>
          <a:spcPct val="0"/>
        </a:spcAft>
        <a:buFont typeface="Wingdings" pitchFamily="2" charset="2"/>
        <a:buChar char="§"/>
        <a:defRPr sz="1600">
          <a:solidFill>
            <a:schemeClr val="tx1"/>
          </a:solidFill>
          <a:latin typeface="+mn-lt"/>
        </a:defRPr>
      </a:lvl7pPr>
      <a:lvl8pPr marL="2114550" indent="-198438" algn="l" rtl="0" fontAlgn="base">
        <a:spcBef>
          <a:spcPct val="20000"/>
        </a:spcBef>
        <a:spcAft>
          <a:spcPct val="0"/>
        </a:spcAft>
        <a:buFont typeface="Wingdings" pitchFamily="2" charset="2"/>
        <a:buChar char="§"/>
        <a:defRPr sz="1600">
          <a:solidFill>
            <a:schemeClr val="tx1"/>
          </a:solidFill>
          <a:latin typeface="+mn-lt"/>
        </a:defRPr>
      </a:lvl8pPr>
      <a:lvl9pPr marL="2571750" indent="-198438"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altLang="zh-CN" dirty="0" smtClean="0"/>
              <a:t>X-ray Image Analysis Approach for Lithium-ion Battery Cells</a:t>
            </a:r>
            <a:endParaRPr lang="de-DE" dirty="0"/>
          </a:p>
        </p:txBody>
      </p:sp>
      <p:sp>
        <p:nvSpPr>
          <p:cNvPr id="5" name="Untertitel 4"/>
          <p:cNvSpPr>
            <a:spLocks noGrp="1"/>
          </p:cNvSpPr>
          <p:nvPr>
            <p:ph type="subTitle" idx="1"/>
          </p:nvPr>
        </p:nvSpPr>
        <p:spPr/>
        <p:txBody>
          <a:bodyPr/>
          <a:lstStyle/>
          <a:p>
            <a:r>
              <a:rPr lang="en-US" altLang="zh-CN" dirty="0" smtClean="0"/>
              <a:t>Wenhao, Xu, </a:t>
            </a:r>
            <a:r>
              <a:rPr lang="de-DE" altLang="zh-CN" dirty="0" smtClean="0"/>
              <a:t>31/01/18</a:t>
            </a:r>
            <a:endParaRPr lang="de-DE" dirty="0"/>
          </a:p>
        </p:txBody>
      </p:sp>
      <p:sp>
        <p:nvSpPr>
          <p:cNvPr id="6" name="Textplatzhalter 5"/>
          <p:cNvSpPr>
            <a:spLocks noGrp="1"/>
          </p:cNvSpPr>
          <p:nvPr>
            <p:ph type="body" sz="quarter" idx="10"/>
          </p:nvPr>
        </p:nvSpPr>
        <p:spPr/>
        <p:txBody>
          <a:bodyPr/>
          <a:lstStyle/>
          <a:p>
            <a:r>
              <a:rPr lang="de-DE" dirty="0" smtClean="0"/>
              <a:t>Master Thesis</a:t>
            </a:r>
            <a:endParaRPr lang="de-DE" dirty="0"/>
          </a:p>
        </p:txBody>
      </p:sp>
    </p:spTree>
  </p:cSld>
  <p:clrMapOvr>
    <a:masterClrMapping/>
  </p:clrMapOvr>
  <mc:AlternateContent xmlns:mc="http://schemas.openxmlformats.org/markup-compatibility/2006" xmlns:p14="http://schemas.microsoft.com/office/powerpoint/2010/main">
    <mc:Choice Requires="p14">
      <p:transition spd="slow" p14:dur="2000" advTm="549"/>
    </mc:Choice>
    <mc:Fallback xmlns="">
      <p:transition spd="slow" advTm="54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sz="2400" dirty="0"/>
              <a:t>Fake edge </a:t>
            </a:r>
            <a:r>
              <a:rPr lang="de-DE" altLang="zh-CN" sz="2400" dirty="0" smtClean="0"/>
              <a:t>removal</a:t>
            </a:r>
            <a:endParaRPr lang="zh-CN" altLang="en-US" dirty="0"/>
          </a:p>
        </p:txBody>
      </p:sp>
      <p:sp>
        <p:nvSpPr>
          <p:cNvPr id="3" name="矩形 2"/>
          <p:cNvSpPr/>
          <p:nvPr/>
        </p:nvSpPr>
        <p:spPr>
          <a:xfrm>
            <a:off x="5106862" y="2583510"/>
            <a:ext cx="4055430" cy="2862322"/>
          </a:xfrm>
          <a:prstGeom prst="rect">
            <a:avLst/>
          </a:prstGeom>
        </p:spPr>
        <p:txBody>
          <a:bodyPr wrap="square">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r>
              <a:rPr lang="en-US" altLang="zh-CN" dirty="0"/>
              <a:t>T</a:t>
            </a:r>
            <a:r>
              <a:rPr lang="en-US" altLang="zh-CN" dirty="0" smtClean="0"/>
              <a:t>rue edges:</a:t>
            </a:r>
          </a:p>
          <a:p>
            <a:pPr marL="285750" indent="-285750">
              <a:buFont typeface="Arial" panose="020B0604020202020204" pitchFamily="34" charset="0"/>
              <a:buChar char="•"/>
            </a:pPr>
            <a:r>
              <a:rPr lang="en-US" altLang="zh-CN" dirty="0" smtClean="0"/>
              <a:t>The brightness in the left part should be larger than the right part </a:t>
            </a:r>
          </a:p>
          <a:p>
            <a:pPr marL="285750" indent="-285750">
              <a:buFont typeface="Arial" panose="020B0604020202020204" pitchFamily="34" charset="0"/>
              <a:buChar char="•"/>
            </a:pPr>
            <a:endParaRPr lang="en-US" altLang="zh-CN" dirty="0"/>
          </a:p>
          <a:p>
            <a:r>
              <a:rPr lang="en-US" altLang="zh-CN" dirty="0"/>
              <a:t>Set rules to remove fake </a:t>
            </a:r>
            <a:r>
              <a:rPr lang="en-US" altLang="zh-CN" dirty="0" smtClean="0"/>
              <a:t>edges:</a:t>
            </a:r>
          </a:p>
          <a:p>
            <a:pPr marL="285750" indent="-285750">
              <a:buFont typeface="Arial" panose="020B0604020202020204" pitchFamily="34" charset="0"/>
              <a:buChar char="•"/>
            </a:pPr>
            <a:r>
              <a:rPr lang="en-US" altLang="zh-CN" dirty="0" smtClean="0"/>
              <a:t>mean brightness on the left - mean </a:t>
            </a:r>
            <a:r>
              <a:rPr lang="en-US" altLang="zh-CN" dirty="0"/>
              <a:t>brightness on the </a:t>
            </a:r>
            <a:r>
              <a:rPr lang="en-US" altLang="zh-CN" dirty="0" smtClean="0"/>
              <a:t>right &gt;30</a:t>
            </a:r>
            <a:endParaRPr lang="en-US" altLang="zh-CN" dirty="0"/>
          </a:p>
        </p:txBody>
      </p:sp>
      <p:pic>
        <p:nvPicPr>
          <p:cNvPr id="4" name="图片 3"/>
          <p:cNvPicPr/>
          <p:nvPr/>
        </p:nvPicPr>
        <p:blipFill rotWithShape="1">
          <a:blip r:embed="rId2">
            <a:extLst>
              <a:ext uri="{28A0092B-C50C-407E-A947-70E740481C1C}">
                <a14:useLocalDpi xmlns:a14="http://schemas.microsoft.com/office/drawing/2010/main" val="0"/>
              </a:ext>
            </a:extLst>
          </a:blip>
          <a:srcRect b="9351"/>
          <a:stretch/>
        </p:blipFill>
        <p:spPr bwMode="auto">
          <a:xfrm>
            <a:off x="-309377" y="1611312"/>
            <a:ext cx="5628894" cy="3960304"/>
          </a:xfrm>
          <a:prstGeom prst="rect">
            <a:avLst/>
          </a:prstGeom>
          <a:noFill/>
          <a:ln>
            <a:noFill/>
          </a:ln>
          <a:extLst>
            <a:ext uri="{53640926-AAD7-44D8-BBD7-CCE9431645EC}">
              <a14:shadowObscured xmlns:a14="http://schemas.microsoft.com/office/drawing/2010/main"/>
            </a:ext>
          </a:extLst>
        </p:spPr>
      </p:pic>
      <p:sp>
        <p:nvSpPr>
          <p:cNvPr id="6" name="文本框 5"/>
          <p:cNvSpPr txBox="1"/>
          <p:nvPr/>
        </p:nvSpPr>
        <p:spPr>
          <a:xfrm>
            <a:off x="431800" y="1002066"/>
            <a:ext cx="8375650" cy="646331"/>
          </a:xfrm>
          <a:prstGeom prst="rect">
            <a:avLst/>
          </a:prstGeom>
          <a:noFill/>
        </p:spPr>
        <p:txBody>
          <a:bodyPr wrap="square" rtlCol="0">
            <a:spAutoFit/>
          </a:bodyPr>
          <a:lstStyle/>
          <a:p>
            <a:r>
              <a:rPr lang="en-US" altLang="zh-CN" dirty="0" smtClean="0"/>
              <a:t>Extract the local region of electrode edge and examine if the region has the edge features </a:t>
            </a:r>
            <a:endParaRPr lang="zh-CN" altLang="en-US" dirty="0"/>
          </a:p>
        </p:txBody>
      </p:sp>
      <p:grpSp>
        <p:nvGrpSpPr>
          <p:cNvPr id="8" name="组合 7"/>
          <p:cNvGrpSpPr/>
          <p:nvPr/>
        </p:nvGrpSpPr>
        <p:grpSpPr>
          <a:xfrm>
            <a:off x="5106862" y="1773099"/>
            <a:ext cx="3659976" cy="1258324"/>
            <a:chOff x="4887035" y="1788207"/>
            <a:chExt cx="3659976" cy="1258324"/>
          </a:xfrm>
        </p:grpSpPr>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35" y="1788207"/>
              <a:ext cx="1998775" cy="867392"/>
            </a:xfrm>
            <a:prstGeom prst="rect">
              <a:avLst/>
            </a:prstGeom>
            <a:ln>
              <a:solidFill>
                <a:schemeClr val="tx1"/>
              </a:solidFill>
            </a:ln>
          </p:spPr>
        </p:pic>
        <p:sp>
          <p:nvSpPr>
            <p:cNvPr id="7" name="矩形 6"/>
            <p:cNvSpPr/>
            <p:nvPr/>
          </p:nvSpPr>
          <p:spPr>
            <a:xfrm>
              <a:off x="4887035" y="2677199"/>
              <a:ext cx="3659976" cy="369332"/>
            </a:xfrm>
            <a:prstGeom prst="rect">
              <a:avLst/>
            </a:prstGeom>
            <a:ln>
              <a:noFill/>
            </a:ln>
          </p:spPr>
          <p:txBody>
            <a:bodyPr wrap="none">
              <a:spAutoFit/>
            </a:bodyPr>
            <a:lstStyle/>
            <a:p>
              <a:r>
                <a:rPr lang="en-US" altLang="zh-CN" dirty="0"/>
                <a:t>the local region of electrode edge </a:t>
              </a:r>
              <a:endParaRPr lang="zh-CN" altLang="en-US" dirty="0"/>
            </a:p>
          </p:txBody>
        </p:sp>
      </p:grpSp>
    </p:spTree>
    <p:extLst>
      <p:ext uri="{BB962C8B-B14F-4D97-AF65-F5344CB8AC3E}">
        <p14:creationId xmlns:p14="http://schemas.microsoft.com/office/powerpoint/2010/main" val="334752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sz="2400" dirty="0"/>
              <a:t>Electrode edge positioning through </a:t>
            </a:r>
            <a:r>
              <a:rPr lang="de-DE" altLang="zh-CN" sz="2400" dirty="0" smtClean="0"/>
              <a:t>interpolation</a:t>
            </a:r>
            <a:endParaRPr lang="zh-CN" altLang="en-US" dirty="0"/>
          </a:p>
        </p:txBody>
      </p:sp>
      <p:pic>
        <p:nvPicPr>
          <p:cNvPr id="3" name="图片 2"/>
          <p:cNvPicPr>
            <a:picLocks noChangeAspect="1"/>
          </p:cNvPicPr>
          <p:nvPr/>
        </p:nvPicPr>
        <p:blipFill>
          <a:blip r:embed="rId2"/>
          <a:stretch>
            <a:fillRect/>
          </a:stretch>
        </p:blipFill>
        <p:spPr>
          <a:xfrm>
            <a:off x="431800" y="1043735"/>
            <a:ext cx="2629767" cy="4189796"/>
          </a:xfrm>
          <a:prstGeom prst="rect">
            <a:avLst/>
          </a:prstGeom>
        </p:spPr>
      </p:pic>
      <p:grpSp>
        <p:nvGrpSpPr>
          <p:cNvPr id="4" name="组合 3"/>
          <p:cNvGrpSpPr/>
          <p:nvPr/>
        </p:nvGrpSpPr>
        <p:grpSpPr>
          <a:xfrm>
            <a:off x="3637808" y="1043735"/>
            <a:ext cx="2629767" cy="4189796"/>
            <a:chOff x="4477488" y="607329"/>
            <a:chExt cx="2940493" cy="4684851"/>
          </a:xfrm>
        </p:grpSpPr>
        <p:pic>
          <p:nvPicPr>
            <p:cNvPr id="5" name="图片 4"/>
            <p:cNvPicPr>
              <a:picLocks noChangeAspect="1"/>
            </p:cNvPicPr>
            <p:nvPr/>
          </p:nvPicPr>
          <p:blipFill>
            <a:blip r:embed="rId2"/>
            <a:stretch>
              <a:fillRect/>
            </a:stretch>
          </p:blipFill>
          <p:spPr>
            <a:xfrm>
              <a:off x="4477488" y="607329"/>
              <a:ext cx="2940493" cy="4684851"/>
            </a:xfrm>
            <a:prstGeom prst="rect">
              <a:avLst/>
            </a:prstGeom>
          </p:spPr>
        </p:pic>
        <p:sp>
          <p:nvSpPr>
            <p:cNvPr id="6" name="椭圆 5"/>
            <p:cNvSpPr/>
            <p:nvPr/>
          </p:nvSpPr>
          <p:spPr>
            <a:xfrm>
              <a:off x="6076959" y="2041184"/>
              <a:ext cx="119561" cy="11956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162602" y="2270529"/>
              <a:ext cx="119561" cy="11956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34802" y="2759073"/>
              <a:ext cx="119561" cy="11956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25821" y="2993888"/>
              <a:ext cx="119561" cy="11956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85181" y="3218544"/>
              <a:ext cx="119561" cy="11956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175021" y="3413714"/>
              <a:ext cx="119561" cy="11956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828173" y="3769360"/>
              <a:ext cx="119561" cy="11956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31801" y="5169871"/>
            <a:ext cx="2629766" cy="646331"/>
          </a:xfrm>
          <a:prstGeom prst="rect">
            <a:avLst/>
          </a:prstGeom>
          <a:noFill/>
        </p:spPr>
        <p:txBody>
          <a:bodyPr wrap="square" rtlCol="0">
            <a:spAutoFit/>
          </a:bodyPr>
          <a:lstStyle/>
          <a:p>
            <a:r>
              <a:rPr lang="en-US" altLang="zh-CN" dirty="0" smtClean="0"/>
              <a:t>Curve fitting through Harris points</a:t>
            </a:r>
            <a:endParaRPr lang="zh-CN" altLang="en-US" dirty="0"/>
          </a:p>
        </p:txBody>
      </p:sp>
      <p:sp>
        <p:nvSpPr>
          <p:cNvPr id="14" name="文本框 13"/>
          <p:cNvSpPr txBox="1"/>
          <p:nvPr/>
        </p:nvSpPr>
        <p:spPr>
          <a:xfrm>
            <a:off x="3855433" y="5169871"/>
            <a:ext cx="2629766" cy="923330"/>
          </a:xfrm>
          <a:prstGeom prst="rect">
            <a:avLst/>
          </a:prstGeom>
          <a:noFill/>
        </p:spPr>
        <p:txBody>
          <a:bodyPr wrap="square" rtlCol="0">
            <a:spAutoFit/>
          </a:bodyPr>
          <a:lstStyle/>
          <a:p>
            <a:r>
              <a:rPr lang="en-US" altLang="zh-CN" dirty="0" smtClean="0"/>
              <a:t>Extract 15 points equidistantly from the curve</a:t>
            </a:r>
            <a:endParaRPr lang="zh-CN" altLang="en-US" dirty="0"/>
          </a:p>
        </p:txBody>
      </p:sp>
      <p:sp>
        <p:nvSpPr>
          <p:cNvPr id="15" name="右箭头 14"/>
          <p:cNvSpPr/>
          <p:nvPr/>
        </p:nvSpPr>
        <p:spPr>
          <a:xfrm>
            <a:off x="3139240" y="2843935"/>
            <a:ext cx="411635" cy="28147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383145" y="2077404"/>
            <a:ext cx="2760856" cy="2308324"/>
          </a:xfrm>
          <a:prstGeom prst="rect">
            <a:avLst/>
          </a:prstGeom>
          <a:noFill/>
        </p:spPr>
        <p:txBody>
          <a:bodyPr wrap="square" rtlCol="0">
            <a:spAutoFit/>
          </a:bodyPr>
          <a:lstStyle/>
          <a:p>
            <a:r>
              <a:rPr lang="en-US" altLang="zh-CN" dirty="0" smtClean="0"/>
              <a:t>Not all the electrode edges can be correctly extracted, thus we create a curve based on the already extracted edge points, and then extract the rest edge points from the curve.</a:t>
            </a:r>
            <a:endParaRPr lang="zh-CN" altLang="en-US" dirty="0"/>
          </a:p>
        </p:txBody>
      </p:sp>
    </p:spTree>
    <p:extLst>
      <p:ext uri="{BB962C8B-B14F-4D97-AF65-F5344CB8AC3E}">
        <p14:creationId xmlns:p14="http://schemas.microsoft.com/office/powerpoint/2010/main" val="1253281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Edge extraction workflow(Y-direction</a:t>
            </a:r>
            <a:r>
              <a:rPr lang="en-US" altLang="zh-CN" sz="2400" dirty="0" smtClean="0"/>
              <a:t>)</a:t>
            </a:r>
            <a:endParaRPr lang="zh-CN" altLang="en-US" dirty="0"/>
          </a:p>
        </p:txBody>
      </p:sp>
      <p:pic>
        <p:nvPicPr>
          <p:cNvPr id="3" name="图片 2"/>
          <p:cNvPicPr>
            <a:picLocks noChangeAspect="1"/>
          </p:cNvPicPr>
          <p:nvPr/>
        </p:nvPicPr>
        <p:blipFill>
          <a:blip r:embed="rId2"/>
          <a:stretch>
            <a:fillRect/>
          </a:stretch>
        </p:blipFill>
        <p:spPr>
          <a:xfrm>
            <a:off x="2844919" y="827276"/>
            <a:ext cx="3549411" cy="5364215"/>
          </a:xfrm>
          <a:prstGeom prst="rect">
            <a:avLst/>
          </a:prstGeom>
        </p:spPr>
      </p:pic>
      <p:sp>
        <p:nvSpPr>
          <p:cNvPr id="4" name="文本框 3"/>
          <p:cNvSpPr txBox="1"/>
          <p:nvPr/>
        </p:nvSpPr>
        <p:spPr>
          <a:xfrm>
            <a:off x="6692215" y="2123855"/>
            <a:ext cx="2115235" cy="923330"/>
          </a:xfrm>
          <a:prstGeom prst="rect">
            <a:avLst/>
          </a:prstGeom>
          <a:noFill/>
        </p:spPr>
        <p:txBody>
          <a:bodyPr wrap="square" rtlCol="0">
            <a:spAutoFit/>
          </a:bodyPr>
          <a:lstStyle/>
          <a:p>
            <a:r>
              <a:rPr lang="en-US" altLang="zh-CN" dirty="0" smtClean="0"/>
              <a:t>Similar to the workflow for X-direction images</a:t>
            </a:r>
            <a:endParaRPr lang="zh-CN" altLang="en-US" dirty="0"/>
          </a:p>
        </p:txBody>
      </p:sp>
    </p:spTree>
    <p:extLst>
      <p:ext uri="{BB962C8B-B14F-4D97-AF65-F5344CB8AC3E}">
        <p14:creationId xmlns:p14="http://schemas.microsoft.com/office/powerpoint/2010/main" val="114252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Problems and suggestions</a:t>
            </a:r>
            <a:endParaRPr lang="zh-CN" altLang="en-US" dirty="0"/>
          </a:p>
        </p:txBody>
      </p:sp>
      <p:sp>
        <p:nvSpPr>
          <p:cNvPr id="3" name="文本框 2"/>
          <p:cNvSpPr txBox="1"/>
          <p:nvPr/>
        </p:nvSpPr>
        <p:spPr>
          <a:xfrm>
            <a:off x="431800" y="2528900"/>
            <a:ext cx="8375650"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Image </a:t>
            </a:r>
            <a:r>
              <a:rPr lang="en-US" altLang="zh-CN" dirty="0" smtClean="0"/>
              <a:t>selection (lack </a:t>
            </a:r>
            <a:r>
              <a:rPr lang="en-US" altLang="zh-CN" dirty="0"/>
              <a:t>of standardization in image acquisition)</a:t>
            </a:r>
          </a:p>
          <a:p>
            <a:pPr marL="285750" indent="-285750">
              <a:buFont typeface="Arial" panose="020B0604020202020204" pitchFamily="34" charset="0"/>
              <a:buChar char="•"/>
            </a:pPr>
            <a:r>
              <a:rPr lang="en-US" altLang="zh-CN" dirty="0"/>
              <a:t>ROI extraction(hard to divide anodes from cathodes when analyzing abnormal images)</a:t>
            </a:r>
          </a:p>
          <a:p>
            <a:pPr marL="285750" indent="-285750">
              <a:buFont typeface="Arial" panose="020B0604020202020204" pitchFamily="34" charset="0"/>
              <a:buChar char="•"/>
            </a:pPr>
            <a:r>
              <a:rPr lang="en-US" altLang="zh-CN" dirty="0"/>
              <a:t>Edge extraction through interpolation</a:t>
            </a:r>
          </a:p>
          <a:p>
            <a:endParaRPr lang="zh-CN" altLang="en-US" dirty="0"/>
          </a:p>
        </p:txBody>
      </p:sp>
    </p:spTree>
    <p:extLst>
      <p:ext uri="{BB962C8B-B14F-4D97-AF65-F5344CB8AC3E}">
        <p14:creationId xmlns:p14="http://schemas.microsoft.com/office/powerpoint/2010/main" val="346418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Problems: image selection</a:t>
            </a:r>
            <a:endParaRPr lang="zh-CN" altLang="en-US" dirty="0"/>
          </a:p>
        </p:txBody>
      </p:sp>
      <p:pic>
        <p:nvPicPr>
          <p:cNvPr id="3" name="图片 2"/>
          <p:cNvPicPr>
            <a:picLocks noChangeAspect="1"/>
          </p:cNvPicPr>
          <p:nvPr/>
        </p:nvPicPr>
        <p:blipFill>
          <a:blip r:embed="rId2"/>
          <a:stretch>
            <a:fillRect/>
          </a:stretch>
        </p:blipFill>
        <p:spPr>
          <a:xfrm>
            <a:off x="-19666" y="1747519"/>
            <a:ext cx="3132553" cy="3243030"/>
          </a:xfrm>
          <a:prstGeom prst="rect">
            <a:avLst/>
          </a:prstGeom>
        </p:spPr>
      </p:pic>
      <p:sp>
        <p:nvSpPr>
          <p:cNvPr id="6" name="文本框 5"/>
          <p:cNvSpPr txBox="1"/>
          <p:nvPr/>
        </p:nvSpPr>
        <p:spPr>
          <a:xfrm>
            <a:off x="251520" y="5082647"/>
            <a:ext cx="6467802" cy="923330"/>
          </a:xfrm>
          <a:prstGeom prst="rect">
            <a:avLst/>
          </a:prstGeom>
          <a:noFill/>
        </p:spPr>
        <p:txBody>
          <a:bodyPr wrap="square" rtlCol="0">
            <a:spAutoFit/>
          </a:bodyPr>
          <a:lstStyle/>
          <a:p>
            <a:pPr algn="ctr"/>
            <a:r>
              <a:rPr lang="en-US" altLang="zh-CN" dirty="0" smtClean="0"/>
              <a:t>Image acquisition lack of </a:t>
            </a:r>
            <a:r>
              <a:rPr lang="en-US" altLang="zh-CN" dirty="0"/>
              <a:t>standardization causes trouble for image selection</a:t>
            </a:r>
            <a:endParaRPr lang="zh-CN" altLang="en-US" dirty="0"/>
          </a:p>
          <a:p>
            <a:pPr algn="ctr"/>
            <a:endParaRPr lang="zh-CN" altLang="en-US"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8417" y="1541238"/>
            <a:ext cx="1139483" cy="3912987"/>
          </a:xfrm>
          <a:prstGeom prst="rect">
            <a:avLst/>
          </a:prstGeom>
        </p:spPr>
      </p:pic>
      <p:sp>
        <p:nvSpPr>
          <p:cNvPr id="8" name="文本框 7"/>
          <p:cNvSpPr txBox="1"/>
          <p:nvPr/>
        </p:nvSpPr>
        <p:spPr>
          <a:xfrm>
            <a:off x="6720464" y="909205"/>
            <a:ext cx="1897264" cy="646331"/>
          </a:xfrm>
          <a:prstGeom prst="rect">
            <a:avLst/>
          </a:prstGeom>
          <a:noFill/>
        </p:spPr>
        <p:txBody>
          <a:bodyPr wrap="square" rtlCol="0">
            <a:spAutoFit/>
          </a:bodyPr>
          <a:lstStyle/>
          <a:p>
            <a:pPr algn="ctr"/>
            <a:r>
              <a:rPr lang="en-US" altLang="zh-CN" dirty="0" smtClean="0"/>
              <a:t>Missing anodes </a:t>
            </a:r>
            <a:r>
              <a:rPr lang="en-US" altLang="zh-CN" dirty="0" smtClean="0"/>
              <a:t>on the </a:t>
            </a:r>
            <a:r>
              <a:rPr lang="en-US" altLang="zh-CN" dirty="0" smtClean="0"/>
              <a:t>top</a:t>
            </a:r>
            <a:endParaRPr lang="zh-CN" altLang="en-US" dirty="0"/>
          </a:p>
        </p:txBody>
      </p:sp>
      <p:pic>
        <p:nvPicPr>
          <p:cNvPr id="13" name="图片 12"/>
          <p:cNvPicPr>
            <a:picLocks noChangeAspect="1"/>
          </p:cNvPicPr>
          <p:nvPr/>
        </p:nvPicPr>
        <p:blipFill>
          <a:blip r:embed="rId4"/>
          <a:stretch>
            <a:fillRect/>
          </a:stretch>
        </p:blipFill>
        <p:spPr>
          <a:xfrm>
            <a:off x="3112561" y="1845835"/>
            <a:ext cx="3189059" cy="3144714"/>
          </a:xfrm>
          <a:prstGeom prst="rect">
            <a:avLst/>
          </a:prstGeom>
        </p:spPr>
      </p:pic>
      <p:sp>
        <p:nvSpPr>
          <p:cNvPr id="14" name="椭圆 13"/>
          <p:cNvSpPr/>
          <p:nvPr/>
        </p:nvSpPr>
        <p:spPr>
          <a:xfrm>
            <a:off x="3520661" y="2197366"/>
            <a:ext cx="301069" cy="30106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14" idx="7"/>
          </p:cNvCxnSpPr>
          <p:nvPr/>
        </p:nvCxnSpPr>
        <p:spPr>
          <a:xfrm flipV="1">
            <a:off x="3777639" y="1730945"/>
            <a:ext cx="3480859" cy="5105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5787107" y="4410001"/>
            <a:ext cx="301069" cy="30106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a:off x="5967781" y="4711070"/>
            <a:ext cx="1290717" cy="7431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20464" y="5478332"/>
            <a:ext cx="1897264" cy="646331"/>
          </a:xfrm>
          <a:prstGeom prst="rect">
            <a:avLst/>
          </a:prstGeom>
          <a:noFill/>
        </p:spPr>
        <p:txBody>
          <a:bodyPr wrap="square" rtlCol="0">
            <a:spAutoFit/>
          </a:bodyPr>
          <a:lstStyle/>
          <a:p>
            <a:pPr algn="ctr"/>
            <a:r>
              <a:rPr lang="en-US" altLang="zh-CN" dirty="0" smtClean="0"/>
              <a:t>Missing anodes </a:t>
            </a:r>
            <a:r>
              <a:rPr lang="en-US" altLang="zh-CN" dirty="0" smtClean="0"/>
              <a:t>on the </a:t>
            </a:r>
            <a:r>
              <a:rPr lang="en-US" altLang="zh-CN" dirty="0" smtClean="0"/>
              <a:t>bottom</a:t>
            </a:r>
            <a:endParaRPr lang="zh-CN" altLang="en-US" dirty="0"/>
          </a:p>
        </p:txBody>
      </p:sp>
    </p:spTree>
    <p:extLst>
      <p:ext uri="{BB962C8B-B14F-4D97-AF65-F5344CB8AC3E}">
        <p14:creationId xmlns:p14="http://schemas.microsoft.com/office/powerpoint/2010/main" val="369150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a:t>
            </a:r>
            <a:r>
              <a:rPr lang="en-US" altLang="zh-CN" dirty="0"/>
              <a:t>image selection</a:t>
            </a:r>
            <a:endParaRPr lang="zh-CN" altLang="en-US" dirty="0"/>
          </a:p>
        </p:txBody>
      </p:sp>
      <p:sp>
        <p:nvSpPr>
          <p:cNvPr id="3" name="文本框 2"/>
          <p:cNvSpPr txBox="1"/>
          <p:nvPr/>
        </p:nvSpPr>
        <p:spPr>
          <a:xfrm>
            <a:off x="441386" y="2258870"/>
            <a:ext cx="8375650" cy="2031325"/>
          </a:xfrm>
          <a:prstGeom prst="rect">
            <a:avLst/>
          </a:prstGeom>
          <a:noFill/>
        </p:spPr>
        <p:txBody>
          <a:bodyPr wrap="square" rtlCol="0">
            <a:spAutoFit/>
          </a:bodyPr>
          <a:lstStyle/>
          <a:p>
            <a:r>
              <a:rPr lang="en-US" altLang="zh-CN" dirty="0" smtClean="0"/>
              <a:t>Suggestions:</a:t>
            </a:r>
          </a:p>
          <a:p>
            <a:pPr marL="285750" indent="-285750">
              <a:buFont typeface="Arial" panose="020B0604020202020204" pitchFamily="34" charset="0"/>
              <a:buChar char="•"/>
            </a:pPr>
            <a:r>
              <a:rPr lang="en-US" altLang="zh-CN" dirty="0" smtClean="0"/>
              <a:t>Manual </a:t>
            </a:r>
            <a:r>
              <a:rPr lang="en-US" altLang="zh-CN" dirty="0"/>
              <a:t>image selection.</a:t>
            </a:r>
          </a:p>
          <a:p>
            <a:pPr marL="285750" indent="-285750">
              <a:buFont typeface="Arial" panose="020B0604020202020204" pitchFamily="34" charset="0"/>
              <a:buChar char="•"/>
            </a:pPr>
            <a:r>
              <a:rPr lang="en-US" altLang="zh-CN" dirty="0"/>
              <a:t>Develop a GUI to select the images and verify if the images are properly selected.</a:t>
            </a:r>
          </a:p>
          <a:p>
            <a:pPr marL="285750" indent="-285750">
              <a:buFont typeface="Arial" panose="020B0604020202020204" pitchFamily="34" charset="0"/>
              <a:buChar char="•"/>
            </a:pPr>
            <a:r>
              <a:rPr lang="en-US" altLang="zh-CN" dirty="0"/>
              <a:t>When all the images are acquired in a same manner, it is possible to select images automatically using the method I used in the scripts, only thing to do is to adjust some parameters in the script.</a:t>
            </a:r>
            <a:endParaRPr lang="zh-CN" altLang="en-US" dirty="0"/>
          </a:p>
        </p:txBody>
      </p:sp>
    </p:spTree>
    <p:extLst>
      <p:ext uri="{BB962C8B-B14F-4D97-AF65-F5344CB8AC3E}">
        <p14:creationId xmlns:p14="http://schemas.microsoft.com/office/powerpoint/2010/main" val="2000560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ROI </a:t>
            </a:r>
            <a:r>
              <a:rPr lang="en-US" altLang="zh-CN" dirty="0"/>
              <a:t>extraction</a:t>
            </a:r>
            <a:endParaRPr lang="zh-CN" altLang="en-US" dirty="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51703"/>
          <a:stretch/>
        </p:blipFill>
        <p:spPr>
          <a:xfrm>
            <a:off x="411184" y="2078850"/>
            <a:ext cx="3176747" cy="2194033"/>
          </a:xfrm>
          <a:prstGeom prst="rect">
            <a:avLst/>
          </a:prstGeom>
        </p:spPr>
      </p:pic>
      <p:sp>
        <p:nvSpPr>
          <p:cNvPr id="4" name="文本框 3"/>
          <p:cNvSpPr txBox="1"/>
          <p:nvPr/>
        </p:nvSpPr>
        <p:spPr>
          <a:xfrm>
            <a:off x="3911301" y="2056131"/>
            <a:ext cx="4005942" cy="646331"/>
          </a:xfrm>
          <a:prstGeom prst="rect">
            <a:avLst/>
          </a:prstGeom>
          <a:noFill/>
        </p:spPr>
        <p:txBody>
          <a:bodyPr wrap="square" rtlCol="0">
            <a:spAutoFit/>
          </a:bodyPr>
          <a:lstStyle/>
          <a:p>
            <a:r>
              <a:rPr lang="en-US" altLang="zh-CN" dirty="0" smtClean="0"/>
              <a:t>Abnormal cathodes make it very hard to divide anodes from cathodes</a:t>
            </a:r>
            <a:endParaRPr lang="zh-CN" altLang="en-US" dirty="0"/>
          </a:p>
        </p:txBody>
      </p:sp>
      <p:sp>
        <p:nvSpPr>
          <p:cNvPr id="5" name="椭圆 4"/>
          <p:cNvSpPr/>
          <p:nvPr/>
        </p:nvSpPr>
        <p:spPr>
          <a:xfrm>
            <a:off x="2481942" y="2157229"/>
            <a:ext cx="444137" cy="4441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912111" y="3309857"/>
            <a:ext cx="4767175" cy="1477328"/>
          </a:xfrm>
          <a:prstGeom prst="rect">
            <a:avLst/>
          </a:prstGeom>
          <a:noFill/>
        </p:spPr>
        <p:txBody>
          <a:bodyPr wrap="square" rtlCol="0">
            <a:spAutoFit/>
          </a:bodyPr>
          <a:lstStyle/>
          <a:p>
            <a:r>
              <a:rPr lang="en-US" altLang="zh-CN" dirty="0" smtClean="0"/>
              <a:t>Suggestions:</a:t>
            </a:r>
          </a:p>
          <a:p>
            <a:pPr marL="742950" lvl="1" indent="-285750">
              <a:buFont typeface="Arial" panose="020B0604020202020204" pitchFamily="34" charset="0"/>
              <a:buChar char="•"/>
            </a:pPr>
            <a:r>
              <a:rPr lang="en-US" altLang="zh-CN" dirty="0" smtClean="0"/>
              <a:t>GUI based ROI extraction</a:t>
            </a:r>
          </a:p>
          <a:p>
            <a:pPr marL="742950" lvl="1" indent="-285750">
              <a:buFont typeface="Arial" panose="020B0604020202020204" pitchFamily="34" charset="0"/>
              <a:buChar char="•"/>
            </a:pPr>
            <a:r>
              <a:rPr lang="en-US" altLang="zh-CN" dirty="0" smtClean="0"/>
              <a:t>Select a proper </a:t>
            </a:r>
            <a:r>
              <a:rPr lang="en-US" altLang="zh-CN" u="sng" dirty="0" smtClean="0"/>
              <a:t>anode length </a:t>
            </a:r>
            <a:r>
              <a:rPr lang="en-US" altLang="zh-CN" dirty="0" smtClean="0"/>
              <a:t>respectively when analyzing images from different battery cell</a:t>
            </a:r>
          </a:p>
        </p:txBody>
      </p:sp>
      <p:cxnSp>
        <p:nvCxnSpPr>
          <p:cNvPr id="7" name="直接连接符 6"/>
          <p:cNvCxnSpPr/>
          <p:nvPr/>
        </p:nvCxnSpPr>
        <p:spPr>
          <a:xfrm>
            <a:off x="2840219" y="2540405"/>
            <a:ext cx="0" cy="2048833"/>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840219" y="4578627"/>
            <a:ext cx="435348" cy="0"/>
          </a:xfrm>
          <a:prstGeom prst="lin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481942" y="4601433"/>
            <a:ext cx="1234963" cy="282939"/>
          </a:xfrm>
          <a:prstGeom prst="rect">
            <a:avLst/>
          </a:prstGeom>
        </p:spPr>
        <p:txBody>
          <a:bodyPr wrap="square">
            <a:spAutoFit/>
          </a:bodyPr>
          <a:lstStyle/>
          <a:p>
            <a:r>
              <a:rPr lang="en-US" altLang="zh-CN" sz="1200" b="0" i="0" u="sng" strike="noStrike" baseline="0" dirty="0" err="1" smtClean="0">
                <a:solidFill>
                  <a:srgbClr val="000000"/>
                </a:solidFill>
                <a:latin typeface="+mj-lt"/>
              </a:rPr>
              <a:t>anode_length</a:t>
            </a:r>
            <a:endParaRPr lang="zh-CN" altLang="en-US" sz="1200" u="sng" dirty="0">
              <a:latin typeface="+mj-lt"/>
            </a:endParaRPr>
          </a:p>
        </p:txBody>
      </p:sp>
      <p:cxnSp>
        <p:nvCxnSpPr>
          <p:cNvPr id="10" name="直接连接符 9"/>
          <p:cNvCxnSpPr/>
          <p:nvPr/>
        </p:nvCxnSpPr>
        <p:spPr>
          <a:xfrm>
            <a:off x="3249449" y="2514279"/>
            <a:ext cx="0" cy="2074959"/>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6"/>
          </p:cNvCxnSpPr>
          <p:nvPr/>
        </p:nvCxnSpPr>
        <p:spPr>
          <a:xfrm flipV="1">
            <a:off x="2926079" y="2258870"/>
            <a:ext cx="1114196" cy="1204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190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Edge </a:t>
            </a:r>
            <a:r>
              <a:rPr lang="en-US" altLang="zh-CN" dirty="0"/>
              <a:t>extraction through </a:t>
            </a:r>
            <a:r>
              <a:rPr lang="en-US" altLang="zh-CN" dirty="0" smtClean="0"/>
              <a:t>interpolation</a:t>
            </a:r>
            <a:endParaRPr lang="zh-CN" altLang="en-US" dirty="0"/>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18839" r="48368"/>
          <a:stretch/>
        </p:blipFill>
        <p:spPr>
          <a:xfrm>
            <a:off x="434083" y="1673805"/>
            <a:ext cx="2115235" cy="2295449"/>
          </a:xfrm>
          <a:prstGeom prst="rect">
            <a:avLst/>
          </a:prstGeom>
        </p:spPr>
      </p:pic>
      <p:sp>
        <p:nvSpPr>
          <p:cNvPr id="5" name="文本框 4"/>
          <p:cNvSpPr txBox="1"/>
          <p:nvPr/>
        </p:nvSpPr>
        <p:spPr>
          <a:xfrm>
            <a:off x="74042" y="1094099"/>
            <a:ext cx="3735415" cy="369332"/>
          </a:xfrm>
          <a:prstGeom prst="rect">
            <a:avLst/>
          </a:prstGeom>
          <a:noFill/>
        </p:spPr>
        <p:txBody>
          <a:bodyPr wrap="square" rtlCol="0">
            <a:spAutoFit/>
          </a:bodyPr>
          <a:lstStyle/>
          <a:p>
            <a:r>
              <a:rPr lang="en-US" altLang="zh-CN" dirty="0" smtClean="0"/>
              <a:t>Image: </a:t>
            </a:r>
            <a:r>
              <a:rPr lang="en-US" altLang="zh-CN" dirty="0"/>
              <a:t>zelle5_slices_X_1011</a:t>
            </a:r>
            <a:endParaRPr lang="zh-CN" altLang="en-US" dirty="0"/>
          </a:p>
        </p:txBody>
      </p:sp>
      <p:sp>
        <p:nvSpPr>
          <p:cNvPr id="6" name="文本框 5"/>
          <p:cNvSpPr txBox="1"/>
          <p:nvPr/>
        </p:nvSpPr>
        <p:spPr>
          <a:xfrm>
            <a:off x="431800" y="4379642"/>
            <a:ext cx="8170767" cy="1477328"/>
          </a:xfrm>
          <a:prstGeom prst="rect">
            <a:avLst/>
          </a:prstGeom>
          <a:noFill/>
        </p:spPr>
        <p:txBody>
          <a:bodyPr wrap="square" rtlCol="0">
            <a:spAutoFit/>
          </a:bodyPr>
          <a:lstStyle/>
          <a:p>
            <a:r>
              <a:rPr lang="en-US" altLang="zh-CN" dirty="0" smtClean="0"/>
              <a:t>In the scripts the cathode on the top will be judged as the first cathode</a:t>
            </a:r>
          </a:p>
          <a:p>
            <a:r>
              <a:rPr lang="en-US" altLang="zh-CN" dirty="0" smtClean="0"/>
              <a:t>However, in this case, the vertical position of the first cathode is lower than the second cathode, this cause problems in sorting the cathodes and the script judged the actual first cathode as the second cathode.</a:t>
            </a:r>
          </a:p>
          <a:p>
            <a:r>
              <a:rPr lang="en-US" altLang="zh-CN" dirty="0" smtClean="0"/>
              <a:t>This causes problems in interpolation</a:t>
            </a:r>
            <a:endParaRPr lang="zh-CN" altLang="en-US" dirty="0"/>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35583" t="9803" r="47672" b="70591"/>
          <a:stretch/>
        </p:blipFill>
        <p:spPr>
          <a:xfrm>
            <a:off x="4619625" y="1747646"/>
            <a:ext cx="3982942" cy="1659559"/>
          </a:xfrm>
          <a:prstGeom prst="rect">
            <a:avLst/>
          </a:prstGeom>
        </p:spPr>
      </p:pic>
      <p:sp>
        <p:nvSpPr>
          <p:cNvPr id="13" name="椭圆 12"/>
          <p:cNvSpPr/>
          <p:nvPr/>
        </p:nvSpPr>
        <p:spPr>
          <a:xfrm>
            <a:off x="1334183" y="1459943"/>
            <a:ext cx="1215135" cy="1215135"/>
          </a:xfrm>
          <a:prstGeom prst="ellipse">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cxnSp>
        <p:nvCxnSpPr>
          <p:cNvPr id="15" name="直接箭头连接符 14"/>
          <p:cNvCxnSpPr>
            <a:stCxn id="13" idx="6"/>
          </p:cNvCxnSpPr>
          <p:nvPr/>
        </p:nvCxnSpPr>
        <p:spPr>
          <a:xfrm flipV="1">
            <a:off x="2549318" y="1973384"/>
            <a:ext cx="2070307" cy="941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346975" y="2850884"/>
            <a:ext cx="3247458"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346975" y="2601225"/>
            <a:ext cx="72008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823722" y="2445507"/>
            <a:ext cx="2070306" cy="307777"/>
          </a:xfrm>
          <a:prstGeom prst="rect">
            <a:avLst/>
          </a:prstGeom>
          <a:noFill/>
        </p:spPr>
        <p:txBody>
          <a:bodyPr wrap="square" rtlCol="0">
            <a:spAutoFit/>
          </a:bodyPr>
          <a:lstStyle/>
          <a:p>
            <a:r>
              <a:rPr lang="en-US" altLang="zh-CN" sz="1400" dirty="0"/>
              <a:t>S</a:t>
            </a:r>
            <a:r>
              <a:rPr lang="en-US" altLang="zh-CN" sz="1400" dirty="0" smtClean="0"/>
              <a:t>econd cathode</a:t>
            </a:r>
            <a:endParaRPr lang="zh-CN" altLang="en-US" sz="1400" dirty="0"/>
          </a:p>
        </p:txBody>
      </p:sp>
      <p:sp>
        <p:nvSpPr>
          <p:cNvPr id="22" name="文本框 21"/>
          <p:cNvSpPr txBox="1"/>
          <p:nvPr/>
        </p:nvSpPr>
        <p:spPr>
          <a:xfrm>
            <a:off x="2821425" y="2726055"/>
            <a:ext cx="1912318" cy="307777"/>
          </a:xfrm>
          <a:prstGeom prst="rect">
            <a:avLst/>
          </a:prstGeom>
          <a:noFill/>
        </p:spPr>
        <p:txBody>
          <a:bodyPr wrap="square" rtlCol="0">
            <a:spAutoFit/>
          </a:bodyPr>
          <a:lstStyle/>
          <a:p>
            <a:r>
              <a:rPr lang="en-US" altLang="zh-CN" sz="1400" dirty="0"/>
              <a:t>F</a:t>
            </a:r>
            <a:r>
              <a:rPr lang="en-US" altLang="zh-CN" sz="1400" dirty="0" smtClean="0"/>
              <a:t>irst cathode</a:t>
            </a:r>
            <a:endParaRPr lang="zh-CN" altLang="en-US" sz="1400" dirty="0"/>
          </a:p>
        </p:txBody>
      </p:sp>
      <p:sp>
        <p:nvSpPr>
          <p:cNvPr id="28" name="乘号 27"/>
          <p:cNvSpPr/>
          <p:nvPr/>
        </p:nvSpPr>
        <p:spPr>
          <a:xfrm>
            <a:off x="7407315" y="2720083"/>
            <a:ext cx="270030" cy="258867"/>
          </a:xfrm>
          <a:prstGeom prst="mathMultiply">
            <a:avLst/>
          </a:prstGeom>
          <a:solidFill>
            <a:srgbClr val="00B050"/>
          </a:solidFill>
          <a:ln w="1905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29" name="乘号 28"/>
          <p:cNvSpPr/>
          <p:nvPr/>
        </p:nvSpPr>
        <p:spPr>
          <a:xfrm>
            <a:off x="4932040" y="2461216"/>
            <a:ext cx="270030" cy="258867"/>
          </a:xfrm>
          <a:prstGeom prst="mathMultiply">
            <a:avLst/>
          </a:prstGeom>
          <a:solidFill>
            <a:srgbClr val="00B050"/>
          </a:solidFill>
          <a:ln w="1905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12689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 Edge extraction through interpolation</a:t>
            </a:r>
            <a:endParaRPr lang="zh-CN" altLang="en-US" dirty="0"/>
          </a:p>
        </p:txBody>
      </p:sp>
      <p:grpSp>
        <p:nvGrpSpPr>
          <p:cNvPr id="24" name="组合 23"/>
          <p:cNvGrpSpPr/>
          <p:nvPr/>
        </p:nvGrpSpPr>
        <p:grpSpPr>
          <a:xfrm>
            <a:off x="918033" y="1268620"/>
            <a:ext cx="1125125" cy="3195355"/>
            <a:chOff x="1151620" y="1808820"/>
            <a:chExt cx="1125125" cy="3195355"/>
          </a:xfrm>
        </p:grpSpPr>
        <p:sp>
          <p:nvSpPr>
            <p:cNvPr id="3" name="椭圆 2"/>
            <p:cNvSpPr/>
            <p:nvPr/>
          </p:nvSpPr>
          <p:spPr>
            <a:xfrm>
              <a:off x="1646675" y="1808820"/>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4" name="椭圆 3"/>
            <p:cNvSpPr/>
            <p:nvPr/>
          </p:nvSpPr>
          <p:spPr>
            <a:xfrm>
              <a:off x="2186735" y="2183862"/>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5" name="椭圆 4"/>
            <p:cNvSpPr/>
            <p:nvPr/>
          </p:nvSpPr>
          <p:spPr>
            <a:xfrm>
              <a:off x="1691680" y="2558904"/>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6" name="椭圆 5"/>
            <p:cNvSpPr/>
            <p:nvPr/>
          </p:nvSpPr>
          <p:spPr>
            <a:xfrm>
              <a:off x="1511660" y="2933945"/>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9" name="任意多边形 8"/>
            <p:cNvSpPr/>
            <p:nvPr/>
          </p:nvSpPr>
          <p:spPr>
            <a:xfrm>
              <a:off x="1206500" y="1816100"/>
              <a:ext cx="1003649" cy="3187700"/>
            </a:xfrm>
            <a:custGeom>
              <a:avLst/>
              <a:gdLst>
                <a:gd name="connsiteX0" fmla="*/ 495300 w 1003649"/>
                <a:gd name="connsiteY0" fmla="*/ 0 h 3187700"/>
                <a:gd name="connsiteX1" fmla="*/ 1003300 w 1003649"/>
                <a:gd name="connsiteY1" fmla="*/ 368300 h 3187700"/>
                <a:gd name="connsiteX2" fmla="*/ 571500 w 1003649"/>
                <a:gd name="connsiteY2" fmla="*/ 749300 h 3187700"/>
                <a:gd name="connsiteX3" fmla="*/ 355600 w 1003649"/>
                <a:gd name="connsiteY3" fmla="*/ 1155700 h 3187700"/>
                <a:gd name="connsiteX4" fmla="*/ 368300 w 1003649"/>
                <a:gd name="connsiteY4" fmla="*/ 2374900 h 3187700"/>
                <a:gd name="connsiteX5" fmla="*/ 0 w 1003649"/>
                <a:gd name="connsiteY5" fmla="*/ 3187700 h 318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649" h="3187700">
                  <a:moveTo>
                    <a:pt x="495300" y="0"/>
                  </a:moveTo>
                  <a:cubicBezTo>
                    <a:pt x="742950" y="121708"/>
                    <a:pt x="990600" y="243417"/>
                    <a:pt x="1003300" y="368300"/>
                  </a:cubicBezTo>
                  <a:cubicBezTo>
                    <a:pt x="1016000" y="493183"/>
                    <a:pt x="679450" y="618067"/>
                    <a:pt x="571500" y="749300"/>
                  </a:cubicBezTo>
                  <a:cubicBezTo>
                    <a:pt x="463550" y="880533"/>
                    <a:pt x="389467" y="884767"/>
                    <a:pt x="355600" y="1155700"/>
                  </a:cubicBezTo>
                  <a:cubicBezTo>
                    <a:pt x="321733" y="1426633"/>
                    <a:pt x="427567" y="2036233"/>
                    <a:pt x="368300" y="2374900"/>
                  </a:cubicBezTo>
                  <a:cubicBezTo>
                    <a:pt x="309033" y="2713567"/>
                    <a:pt x="61383" y="3048000"/>
                    <a:pt x="0" y="3187700"/>
                  </a:cubicBezTo>
                </a:path>
              </a:pathLst>
            </a:cu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椭圆 9"/>
            <p:cNvSpPr/>
            <p:nvPr/>
          </p:nvSpPr>
          <p:spPr>
            <a:xfrm>
              <a:off x="1556665" y="3474005"/>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11" name="椭圆 10"/>
            <p:cNvSpPr/>
            <p:nvPr/>
          </p:nvSpPr>
          <p:spPr>
            <a:xfrm>
              <a:off x="1556665" y="3969060"/>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12" name="椭圆 11"/>
            <p:cNvSpPr/>
            <p:nvPr/>
          </p:nvSpPr>
          <p:spPr>
            <a:xfrm>
              <a:off x="1421650" y="4464115"/>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13" name="椭圆 12"/>
            <p:cNvSpPr/>
            <p:nvPr/>
          </p:nvSpPr>
          <p:spPr>
            <a:xfrm>
              <a:off x="1151620" y="4914165"/>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grpSp>
      <p:grpSp>
        <p:nvGrpSpPr>
          <p:cNvPr id="23" name="组合 22"/>
          <p:cNvGrpSpPr/>
          <p:nvPr/>
        </p:nvGrpSpPr>
        <p:grpSpPr>
          <a:xfrm>
            <a:off x="2628223" y="1134340"/>
            <a:ext cx="1125125" cy="3347755"/>
            <a:chOff x="5292080" y="1808820"/>
            <a:chExt cx="1125125" cy="3347755"/>
          </a:xfrm>
        </p:grpSpPr>
        <p:sp>
          <p:nvSpPr>
            <p:cNvPr id="14" name="椭圆 13"/>
            <p:cNvSpPr/>
            <p:nvPr/>
          </p:nvSpPr>
          <p:spPr>
            <a:xfrm>
              <a:off x="5787135" y="2303875"/>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15" name="椭圆 14"/>
            <p:cNvSpPr/>
            <p:nvPr/>
          </p:nvSpPr>
          <p:spPr>
            <a:xfrm>
              <a:off x="6327195" y="1808820"/>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16" name="椭圆 15"/>
            <p:cNvSpPr/>
            <p:nvPr/>
          </p:nvSpPr>
          <p:spPr>
            <a:xfrm>
              <a:off x="5832140" y="2711304"/>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17" name="椭圆 16"/>
            <p:cNvSpPr/>
            <p:nvPr/>
          </p:nvSpPr>
          <p:spPr>
            <a:xfrm>
              <a:off x="5652120" y="3086345"/>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18" name="椭圆 17"/>
            <p:cNvSpPr/>
            <p:nvPr/>
          </p:nvSpPr>
          <p:spPr>
            <a:xfrm>
              <a:off x="5697125" y="3626405"/>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19" name="椭圆 18"/>
            <p:cNvSpPr/>
            <p:nvPr/>
          </p:nvSpPr>
          <p:spPr>
            <a:xfrm>
              <a:off x="5697125" y="4121460"/>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20" name="椭圆 19"/>
            <p:cNvSpPr/>
            <p:nvPr/>
          </p:nvSpPr>
          <p:spPr>
            <a:xfrm>
              <a:off x="5562110" y="4616515"/>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21" name="椭圆 20"/>
            <p:cNvSpPr/>
            <p:nvPr/>
          </p:nvSpPr>
          <p:spPr>
            <a:xfrm>
              <a:off x="5292080" y="5066565"/>
              <a:ext cx="90010" cy="90010"/>
            </a:xfrm>
            <a:prstGeom prst="ellipse">
              <a:avLst/>
            </a:prstGeom>
            <a:solidFill>
              <a:schemeClr val="tx1"/>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endParaRPr>
            </a:p>
          </p:txBody>
        </p:sp>
        <p:sp>
          <p:nvSpPr>
            <p:cNvPr id="22" name="任意多边形 21"/>
            <p:cNvSpPr/>
            <p:nvPr/>
          </p:nvSpPr>
          <p:spPr>
            <a:xfrm>
              <a:off x="5359400" y="1854200"/>
              <a:ext cx="1003300" cy="3276600"/>
            </a:xfrm>
            <a:custGeom>
              <a:avLst/>
              <a:gdLst>
                <a:gd name="connsiteX0" fmla="*/ 1003300 w 1003300"/>
                <a:gd name="connsiteY0" fmla="*/ 0 h 3276600"/>
                <a:gd name="connsiteX1" fmla="*/ 469900 w 1003300"/>
                <a:gd name="connsiteY1" fmla="*/ 469900 h 3276600"/>
                <a:gd name="connsiteX2" fmla="*/ 508000 w 1003300"/>
                <a:gd name="connsiteY2" fmla="*/ 914400 h 3276600"/>
                <a:gd name="connsiteX3" fmla="*/ 330200 w 1003300"/>
                <a:gd name="connsiteY3" fmla="*/ 1282700 h 3276600"/>
                <a:gd name="connsiteX4" fmla="*/ 406400 w 1003300"/>
                <a:gd name="connsiteY4" fmla="*/ 1866900 h 3276600"/>
                <a:gd name="connsiteX5" fmla="*/ 406400 w 1003300"/>
                <a:gd name="connsiteY5" fmla="*/ 2324100 h 3276600"/>
                <a:gd name="connsiteX6" fmla="*/ 266700 w 1003300"/>
                <a:gd name="connsiteY6" fmla="*/ 2806700 h 3276600"/>
                <a:gd name="connsiteX7" fmla="*/ 0 w 1003300"/>
                <a:gd name="connsiteY7" fmla="*/ 3276600 h 327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3300" h="3276600">
                  <a:moveTo>
                    <a:pt x="1003300" y="0"/>
                  </a:moveTo>
                  <a:cubicBezTo>
                    <a:pt x="777875" y="158750"/>
                    <a:pt x="552450" y="317500"/>
                    <a:pt x="469900" y="469900"/>
                  </a:cubicBezTo>
                  <a:cubicBezTo>
                    <a:pt x="387350" y="622300"/>
                    <a:pt x="531283" y="778933"/>
                    <a:pt x="508000" y="914400"/>
                  </a:cubicBezTo>
                  <a:cubicBezTo>
                    <a:pt x="484717" y="1049867"/>
                    <a:pt x="347133" y="1123950"/>
                    <a:pt x="330200" y="1282700"/>
                  </a:cubicBezTo>
                  <a:cubicBezTo>
                    <a:pt x="313267" y="1441450"/>
                    <a:pt x="393700" y="1693333"/>
                    <a:pt x="406400" y="1866900"/>
                  </a:cubicBezTo>
                  <a:cubicBezTo>
                    <a:pt x="419100" y="2040467"/>
                    <a:pt x="429683" y="2167467"/>
                    <a:pt x="406400" y="2324100"/>
                  </a:cubicBezTo>
                  <a:cubicBezTo>
                    <a:pt x="383117" y="2480733"/>
                    <a:pt x="334433" y="2647950"/>
                    <a:pt x="266700" y="2806700"/>
                  </a:cubicBezTo>
                  <a:cubicBezTo>
                    <a:pt x="198967" y="2965450"/>
                    <a:pt x="46567" y="3202517"/>
                    <a:pt x="0" y="3276600"/>
                  </a:cubicBezTo>
                </a:path>
              </a:pathLst>
            </a:custGeom>
            <a:noFill/>
            <a:ln w="19050">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sp>
        <p:nvSpPr>
          <p:cNvPr id="25" name="文本框 24"/>
          <p:cNvSpPr txBox="1"/>
          <p:nvPr/>
        </p:nvSpPr>
        <p:spPr>
          <a:xfrm>
            <a:off x="445480" y="4559425"/>
            <a:ext cx="1125125" cy="369332"/>
          </a:xfrm>
          <a:prstGeom prst="rect">
            <a:avLst/>
          </a:prstGeom>
          <a:noFill/>
        </p:spPr>
        <p:txBody>
          <a:bodyPr wrap="square" rtlCol="0">
            <a:spAutoFit/>
          </a:bodyPr>
          <a:lstStyle/>
          <a:p>
            <a:pPr algn="ctr"/>
            <a:r>
              <a:rPr lang="en-US" altLang="zh-CN" dirty="0" smtClean="0"/>
              <a:t>wrong</a:t>
            </a:r>
            <a:endParaRPr lang="zh-CN" altLang="en-US" dirty="0"/>
          </a:p>
        </p:txBody>
      </p:sp>
      <p:sp>
        <p:nvSpPr>
          <p:cNvPr id="26" name="文本框 25"/>
          <p:cNvSpPr txBox="1"/>
          <p:nvPr/>
        </p:nvSpPr>
        <p:spPr>
          <a:xfrm>
            <a:off x="2155670" y="4559425"/>
            <a:ext cx="1125125" cy="369332"/>
          </a:xfrm>
          <a:prstGeom prst="rect">
            <a:avLst/>
          </a:prstGeom>
          <a:noFill/>
        </p:spPr>
        <p:txBody>
          <a:bodyPr wrap="square" rtlCol="0">
            <a:spAutoFit/>
          </a:bodyPr>
          <a:lstStyle/>
          <a:p>
            <a:pPr algn="ctr"/>
            <a:r>
              <a:rPr lang="en-US" altLang="zh-CN" dirty="0" smtClean="0"/>
              <a:t>right</a:t>
            </a:r>
            <a:endParaRPr lang="zh-CN" altLang="en-US" dirty="0"/>
          </a:p>
        </p:txBody>
      </p:sp>
      <p:sp>
        <p:nvSpPr>
          <p:cNvPr id="27" name="文本框 26"/>
          <p:cNvSpPr txBox="1"/>
          <p:nvPr/>
        </p:nvSpPr>
        <p:spPr>
          <a:xfrm>
            <a:off x="4246367" y="1468424"/>
            <a:ext cx="4561084" cy="2308324"/>
          </a:xfrm>
          <a:prstGeom prst="rect">
            <a:avLst/>
          </a:prstGeom>
          <a:noFill/>
        </p:spPr>
        <p:txBody>
          <a:bodyPr wrap="square" rtlCol="0">
            <a:spAutoFit/>
          </a:bodyPr>
          <a:lstStyle/>
          <a:p>
            <a:r>
              <a:rPr lang="en-US" altLang="zh-CN" dirty="0" smtClean="0"/>
              <a:t>What I have done is to manually adjust the vertical position of the first cathode and make sure the first cathode being correctly recognized, and it is accomplished in </a:t>
            </a:r>
            <a:r>
              <a:rPr lang="en-US" altLang="zh-CN" u="sng" dirty="0" err="1" smtClean="0"/>
              <a:t>interpol_fix</a:t>
            </a:r>
            <a:r>
              <a:rPr lang="en-US" altLang="zh-CN" dirty="0" smtClean="0"/>
              <a:t> script. </a:t>
            </a:r>
          </a:p>
          <a:p>
            <a:endParaRPr lang="en-US" altLang="zh-CN" dirty="0"/>
          </a:p>
          <a:p>
            <a:r>
              <a:rPr lang="en-US" altLang="zh-CN" dirty="0" smtClean="0"/>
              <a:t>It is suggested to develop a method that can recognize the electrode edge correctly.</a:t>
            </a:r>
          </a:p>
        </p:txBody>
      </p:sp>
      <p:sp>
        <p:nvSpPr>
          <p:cNvPr id="28" name="文本框 27"/>
          <p:cNvSpPr txBox="1"/>
          <p:nvPr/>
        </p:nvSpPr>
        <p:spPr>
          <a:xfrm>
            <a:off x="18683" y="5028547"/>
            <a:ext cx="4180820" cy="646331"/>
          </a:xfrm>
          <a:prstGeom prst="rect">
            <a:avLst/>
          </a:prstGeom>
          <a:noFill/>
        </p:spPr>
        <p:txBody>
          <a:bodyPr wrap="square" rtlCol="0">
            <a:spAutoFit/>
          </a:bodyPr>
          <a:lstStyle/>
          <a:p>
            <a:pPr algn="ctr"/>
            <a:r>
              <a:rPr lang="en-US" altLang="zh-CN" dirty="0" smtClean="0"/>
              <a:t>Wrong cathode recognition result in inaccurate electrode edge position </a:t>
            </a:r>
            <a:endParaRPr lang="zh-CN" altLang="en-US" dirty="0"/>
          </a:p>
        </p:txBody>
      </p:sp>
    </p:spTree>
    <p:extLst>
      <p:ext uri="{BB962C8B-B14F-4D97-AF65-F5344CB8AC3E}">
        <p14:creationId xmlns:p14="http://schemas.microsoft.com/office/powerpoint/2010/main" val="109053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0"/>
            <a:ext cx="9144000" cy="1133475"/>
          </a:xfrm>
          <a:prstGeom prst="rect">
            <a:avLst/>
          </a:prstGeom>
          <a:solidFill>
            <a:schemeClr val="hlink"/>
          </a:solidFill>
          <a:ln w="0">
            <a:noFill/>
            <a:miter lim="800000"/>
            <a:headEnd/>
            <a:tailEnd/>
          </a:ln>
          <a:effectLst/>
        </p:spPr>
        <p:txBody>
          <a:bodyPr wrap="none" anchor="ctr"/>
          <a:lstStyle/>
          <a:p>
            <a:pPr algn="ctr"/>
            <a:endParaRPr lang="de-DE">
              <a:solidFill>
                <a:schemeClr val="accent2"/>
              </a:solidFill>
            </a:endParaRPr>
          </a:p>
        </p:txBody>
      </p:sp>
      <p:sp>
        <p:nvSpPr>
          <p:cNvPr id="27652" name="Rectangle 4"/>
          <p:cNvSpPr>
            <a:spLocks noGrp="1" noChangeArrowheads="1"/>
          </p:cNvSpPr>
          <p:nvPr>
            <p:ph type="title"/>
          </p:nvPr>
        </p:nvSpPr>
        <p:spPr bwMode="gray"/>
        <p:txBody>
          <a:bodyPr/>
          <a:lstStyle/>
          <a:p>
            <a:r>
              <a:rPr lang="de-DE" dirty="0" smtClean="0">
                <a:solidFill>
                  <a:schemeClr val="bg1"/>
                </a:solidFill>
              </a:rPr>
              <a:t>Agenda</a:t>
            </a:r>
            <a:endParaRPr lang="de-DE" dirty="0"/>
          </a:p>
        </p:txBody>
      </p:sp>
      <p:sp>
        <p:nvSpPr>
          <p:cNvPr id="27651" name="Rectangle 3"/>
          <p:cNvSpPr>
            <a:spLocks noGrp="1" noChangeArrowheads="1"/>
          </p:cNvSpPr>
          <p:nvPr>
            <p:ph type="body" idx="4294967295"/>
          </p:nvPr>
        </p:nvSpPr>
        <p:spPr bwMode="gray">
          <a:xfrm>
            <a:off x="386535" y="1339850"/>
            <a:ext cx="8370887" cy="4622800"/>
          </a:xfrm>
          <a:noFill/>
        </p:spPr>
        <p:txBody>
          <a:bodyPr/>
          <a:lstStyle/>
          <a:p>
            <a:pPr lvl="1">
              <a:buClrTx/>
            </a:pPr>
            <a:r>
              <a:rPr lang="en-US" altLang="zh-CN" sz="2000" dirty="0" smtClean="0"/>
              <a:t>Image processing workflow</a:t>
            </a:r>
            <a:endParaRPr lang="de-DE" sz="2000" dirty="0"/>
          </a:p>
          <a:p>
            <a:pPr lvl="1">
              <a:buClrTx/>
            </a:pPr>
            <a:r>
              <a:rPr lang="en-US" sz="2000" dirty="0" smtClean="0"/>
              <a:t>Image selection</a:t>
            </a:r>
            <a:endParaRPr lang="en-US" sz="2000" dirty="0"/>
          </a:p>
          <a:p>
            <a:pPr lvl="1">
              <a:buClrTx/>
            </a:pPr>
            <a:r>
              <a:rPr lang="en-US" altLang="zh-CN" sz="2000" dirty="0" smtClean="0"/>
              <a:t>Edge extraction workflow(X-direction)</a:t>
            </a:r>
            <a:endParaRPr lang="en-US" altLang="zh-CN" sz="2000" dirty="0" smtClean="0"/>
          </a:p>
          <a:p>
            <a:pPr lvl="1">
              <a:buClrTx/>
            </a:pPr>
            <a:r>
              <a:rPr lang="en-US" altLang="zh-CN" sz="2000" dirty="0" smtClean="0"/>
              <a:t>Region of interest extraction</a:t>
            </a:r>
            <a:endParaRPr lang="en-US" altLang="zh-CN" sz="2000" dirty="0" smtClean="0"/>
          </a:p>
          <a:p>
            <a:pPr lvl="1">
              <a:buClrTx/>
            </a:pPr>
            <a:r>
              <a:rPr lang="de-DE" sz="2000" dirty="0" smtClean="0"/>
              <a:t>Fake edge removal</a:t>
            </a:r>
            <a:endParaRPr lang="de-DE" sz="2000" dirty="0" smtClean="0"/>
          </a:p>
          <a:p>
            <a:pPr lvl="1">
              <a:buClrTx/>
            </a:pPr>
            <a:r>
              <a:rPr lang="de-DE" sz="2000" dirty="0" smtClean="0"/>
              <a:t>Electrode edge positioning through interpolation</a:t>
            </a:r>
          </a:p>
          <a:p>
            <a:pPr lvl="1">
              <a:buClrTx/>
            </a:pPr>
            <a:r>
              <a:rPr lang="en-US" altLang="zh-CN" sz="2000" dirty="0"/>
              <a:t>Edge extraction </a:t>
            </a:r>
            <a:r>
              <a:rPr lang="en-US" altLang="zh-CN" sz="2000" dirty="0" smtClean="0"/>
              <a:t>workflow(Y-direction)</a:t>
            </a:r>
            <a:endParaRPr lang="de-DE" sz="2000" dirty="0" smtClean="0"/>
          </a:p>
          <a:p>
            <a:pPr lvl="1">
              <a:buClrTx/>
            </a:pPr>
            <a:r>
              <a:rPr lang="de-DE" sz="2000" dirty="0" smtClean="0"/>
              <a:t>Problems and suggestions</a:t>
            </a:r>
            <a:endParaRPr lang="de-DE" sz="2000" dirty="0" smtClean="0"/>
          </a:p>
        </p:txBody>
      </p:sp>
    </p:spTree>
    <p:extLst>
      <p:ext uri="{BB962C8B-B14F-4D97-AF65-F5344CB8AC3E}">
        <p14:creationId xmlns:p14="http://schemas.microsoft.com/office/powerpoint/2010/main" val="41906023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Image processing </a:t>
            </a:r>
            <a:r>
              <a:rPr lang="en-US" altLang="zh-CN" sz="2400" dirty="0" smtClean="0"/>
              <a:t>workflow</a:t>
            </a:r>
            <a:endParaRPr lang="zh-CN" altLang="en-US" dirty="0"/>
          </a:p>
        </p:txBody>
      </p:sp>
      <p:pic>
        <p:nvPicPr>
          <p:cNvPr id="3" name="图片 2"/>
          <p:cNvPicPr>
            <a:picLocks noChangeAspect="1"/>
          </p:cNvPicPr>
          <p:nvPr/>
        </p:nvPicPr>
        <p:blipFill>
          <a:blip r:embed="rId2"/>
          <a:stretch>
            <a:fillRect/>
          </a:stretch>
        </p:blipFill>
        <p:spPr>
          <a:xfrm>
            <a:off x="2144586" y="953725"/>
            <a:ext cx="4950077" cy="5137655"/>
          </a:xfrm>
          <a:prstGeom prst="rect">
            <a:avLst/>
          </a:prstGeom>
        </p:spPr>
      </p:pic>
    </p:spTree>
    <p:extLst>
      <p:ext uri="{BB962C8B-B14F-4D97-AF65-F5344CB8AC3E}">
        <p14:creationId xmlns:p14="http://schemas.microsoft.com/office/powerpoint/2010/main" val="173429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Image selection: X-direction images</a:t>
            </a:r>
            <a:endParaRPr lang="zh-CN" altLang="en-US" dirty="0"/>
          </a:p>
        </p:txBody>
      </p:sp>
      <p:sp>
        <p:nvSpPr>
          <p:cNvPr id="3" name="文本框 2"/>
          <p:cNvSpPr txBox="1"/>
          <p:nvPr/>
        </p:nvSpPr>
        <p:spPr>
          <a:xfrm>
            <a:off x="431800" y="1403775"/>
            <a:ext cx="8375650" cy="1477328"/>
          </a:xfrm>
          <a:prstGeom prst="rect">
            <a:avLst/>
          </a:prstGeom>
          <a:noFill/>
        </p:spPr>
        <p:txBody>
          <a:bodyPr wrap="square" rtlCol="0">
            <a:spAutoFit/>
          </a:bodyPr>
          <a:lstStyle/>
          <a:p>
            <a:r>
              <a:rPr lang="en-US" altLang="zh-CN" dirty="0" smtClean="0"/>
              <a:t>Function: </a:t>
            </a:r>
            <a:r>
              <a:rPr lang="en-US" altLang="zh-CN" dirty="0" err="1" smtClean="0"/>
              <a:t>images_to_process</a:t>
            </a:r>
            <a:endParaRPr lang="en-US" altLang="zh-CN" dirty="0" smtClean="0"/>
          </a:p>
          <a:p>
            <a:r>
              <a:rPr lang="en-US" altLang="zh-CN" dirty="0" smtClean="0"/>
              <a:t>Input: main path of images</a:t>
            </a:r>
          </a:p>
          <a:p>
            <a:r>
              <a:rPr lang="en-US" altLang="zh-CN" dirty="0" smtClean="0"/>
              <a:t>Output: path of X-, Y-, and Z-direction images</a:t>
            </a:r>
          </a:p>
          <a:p>
            <a:endParaRPr lang="en-US" altLang="zh-CN" dirty="0"/>
          </a:p>
          <a:p>
            <a:endParaRPr lang="zh-CN" altLang="en-US" dirty="0"/>
          </a:p>
        </p:txBody>
      </p:sp>
      <p:sp>
        <p:nvSpPr>
          <p:cNvPr id="4" name="矩形 3"/>
          <p:cNvSpPr/>
          <p:nvPr/>
        </p:nvSpPr>
        <p:spPr>
          <a:xfrm>
            <a:off x="431801" y="2878883"/>
            <a:ext cx="8375650" cy="646331"/>
          </a:xfrm>
          <a:prstGeom prst="rect">
            <a:avLst/>
          </a:prstGeom>
        </p:spPr>
        <p:txBody>
          <a:bodyPr wrap="square">
            <a:spAutoFit/>
          </a:bodyPr>
          <a:lstStyle/>
          <a:p>
            <a:r>
              <a:rPr lang="en-US" altLang="zh-CN" dirty="0" smtClean="0"/>
              <a:t>The images in main path should be firstly classified into X, Y, and Z folders, otherwise this script doesn’t work</a:t>
            </a:r>
            <a:endParaRPr lang="en-US" altLang="zh-CN"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3669669"/>
            <a:ext cx="3581900" cy="695422"/>
          </a:xfrm>
          <a:prstGeom prst="rect">
            <a:avLst/>
          </a:prstGeom>
        </p:spPr>
      </p:pic>
    </p:spTree>
    <p:extLst>
      <p:ext uri="{BB962C8B-B14F-4D97-AF65-F5344CB8AC3E}">
        <p14:creationId xmlns:p14="http://schemas.microsoft.com/office/powerpoint/2010/main" val="80865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Image </a:t>
            </a:r>
            <a:r>
              <a:rPr lang="en-US" altLang="zh-CN" sz="2400" dirty="0" smtClean="0"/>
              <a:t>selection: X-direction images</a:t>
            </a:r>
            <a:endParaRPr lang="zh-CN" altLang="en-US" dirty="0"/>
          </a:p>
        </p:txBody>
      </p:sp>
      <p:pic>
        <p:nvPicPr>
          <p:cNvPr id="3" name="内容占位符 4"/>
          <p:cNvPicPr>
            <a:picLocks/>
          </p:cNvPicPr>
          <p:nvPr/>
        </p:nvPicPr>
        <p:blipFill rotWithShape="1">
          <a:blip r:embed="rId2">
            <a:extLst>
              <a:ext uri="{28A0092B-C50C-407E-A947-70E740481C1C}">
                <a14:useLocalDpi xmlns:a14="http://schemas.microsoft.com/office/drawing/2010/main" val="0"/>
              </a:ext>
            </a:extLst>
          </a:blip>
          <a:srcRect r="50599"/>
          <a:stretch/>
        </p:blipFill>
        <p:spPr bwMode="auto">
          <a:xfrm>
            <a:off x="431798" y="1358159"/>
            <a:ext cx="2655035" cy="3018743"/>
          </a:xfrm>
          <a:prstGeom prst="rect">
            <a:avLst/>
          </a:prstGeom>
          <a:noFill/>
        </p:spPr>
      </p:pic>
      <p:sp>
        <p:nvSpPr>
          <p:cNvPr id="4" name="文本框 3"/>
          <p:cNvSpPr txBox="1"/>
          <p:nvPr/>
        </p:nvSpPr>
        <p:spPr>
          <a:xfrm>
            <a:off x="4617321" y="3910160"/>
            <a:ext cx="4269721" cy="923330"/>
          </a:xfrm>
          <a:prstGeom prst="rect">
            <a:avLst/>
          </a:prstGeom>
          <a:noFill/>
        </p:spPr>
        <p:txBody>
          <a:bodyPr wrap="square" rtlCol="0">
            <a:spAutoFit/>
          </a:bodyPr>
          <a:lstStyle/>
          <a:p>
            <a:r>
              <a:rPr lang="en-US" altLang="zh-CN" dirty="0"/>
              <a:t>T</a:t>
            </a:r>
            <a:r>
              <a:rPr lang="en-US" altLang="zh-CN" dirty="0" smtClean="0"/>
              <a:t>he X-images on both narrow and broad side are with electrode length more than 680 pixel </a:t>
            </a:r>
            <a:endParaRPr lang="zh-CN" altLang="en-US" dirty="0"/>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r="25414"/>
          <a:stretch/>
        </p:blipFill>
        <p:spPr>
          <a:xfrm>
            <a:off x="4617005" y="1448780"/>
            <a:ext cx="3181695" cy="1518087"/>
          </a:xfrm>
          <a:prstGeom prst="rect">
            <a:avLst/>
          </a:prstGeom>
        </p:spPr>
      </p:pic>
      <p:cxnSp>
        <p:nvCxnSpPr>
          <p:cNvPr id="6" name="直接连接符 5"/>
          <p:cNvCxnSpPr/>
          <p:nvPr/>
        </p:nvCxnSpPr>
        <p:spPr>
          <a:xfrm>
            <a:off x="7169687" y="2076506"/>
            <a:ext cx="0" cy="149996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17005" y="2076506"/>
            <a:ext cx="0" cy="149996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617005" y="3596787"/>
            <a:ext cx="25628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770667" y="3227455"/>
            <a:ext cx="2245358" cy="369332"/>
          </a:xfrm>
          <a:prstGeom prst="rect">
            <a:avLst/>
          </a:prstGeom>
        </p:spPr>
        <p:txBody>
          <a:bodyPr wrap="none">
            <a:spAutoFit/>
          </a:bodyPr>
          <a:lstStyle/>
          <a:p>
            <a:r>
              <a:rPr lang="en-US" altLang="zh-CN" dirty="0" smtClean="0"/>
              <a:t>electrode length&gt;680 </a:t>
            </a:r>
            <a:endParaRPr lang="zh-CN" altLang="en-US" dirty="0"/>
          </a:p>
        </p:txBody>
      </p:sp>
      <p:pic>
        <p:nvPicPr>
          <p:cNvPr id="13" name="内容占位符 4"/>
          <p:cNvPicPr>
            <a:picLocks/>
          </p:cNvPicPr>
          <p:nvPr/>
        </p:nvPicPr>
        <p:blipFill rotWithShape="1">
          <a:blip r:embed="rId2">
            <a:extLst>
              <a:ext uri="{28A0092B-C50C-407E-A947-70E740481C1C}">
                <a14:useLocalDpi xmlns:a14="http://schemas.microsoft.com/office/drawing/2010/main" val="0"/>
              </a:ext>
            </a:extLst>
          </a:blip>
          <a:srcRect l="51918" b="68692"/>
          <a:stretch/>
        </p:blipFill>
        <p:spPr bwMode="auto">
          <a:xfrm>
            <a:off x="467249" y="4180140"/>
            <a:ext cx="2584131" cy="945105"/>
          </a:xfrm>
          <a:prstGeom prst="rect">
            <a:avLst/>
          </a:prstGeom>
          <a:noFill/>
        </p:spPr>
      </p:pic>
      <p:cxnSp>
        <p:nvCxnSpPr>
          <p:cNvPr id="15" name="直接箭头连接符 14"/>
          <p:cNvCxnSpPr/>
          <p:nvPr/>
        </p:nvCxnSpPr>
        <p:spPr>
          <a:xfrm flipH="1" flipV="1">
            <a:off x="3122284" y="3929183"/>
            <a:ext cx="391338" cy="3913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327092" y="4283360"/>
            <a:ext cx="860263" cy="369332"/>
          </a:xfrm>
          <a:prstGeom prst="rect">
            <a:avLst/>
          </a:prstGeom>
          <a:noFill/>
        </p:spPr>
        <p:txBody>
          <a:bodyPr wrap="square" rtlCol="0">
            <a:spAutoFit/>
          </a:bodyPr>
          <a:lstStyle/>
          <a:p>
            <a:r>
              <a:rPr lang="en-US" altLang="zh-CN" dirty="0" smtClean="0"/>
              <a:t>X-ray</a:t>
            </a:r>
            <a:endParaRPr lang="zh-CN" altLang="en-US" dirty="0"/>
          </a:p>
        </p:txBody>
      </p:sp>
    </p:spTree>
    <p:extLst>
      <p:ext uri="{BB962C8B-B14F-4D97-AF65-F5344CB8AC3E}">
        <p14:creationId xmlns:p14="http://schemas.microsoft.com/office/powerpoint/2010/main" val="154822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Image </a:t>
            </a:r>
            <a:r>
              <a:rPr lang="en-US" altLang="zh-CN" sz="2400" dirty="0" smtClean="0"/>
              <a:t>selection: Y-direction images</a:t>
            </a:r>
            <a:endParaRPr lang="zh-CN" altLang="en-US" dirty="0"/>
          </a:p>
        </p:txBody>
      </p:sp>
      <p:pic>
        <p:nvPicPr>
          <p:cNvPr id="3" name="图片 2"/>
          <p:cNvPicPr>
            <a:picLocks noChangeAspect="1"/>
          </p:cNvPicPr>
          <p:nvPr/>
        </p:nvPicPr>
        <p:blipFill>
          <a:blip r:embed="rId2"/>
          <a:stretch>
            <a:fillRect/>
          </a:stretch>
        </p:blipFill>
        <p:spPr>
          <a:xfrm>
            <a:off x="430831" y="1302770"/>
            <a:ext cx="3422489" cy="3543191"/>
          </a:xfrm>
          <a:prstGeom prst="rect">
            <a:avLst/>
          </a:prstGeom>
        </p:spPr>
      </p:pic>
      <p:sp>
        <p:nvSpPr>
          <p:cNvPr id="4" name="文本框 3"/>
          <p:cNvSpPr txBox="1"/>
          <p:nvPr/>
        </p:nvSpPr>
        <p:spPr>
          <a:xfrm>
            <a:off x="1" y="5412468"/>
            <a:ext cx="9149534" cy="369332"/>
          </a:xfrm>
          <a:prstGeom prst="rect">
            <a:avLst/>
          </a:prstGeom>
          <a:noFill/>
        </p:spPr>
        <p:txBody>
          <a:bodyPr wrap="square" rtlCol="0">
            <a:spAutoFit/>
          </a:bodyPr>
          <a:lstStyle/>
          <a:p>
            <a:pPr algn="ctr"/>
            <a:r>
              <a:rPr lang="en-US" altLang="zh-CN" dirty="0" smtClean="0"/>
              <a:t>Images with minimal 50 pixels of distance to the image boundary are selected</a:t>
            </a:r>
            <a:endParaRPr lang="zh-CN" altLang="en-US" dirty="0"/>
          </a:p>
        </p:txBody>
      </p:sp>
      <p:pic>
        <p:nvPicPr>
          <p:cNvPr id="26" name="图片 25"/>
          <p:cNvPicPr>
            <a:picLocks noChangeAspect="1"/>
          </p:cNvPicPr>
          <p:nvPr/>
        </p:nvPicPr>
        <p:blipFill>
          <a:blip r:embed="rId3"/>
          <a:stretch>
            <a:fillRect/>
          </a:stretch>
        </p:blipFill>
        <p:spPr>
          <a:xfrm>
            <a:off x="5742130" y="1200991"/>
            <a:ext cx="2826011" cy="4211477"/>
          </a:xfrm>
          <a:prstGeom prst="rect">
            <a:avLst/>
          </a:prstGeom>
        </p:spPr>
      </p:pic>
    </p:spTree>
    <p:extLst>
      <p:ext uri="{BB962C8B-B14F-4D97-AF65-F5344CB8AC3E}">
        <p14:creationId xmlns:p14="http://schemas.microsoft.com/office/powerpoint/2010/main" val="328733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Image </a:t>
            </a:r>
            <a:r>
              <a:rPr lang="en-US" altLang="zh-CN" sz="2400" dirty="0" smtClean="0"/>
              <a:t>selection: Z-direction images</a:t>
            </a:r>
            <a:endParaRPr lang="zh-CN" altLang="en-US" dirty="0"/>
          </a:p>
        </p:txBody>
      </p:sp>
      <p:sp>
        <p:nvSpPr>
          <p:cNvPr id="3" name="矩形 2"/>
          <p:cNvSpPr/>
          <p:nvPr/>
        </p:nvSpPr>
        <p:spPr>
          <a:xfrm>
            <a:off x="0" y="3105835"/>
            <a:ext cx="9144000" cy="369332"/>
          </a:xfrm>
          <a:prstGeom prst="rect">
            <a:avLst/>
          </a:prstGeom>
        </p:spPr>
        <p:txBody>
          <a:bodyPr wrap="square">
            <a:spAutoFit/>
          </a:bodyPr>
          <a:lstStyle/>
          <a:p>
            <a:pPr algn="ctr"/>
            <a:r>
              <a:rPr lang="en-US" altLang="zh-CN" dirty="0" smtClean="0"/>
              <a:t>10 </a:t>
            </a:r>
            <a:r>
              <a:rPr lang="en-US" altLang="zh-CN" dirty="0"/>
              <a:t>images according to a constant interval from the Z-image </a:t>
            </a:r>
            <a:r>
              <a:rPr lang="en-US" altLang="zh-CN" dirty="0" smtClean="0"/>
              <a:t>sequence are selected </a:t>
            </a:r>
            <a:endParaRPr lang="zh-CN" altLang="en-US" dirty="0"/>
          </a:p>
        </p:txBody>
      </p:sp>
    </p:spTree>
    <p:extLst>
      <p:ext uri="{BB962C8B-B14F-4D97-AF65-F5344CB8AC3E}">
        <p14:creationId xmlns:p14="http://schemas.microsoft.com/office/powerpoint/2010/main" val="192637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Edge extraction </a:t>
            </a:r>
            <a:r>
              <a:rPr lang="en-US" altLang="zh-CN" sz="2400" dirty="0" smtClean="0"/>
              <a:t>workflow</a:t>
            </a:r>
            <a:endParaRPr lang="zh-CN" altLang="en-US" dirty="0"/>
          </a:p>
        </p:txBody>
      </p:sp>
      <p:pic>
        <p:nvPicPr>
          <p:cNvPr id="3" name="图片 2"/>
          <p:cNvPicPr>
            <a:picLocks noChangeAspect="1"/>
          </p:cNvPicPr>
          <p:nvPr/>
        </p:nvPicPr>
        <p:blipFill>
          <a:blip r:embed="rId2"/>
          <a:stretch>
            <a:fillRect/>
          </a:stretch>
        </p:blipFill>
        <p:spPr>
          <a:xfrm>
            <a:off x="3028196" y="1043735"/>
            <a:ext cx="3182857" cy="4779150"/>
          </a:xfrm>
          <a:prstGeom prst="rect">
            <a:avLst/>
          </a:prstGeom>
        </p:spPr>
      </p:pic>
    </p:spTree>
    <p:extLst>
      <p:ext uri="{BB962C8B-B14F-4D97-AF65-F5344CB8AC3E}">
        <p14:creationId xmlns:p14="http://schemas.microsoft.com/office/powerpoint/2010/main" val="402564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Region of interest </a:t>
            </a:r>
            <a:r>
              <a:rPr lang="en-US" altLang="zh-CN" sz="2400" dirty="0" smtClean="0"/>
              <a:t>extraction</a:t>
            </a:r>
            <a:endParaRPr lang="zh-CN" altLang="en-US" dirty="0"/>
          </a:p>
        </p:txBody>
      </p:sp>
      <p:cxnSp>
        <p:nvCxnSpPr>
          <p:cNvPr id="3" name="直接连接符 2"/>
          <p:cNvCxnSpPr/>
          <p:nvPr/>
        </p:nvCxnSpPr>
        <p:spPr>
          <a:xfrm>
            <a:off x="3511057" y="4464115"/>
            <a:ext cx="0" cy="756416"/>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4" name="内容占位符 2"/>
          <p:cNvSpPr txBox="1">
            <a:spLocks/>
          </p:cNvSpPr>
          <p:nvPr/>
        </p:nvSpPr>
        <p:spPr>
          <a:xfrm>
            <a:off x="365567" y="650448"/>
            <a:ext cx="8441883" cy="1203377"/>
          </a:xfrm>
          <a:prstGeom prst="rect">
            <a:avLst/>
          </a:prstGeom>
        </p:spPr>
        <p:txBody>
          <a:bodyPr>
            <a:normAutofit/>
          </a:bodyPr>
          <a:lstStyle>
            <a:lvl1pPr algn="l" rtl="0" fontAlgn="base">
              <a:spcBef>
                <a:spcPct val="20000"/>
              </a:spcBef>
              <a:spcAft>
                <a:spcPct val="0"/>
              </a:spcAft>
              <a:defRPr sz="1600">
                <a:solidFill>
                  <a:schemeClr val="tx1"/>
                </a:solidFill>
                <a:latin typeface="+mn-lt"/>
                <a:ea typeface="+mn-ea"/>
                <a:cs typeface="+mn-cs"/>
              </a:defRPr>
            </a:lvl1pPr>
            <a:lvl2pPr marL="190500" indent="-188913" algn="l" rtl="0" fontAlgn="base">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fontAlgn="base">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fontAlgn="base">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fontAlgn="base">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fontAlgn="base">
              <a:spcBef>
                <a:spcPct val="20000"/>
              </a:spcBef>
              <a:spcAft>
                <a:spcPct val="0"/>
              </a:spcAft>
              <a:buFont typeface="Wingdings" pitchFamily="2" charset="2"/>
              <a:buChar char="§"/>
              <a:defRPr sz="1600">
                <a:solidFill>
                  <a:schemeClr val="tx1"/>
                </a:solidFill>
                <a:latin typeface="+mn-lt"/>
              </a:defRPr>
            </a:lvl6pPr>
            <a:lvl7pPr marL="1657350" indent="-198438" algn="l" rtl="0" fontAlgn="base">
              <a:spcBef>
                <a:spcPct val="20000"/>
              </a:spcBef>
              <a:spcAft>
                <a:spcPct val="0"/>
              </a:spcAft>
              <a:buFont typeface="Wingdings" pitchFamily="2" charset="2"/>
              <a:buChar char="§"/>
              <a:defRPr sz="1600">
                <a:solidFill>
                  <a:schemeClr val="tx1"/>
                </a:solidFill>
                <a:latin typeface="+mn-lt"/>
              </a:defRPr>
            </a:lvl7pPr>
            <a:lvl8pPr marL="2114550" indent="-198438" algn="l" rtl="0" fontAlgn="base">
              <a:spcBef>
                <a:spcPct val="20000"/>
              </a:spcBef>
              <a:spcAft>
                <a:spcPct val="0"/>
              </a:spcAft>
              <a:buFont typeface="Wingdings" pitchFamily="2" charset="2"/>
              <a:buChar char="§"/>
              <a:defRPr sz="1600">
                <a:solidFill>
                  <a:schemeClr val="tx1"/>
                </a:solidFill>
                <a:latin typeface="+mn-lt"/>
              </a:defRPr>
            </a:lvl8pPr>
            <a:lvl9pPr marL="2571750" indent="-198438" algn="l" rtl="0" fontAlgn="base">
              <a:spcBef>
                <a:spcPct val="20000"/>
              </a:spcBef>
              <a:spcAft>
                <a:spcPct val="0"/>
              </a:spcAft>
              <a:buFont typeface="Wingdings" pitchFamily="2" charset="2"/>
              <a:buChar char="§"/>
              <a:defRPr sz="1600">
                <a:solidFill>
                  <a:schemeClr val="tx1"/>
                </a:solidFill>
                <a:latin typeface="+mn-lt"/>
              </a:defRPr>
            </a:lvl9pPr>
          </a:lstStyle>
          <a:p>
            <a:endParaRPr lang="en-US" altLang="zh-CN" kern="0" dirty="0" smtClean="0">
              <a:solidFill>
                <a:srgbClr val="000000"/>
              </a:solidFill>
              <a:latin typeface="Courier New" panose="02070309020205020404" pitchFamily="49" charset="0"/>
            </a:endParaRPr>
          </a:p>
          <a:p>
            <a:r>
              <a:rPr lang="en-US" altLang="zh-CN" kern="0" dirty="0" smtClean="0"/>
              <a:t>Input: battery cell images, grayscale threshold, anode length</a:t>
            </a:r>
          </a:p>
          <a:p>
            <a:r>
              <a:rPr lang="en-US" altLang="zh-CN" kern="0" dirty="0" smtClean="0"/>
              <a:t>Output: anode and cathode regions, start column of the anode</a:t>
            </a:r>
            <a:endParaRPr lang="zh-CN" altLang="en-US" kern="0" dirty="0" smtClean="0"/>
          </a:p>
        </p:txBody>
      </p:sp>
      <p:grpSp>
        <p:nvGrpSpPr>
          <p:cNvPr id="5" name="组合 4"/>
          <p:cNvGrpSpPr/>
          <p:nvPr/>
        </p:nvGrpSpPr>
        <p:grpSpPr>
          <a:xfrm>
            <a:off x="53351" y="3001317"/>
            <a:ext cx="4950550" cy="2204670"/>
            <a:chOff x="505054" y="2958005"/>
            <a:chExt cx="4950550" cy="2204670"/>
          </a:xfrm>
        </p:grpSpPr>
        <p:pic>
          <p:nvPicPr>
            <p:cNvPr id="6" name="图片 5" descr="E:\论文\Masterarbeit\Ma\first part\column_wise mean gray(6_0606).bmp"/>
            <p:cNvPicPr/>
            <p:nvPr/>
          </p:nvPicPr>
          <p:blipFill rotWithShape="1">
            <a:blip r:embed="rId2">
              <a:extLst>
                <a:ext uri="{28A0092B-C50C-407E-A947-70E740481C1C}">
                  <a14:useLocalDpi xmlns:a14="http://schemas.microsoft.com/office/drawing/2010/main" val="0"/>
                </a:ext>
              </a:extLst>
            </a:blip>
            <a:srcRect l="7491" t="48950" r="6573" b="-1"/>
            <a:stretch/>
          </p:blipFill>
          <p:spPr bwMode="auto">
            <a:xfrm>
              <a:off x="505054" y="2958005"/>
              <a:ext cx="4950550" cy="2204670"/>
            </a:xfrm>
            <a:prstGeom prst="rect">
              <a:avLst/>
            </a:prstGeom>
            <a:noFill/>
            <a:ln>
              <a:noFill/>
            </a:ln>
          </p:spPr>
        </p:pic>
        <p:sp>
          <p:nvSpPr>
            <p:cNvPr id="7" name="椭圆 6"/>
            <p:cNvSpPr/>
            <p:nvPr/>
          </p:nvSpPr>
          <p:spPr>
            <a:xfrm flipV="1">
              <a:off x="3847369" y="4388705"/>
              <a:ext cx="52238" cy="45720"/>
            </a:xfrm>
            <a:prstGeom prst="ellipse">
              <a:avLst/>
            </a:prstGeom>
            <a:solidFill>
              <a:srgbClr val="C00000"/>
            </a:solidFill>
            <a:ln w="19050">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latin typeface="+mj-lt"/>
              </a:endParaRPr>
            </a:p>
          </p:txBody>
        </p:sp>
      </p:grpSp>
      <p:pic>
        <p:nvPicPr>
          <p:cNvPr id="8" name="图片 7" descr="E:\论文\Masterarbeit\Ma\first part\column_wise mean gray(6_0606).bmp"/>
          <p:cNvPicPr/>
          <p:nvPr/>
        </p:nvPicPr>
        <p:blipFill rotWithShape="1">
          <a:blip r:embed="rId2">
            <a:extLst>
              <a:ext uri="{28A0092B-C50C-407E-A947-70E740481C1C}">
                <a14:useLocalDpi xmlns:a14="http://schemas.microsoft.com/office/drawing/2010/main" val="0"/>
              </a:ext>
            </a:extLst>
          </a:blip>
          <a:srcRect l="7491" t="8337" r="7354" b="57302"/>
          <a:stretch/>
        </p:blipFill>
        <p:spPr bwMode="auto">
          <a:xfrm>
            <a:off x="53351" y="1622784"/>
            <a:ext cx="4905545" cy="1483895"/>
          </a:xfrm>
          <a:prstGeom prst="rect">
            <a:avLst/>
          </a:prstGeom>
          <a:noFill/>
          <a:ln>
            <a:noFill/>
          </a:ln>
        </p:spPr>
      </p:pic>
      <p:sp>
        <p:nvSpPr>
          <p:cNvPr id="9" name="矩形 8"/>
          <p:cNvSpPr/>
          <p:nvPr/>
        </p:nvSpPr>
        <p:spPr>
          <a:xfrm>
            <a:off x="5476284" y="2069982"/>
            <a:ext cx="3506146" cy="646331"/>
          </a:xfrm>
          <a:prstGeom prst="rect">
            <a:avLst/>
          </a:prstGeom>
        </p:spPr>
        <p:txBody>
          <a:bodyPr wrap="square">
            <a:spAutoFit/>
          </a:bodyPr>
          <a:lstStyle/>
          <a:p>
            <a:r>
              <a:rPr lang="en-US" altLang="zh-CN" b="0" i="0" u="none" strike="noStrike" baseline="0" dirty="0" smtClean="0">
                <a:solidFill>
                  <a:srgbClr val="000000"/>
                </a:solidFill>
                <a:latin typeface="+mj-lt"/>
              </a:rPr>
              <a:t>Result of setting </a:t>
            </a:r>
            <a:r>
              <a:rPr lang="en-US" altLang="zh-CN" dirty="0" smtClean="0">
                <a:solidFill>
                  <a:srgbClr val="000000"/>
                </a:solidFill>
                <a:latin typeface="+mj-lt"/>
              </a:rPr>
              <a:t>t</a:t>
            </a:r>
            <a:r>
              <a:rPr lang="en-US" altLang="zh-CN" b="0" i="0" u="none" strike="noStrike" baseline="0" dirty="0" smtClean="0">
                <a:solidFill>
                  <a:srgbClr val="000000"/>
                </a:solidFill>
                <a:latin typeface="+mj-lt"/>
              </a:rPr>
              <a:t>hreshold </a:t>
            </a:r>
            <a:r>
              <a:rPr lang="en-US" altLang="zh-CN" b="0" i="0" u="none" strike="noStrike" baseline="0" dirty="0" smtClean="0">
                <a:solidFill>
                  <a:srgbClr val="000000"/>
                </a:solidFill>
                <a:latin typeface="+mj-lt"/>
              </a:rPr>
              <a:t>= </a:t>
            </a:r>
            <a:r>
              <a:rPr lang="en-US" altLang="zh-CN" b="0" i="0" u="none" strike="noStrike" baseline="0" dirty="0" smtClean="0">
                <a:solidFill>
                  <a:srgbClr val="000000"/>
                </a:solidFill>
                <a:latin typeface="+mj-lt"/>
              </a:rPr>
              <a:t>10; </a:t>
            </a:r>
            <a:r>
              <a:rPr lang="en-US" altLang="zh-CN" dirty="0" err="1" smtClean="0">
                <a:solidFill>
                  <a:srgbClr val="000000"/>
                </a:solidFill>
                <a:latin typeface="+mj-lt"/>
              </a:rPr>
              <a:t>anode_length</a:t>
            </a:r>
            <a:r>
              <a:rPr lang="en-US" altLang="zh-CN" dirty="0" smtClean="0">
                <a:solidFill>
                  <a:srgbClr val="000000"/>
                </a:solidFill>
                <a:latin typeface="+mj-lt"/>
              </a:rPr>
              <a:t> </a:t>
            </a:r>
            <a:r>
              <a:rPr lang="en-US" altLang="zh-CN" dirty="0" smtClean="0">
                <a:solidFill>
                  <a:srgbClr val="000000"/>
                </a:solidFill>
                <a:latin typeface="+mj-lt"/>
              </a:rPr>
              <a:t>= 70;</a:t>
            </a:r>
            <a:r>
              <a:rPr lang="en-US" altLang="zh-CN" b="0" i="0" u="none" strike="noStrike" baseline="0" dirty="0" smtClean="0">
                <a:solidFill>
                  <a:srgbClr val="000000"/>
                </a:solidFill>
                <a:latin typeface="+mj-lt"/>
              </a:rPr>
              <a:t> </a:t>
            </a:r>
            <a:endParaRPr lang="zh-CN" altLang="en-US" dirty="0">
              <a:latin typeface="+mj-lt"/>
            </a:endParaRPr>
          </a:p>
        </p:txBody>
      </p:sp>
      <p:grpSp>
        <p:nvGrpSpPr>
          <p:cNvPr id="10" name="组合 9"/>
          <p:cNvGrpSpPr/>
          <p:nvPr/>
        </p:nvGrpSpPr>
        <p:grpSpPr>
          <a:xfrm>
            <a:off x="5476284" y="3313996"/>
            <a:ext cx="3674605" cy="1766001"/>
            <a:chOff x="5237482" y="3276640"/>
            <a:chExt cx="3674605" cy="1766001"/>
          </a:xfrm>
        </p:grpSpPr>
        <p:grpSp>
          <p:nvGrpSpPr>
            <p:cNvPr id="11" name="组合 10"/>
            <p:cNvGrpSpPr/>
            <p:nvPr/>
          </p:nvGrpSpPr>
          <p:grpSpPr>
            <a:xfrm>
              <a:off x="5237482" y="3308311"/>
              <a:ext cx="3674605" cy="1734330"/>
              <a:chOff x="4284657" y="3698638"/>
              <a:chExt cx="3674605" cy="1734330"/>
            </a:xfrm>
          </p:grpSpPr>
          <p:pic>
            <p:nvPicPr>
              <p:cNvPr id="13" name="图片 12" descr="E:\论文\Masterarbeit\Ma\first part\ROI_X(6_0606).bmp"/>
              <p:cNvPicPr/>
              <p:nvPr/>
            </p:nvPicPr>
            <p:blipFill rotWithShape="1">
              <a:blip r:embed="rId3" cstate="print">
                <a:extLst>
                  <a:ext uri="{28A0092B-C50C-407E-A947-70E740481C1C}">
                    <a14:useLocalDpi xmlns:a14="http://schemas.microsoft.com/office/drawing/2010/main" val="0"/>
                  </a:ext>
                </a:extLst>
              </a:blip>
              <a:srcRect l="17994" t="7367" r="58239" b="16227"/>
              <a:stretch/>
            </p:blipFill>
            <p:spPr bwMode="auto">
              <a:xfrm>
                <a:off x="6974581" y="3698638"/>
                <a:ext cx="567173" cy="1407862"/>
              </a:xfrm>
              <a:prstGeom prst="rect">
                <a:avLst/>
              </a:prstGeom>
              <a:noFill/>
              <a:ln>
                <a:noFill/>
              </a:ln>
              <a:extLst>
                <a:ext uri="{53640926-AAD7-44D8-BBD7-CCE9431645EC}">
                  <a14:shadowObscured xmlns:a14="http://schemas.microsoft.com/office/drawing/2010/main"/>
                </a:ext>
              </a:extLst>
            </p:spPr>
          </p:pic>
          <p:sp>
            <p:nvSpPr>
              <p:cNvPr id="14" name="矩形 13"/>
              <p:cNvSpPr/>
              <p:nvPr/>
            </p:nvSpPr>
            <p:spPr>
              <a:xfrm>
                <a:off x="4284657" y="5063636"/>
                <a:ext cx="3674605" cy="369332"/>
              </a:xfrm>
              <a:prstGeom prst="rect">
                <a:avLst/>
              </a:prstGeom>
            </p:spPr>
            <p:txBody>
              <a:bodyPr wrap="square">
                <a:spAutoFit/>
              </a:bodyPr>
              <a:lstStyle/>
              <a:p>
                <a:pPr algn="ctr"/>
                <a:endParaRPr lang="zh-CN" altLang="en-US" dirty="0">
                  <a:latin typeface="+mj-lt"/>
                </a:endParaRPr>
              </a:p>
            </p:txBody>
          </p:sp>
        </p:grpSp>
        <p:pic>
          <p:nvPicPr>
            <p:cNvPr id="12" name="图片 11" descr="E:\论文\Masterarbeit\Ma\first part\column_wise mean gray(6_0606).bmp"/>
            <p:cNvPicPr/>
            <p:nvPr/>
          </p:nvPicPr>
          <p:blipFill rotWithShape="1">
            <a:blip r:embed="rId2">
              <a:extLst>
                <a:ext uri="{28A0092B-C50C-407E-A947-70E740481C1C}">
                  <a14:useLocalDpi xmlns:a14="http://schemas.microsoft.com/office/drawing/2010/main" val="0"/>
                </a:ext>
              </a:extLst>
            </a:blip>
            <a:srcRect l="16433" t="8337" r="38634" b="57302"/>
            <a:stretch/>
          </p:blipFill>
          <p:spPr bwMode="auto">
            <a:xfrm>
              <a:off x="5237482" y="3276640"/>
              <a:ext cx="2588541" cy="1483895"/>
            </a:xfrm>
            <a:prstGeom prst="rect">
              <a:avLst/>
            </a:prstGeom>
            <a:noFill/>
            <a:ln>
              <a:noFill/>
            </a:ln>
          </p:spPr>
        </p:pic>
      </p:grpSp>
      <p:cxnSp>
        <p:nvCxnSpPr>
          <p:cNvPr id="15" name="直接连接符 14"/>
          <p:cNvCxnSpPr/>
          <p:nvPr/>
        </p:nvCxnSpPr>
        <p:spPr>
          <a:xfrm flipH="1">
            <a:off x="461819" y="4453504"/>
            <a:ext cx="3049238" cy="10611"/>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62338" y="5220531"/>
            <a:ext cx="1080104" cy="276999"/>
          </a:xfrm>
          <a:prstGeom prst="rect">
            <a:avLst/>
          </a:prstGeom>
        </p:spPr>
        <p:txBody>
          <a:bodyPr wrap="none">
            <a:spAutoFit/>
          </a:bodyPr>
          <a:lstStyle/>
          <a:p>
            <a:r>
              <a:rPr lang="en-US" altLang="zh-CN" sz="1200" dirty="0">
                <a:solidFill>
                  <a:srgbClr val="000000"/>
                </a:solidFill>
                <a:latin typeface="+mj-lt"/>
              </a:rPr>
              <a:t>t</a:t>
            </a:r>
            <a:r>
              <a:rPr lang="en-US" altLang="zh-CN" sz="1200" b="0" i="0" u="none" strike="noStrike" baseline="0" dirty="0" smtClean="0">
                <a:solidFill>
                  <a:srgbClr val="000000"/>
                </a:solidFill>
                <a:latin typeface="+mj-lt"/>
              </a:rPr>
              <a:t>hreshold = 10</a:t>
            </a:r>
            <a:endParaRPr lang="zh-CN" altLang="en-US" sz="1200" dirty="0">
              <a:latin typeface="+mj-lt"/>
            </a:endParaRPr>
          </a:p>
        </p:txBody>
      </p:sp>
      <p:cxnSp>
        <p:nvCxnSpPr>
          <p:cNvPr id="17" name="直接箭头连接符 16"/>
          <p:cNvCxnSpPr/>
          <p:nvPr/>
        </p:nvCxnSpPr>
        <p:spPr>
          <a:xfrm flipH="1" flipV="1">
            <a:off x="440297" y="4464115"/>
            <a:ext cx="511048" cy="84628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101537" y="4453504"/>
            <a:ext cx="0" cy="767027"/>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101537" y="5209920"/>
            <a:ext cx="435348" cy="0"/>
          </a:xfrm>
          <a:prstGeom prst="lin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734850" y="5232726"/>
            <a:ext cx="1039259" cy="276999"/>
          </a:xfrm>
          <a:prstGeom prst="rect">
            <a:avLst/>
          </a:prstGeom>
        </p:spPr>
        <p:txBody>
          <a:bodyPr wrap="none">
            <a:spAutoFit/>
          </a:bodyPr>
          <a:lstStyle/>
          <a:p>
            <a:r>
              <a:rPr lang="en-US" altLang="zh-CN" sz="1200" b="0" i="0" u="none" strike="noStrike" baseline="0" dirty="0" err="1" smtClean="0">
                <a:solidFill>
                  <a:srgbClr val="000000"/>
                </a:solidFill>
                <a:latin typeface="+mj-lt"/>
              </a:rPr>
              <a:t>anode_length</a:t>
            </a:r>
            <a:endParaRPr lang="zh-CN" altLang="en-US" sz="1200" dirty="0">
              <a:latin typeface="+mj-lt"/>
            </a:endParaRPr>
          </a:p>
        </p:txBody>
      </p:sp>
      <p:sp>
        <p:nvSpPr>
          <p:cNvPr id="21" name="椭圆 20"/>
          <p:cNvSpPr/>
          <p:nvPr/>
        </p:nvSpPr>
        <p:spPr>
          <a:xfrm flipV="1">
            <a:off x="3049590" y="4699375"/>
            <a:ext cx="52238" cy="45720"/>
          </a:xfrm>
          <a:prstGeom prst="ellipse">
            <a:avLst/>
          </a:prstGeom>
          <a:solidFill>
            <a:srgbClr val="C00000"/>
          </a:solidFill>
          <a:ln w="19050">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0000"/>
              </a:solidFill>
              <a:latin typeface="+mj-lt"/>
            </a:endParaRPr>
          </a:p>
        </p:txBody>
      </p:sp>
      <p:cxnSp>
        <p:nvCxnSpPr>
          <p:cNvPr id="22" name="直接连接符 21"/>
          <p:cNvCxnSpPr/>
          <p:nvPr/>
        </p:nvCxnSpPr>
        <p:spPr>
          <a:xfrm>
            <a:off x="3510767" y="4453504"/>
            <a:ext cx="0" cy="767027"/>
          </a:xfrm>
          <a:prstGeom prst="line">
            <a:avLst/>
          </a:prstGeom>
          <a:ln w="19050">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753525" y="5724892"/>
            <a:ext cx="2020584" cy="276999"/>
          </a:xfrm>
          <a:prstGeom prst="rect">
            <a:avLst/>
          </a:prstGeom>
        </p:spPr>
        <p:txBody>
          <a:bodyPr wrap="square">
            <a:spAutoFit/>
          </a:bodyPr>
          <a:lstStyle/>
          <a:p>
            <a:r>
              <a:rPr lang="en-US" altLang="zh-CN" sz="1200" b="0" i="0" u="none" strike="noStrike" baseline="0" dirty="0" err="1" smtClean="0">
                <a:solidFill>
                  <a:srgbClr val="000000"/>
                </a:solidFill>
                <a:latin typeface="+mj-lt"/>
              </a:rPr>
              <a:t>start_column_of_anode</a:t>
            </a:r>
            <a:endParaRPr lang="zh-CN" altLang="en-US" sz="1200" dirty="0">
              <a:latin typeface="+mj-lt"/>
            </a:endParaRPr>
          </a:p>
        </p:txBody>
      </p:sp>
      <p:cxnSp>
        <p:nvCxnSpPr>
          <p:cNvPr id="24" name="直接箭头连接符 23"/>
          <p:cNvCxnSpPr/>
          <p:nvPr/>
        </p:nvCxnSpPr>
        <p:spPr>
          <a:xfrm flipV="1">
            <a:off x="2463942" y="4889306"/>
            <a:ext cx="474564" cy="8927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65567" y="3265236"/>
            <a:ext cx="2709949" cy="1454742"/>
          </a:xfrm>
          <a:prstGeom prst="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26" name="矩形 25"/>
          <p:cNvSpPr/>
          <p:nvPr/>
        </p:nvSpPr>
        <p:spPr>
          <a:xfrm>
            <a:off x="3086835" y="3265236"/>
            <a:ext cx="450624" cy="1454742"/>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grpSp>
        <p:nvGrpSpPr>
          <p:cNvPr id="27" name="组合 26"/>
          <p:cNvGrpSpPr/>
          <p:nvPr/>
        </p:nvGrpSpPr>
        <p:grpSpPr>
          <a:xfrm>
            <a:off x="5476284" y="3300673"/>
            <a:ext cx="3191171" cy="1444605"/>
            <a:chOff x="5235620" y="4993760"/>
            <a:chExt cx="3191171" cy="1491448"/>
          </a:xfrm>
        </p:grpSpPr>
        <p:sp>
          <p:nvSpPr>
            <p:cNvPr id="28" name="矩形 27"/>
            <p:cNvSpPr/>
            <p:nvPr/>
          </p:nvSpPr>
          <p:spPr>
            <a:xfrm>
              <a:off x="7976167" y="5022520"/>
              <a:ext cx="450624" cy="1459832"/>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sp>
          <p:nvSpPr>
            <p:cNvPr id="29" name="矩形 28"/>
            <p:cNvSpPr/>
            <p:nvPr/>
          </p:nvSpPr>
          <p:spPr>
            <a:xfrm>
              <a:off x="5235620" y="4993760"/>
              <a:ext cx="2588542" cy="1491448"/>
            </a:xfrm>
            <a:prstGeom prst="rect">
              <a:avLst/>
            </a:prstGeom>
            <a:solidFill>
              <a:schemeClr val="accent2">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p:grpSp>
      <p:sp>
        <p:nvSpPr>
          <p:cNvPr id="30" name="文本框 29"/>
          <p:cNvSpPr txBox="1"/>
          <p:nvPr/>
        </p:nvSpPr>
        <p:spPr>
          <a:xfrm>
            <a:off x="5476284" y="2904958"/>
            <a:ext cx="2588541" cy="369332"/>
          </a:xfrm>
          <a:prstGeom prst="rect">
            <a:avLst/>
          </a:prstGeom>
          <a:noFill/>
        </p:spPr>
        <p:txBody>
          <a:bodyPr wrap="square" rtlCol="0">
            <a:spAutoFit/>
          </a:bodyPr>
          <a:lstStyle/>
          <a:p>
            <a:pPr algn="ctr"/>
            <a:r>
              <a:rPr lang="en-US" altLang="zh-CN" dirty="0" smtClean="0">
                <a:latin typeface="+mj-lt"/>
              </a:rPr>
              <a:t>Cathode </a:t>
            </a:r>
            <a:endParaRPr lang="zh-CN" altLang="en-US" dirty="0">
              <a:latin typeface="+mj-lt"/>
            </a:endParaRPr>
          </a:p>
        </p:txBody>
      </p:sp>
      <p:sp>
        <p:nvSpPr>
          <p:cNvPr id="31" name="文本框 30"/>
          <p:cNvSpPr txBox="1"/>
          <p:nvPr/>
        </p:nvSpPr>
        <p:spPr>
          <a:xfrm>
            <a:off x="7917161" y="2904958"/>
            <a:ext cx="1065269" cy="369332"/>
          </a:xfrm>
          <a:prstGeom prst="rect">
            <a:avLst/>
          </a:prstGeom>
          <a:noFill/>
        </p:spPr>
        <p:txBody>
          <a:bodyPr wrap="square" rtlCol="0">
            <a:spAutoFit/>
          </a:bodyPr>
          <a:lstStyle/>
          <a:p>
            <a:pPr algn="ctr"/>
            <a:r>
              <a:rPr lang="en-US" altLang="zh-CN" dirty="0">
                <a:latin typeface="+mj-lt"/>
              </a:rPr>
              <a:t>A</a:t>
            </a:r>
            <a:r>
              <a:rPr lang="en-US" altLang="zh-CN" dirty="0" smtClean="0">
                <a:latin typeface="+mj-lt"/>
              </a:rPr>
              <a:t>node</a:t>
            </a:r>
            <a:endParaRPr lang="zh-CN" altLang="en-US" dirty="0">
              <a:latin typeface="+mj-lt"/>
            </a:endParaRPr>
          </a:p>
        </p:txBody>
      </p:sp>
    </p:spTree>
    <p:extLst>
      <p:ext uri="{BB962C8B-B14F-4D97-AF65-F5344CB8AC3E}">
        <p14:creationId xmlns:p14="http://schemas.microsoft.com/office/powerpoint/2010/main" val="110808685"/>
      </p:ext>
    </p:extLst>
  </p:cSld>
  <p:clrMapOvr>
    <a:masterClrMapping/>
  </p:clrMapOvr>
</p:sld>
</file>

<file path=ppt/theme/theme1.xml><?xml version="1.0" encoding="utf-8"?>
<a:theme xmlns:a="http://schemas.openxmlformats.org/drawingml/2006/main" name="Standarddesign">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Standarddesign">
      <a:majorFont>
        <a:latin typeface="Arial"/>
        <a:ea typeface=""/>
        <a:cs typeface=""/>
      </a:majorFont>
      <a:minorFont>
        <a:latin typeface="Arial"/>
        <a:ea typeface=""/>
        <a:cs typeface=""/>
      </a:minorFont>
    </a:fontScheme>
    <a:fmtScheme name="Galathe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rgbClr val="FF0000"/>
          </a:solidFill>
        </a:ln>
      </a:spPr>
      <a:bodyPr rtlCol="0" anchor="ctr"/>
      <a:lstStyle>
        <a:defPPr algn="ctr">
          <a:defRPr>
            <a:solidFill>
              <a:srgbClr val="FF0000"/>
            </a:solidFill>
          </a:defRPr>
        </a:defPPr>
      </a:lstStyle>
      <a:style>
        <a:lnRef idx="2">
          <a:schemeClr val="accent5">
            <a:shade val="50000"/>
          </a:schemeClr>
        </a:lnRef>
        <a:fillRef idx="1">
          <a:schemeClr val="accent5"/>
        </a:fillRef>
        <a:effectRef idx="0">
          <a:schemeClr val="accent5"/>
        </a:effectRef>
        <a:fontRef idx="minor">
          <a:schemeClr val="lt1"/>
        </a:fontRef>
      </a: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10447</TotalTime>
  <Words>620</Words>
  <Application>Microsoft Office PowerPoint</Application>
  <PresentationFormat>全屏显示(4:3)</PresentationFormat>
  <Paragraphs>89</Paragraphs>
  <Slides>18</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Arial</vt:lpstr>
      <vt:lpstr>Courier New</vt:lpstr>
      <vt:lpstr>Wingdings</vt:lpstr>
      <vt:lpstr>Standarddesign</vt:lpstr>
      <vt:lpstr>X-ray Image Analysis Approach for Lithium-ion Battery Cells</vt:lpstr>
      <vt:lpstr>Agenda</vt:lpstr>
      <vt:lpstr>Image processing workflow</vt:lpstr>
      <vt:lpstr>Image selection: X-direction images</vt:lpstr>
      <vt:lpstr>Image selection: X-direction images</vt:lpstr>
      <vt:lpstr>Image selection: Y-direction images</vt:lpstr>
      <vt:lpstr>Image selection: Z-direction images</vt:lpstr>
      <vt:lpstr>Edge extraction workflow</vt:lpstr>
      <vt:lpstr>Region of interest extraction</vt:lpstr>
      <vt:lpstr>Fake edge removal</vt:lpstr>
      <vt:lpstr>Electrode edge positioning through interpolation</vt:lpstr>
      <vt:lpstr>Edge extraction workflow(Y-direction)</vt:lpstr>
      <vt:lpstr>Problems and suggestions</vt:lpstr>
      <vt:lpstr>Problems: image selection</vt:lpstr>
      <vt:lpstr>Problem: image selection</vt:lpstr>
      <vt:lpstr>Problem: ROI extraction</vt:lpstr>
      <vt:lpstr>Problem: Edge extraction through interpolation</vt:lpstr>
      <vt:lpstr>Problem: Edge extraction through interpolation</vt:lpstr>
    </vt:vector>
  </TitlesOfParts>
  <Company>wir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a.luetgering</dc:creator>
  <cp:lastModifiedBy>Home</cp:lastModifiedBy>
  <cp:revision>743</cp:revision>
  <dcterms:created xsi:type="dcterms:W3CDTF">2007-08-29T07:13:29Z</dcterms:created>
  <dcterms:modified xsi:type="dcterms:W3CDTF">2018-02-13T08:29:01Z</dcterms:modified>
</cp:coreProperties>
</file>