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5"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CB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0F0EE-7918-427D-9453-464B8B1DC5FF}" type="datetimeFigureOut">
              <a:rPr lang="en-US" smtClean="0"/>
              <a:t>01-Feb-22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00B46-7F99-49E3-9B6C-96170B289AEC}" type="slidenum">
              <a:rPr lang="en-US" smtClean="0"/>
              <a:t>‹#›</a:t>
            </a:fld>
            <a:endParaRPr lang="en-US"/>
          </a:p>
        </p:txBody>
      </p:sp>
    </p:spTree>
    <p:extLst>
      <p:ext uri="{BB962C8B-B14F-4D97-AF65-F5344CB8AC3E}">
        <p14:creationId xmlns:p14="http://schemas.microsoft.com/office/powerpoint/2010/main" val="3875105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A00B46-7F99-49E3-9B6C-96170B289AEC}" type="slidenum">
              <a:rPr lang="en-US" smtClean="0"/>
              <a:t>5</a:t>
            </a:fld>
            <a:endParaRPr lang="en-US"/>
          </a:p>
        </p:txBody>
      </p:sp>
    </p:spTree>
    <p:extLst>
      <p:ext uri="{BB962C8B-B14F-4D97-AF65-F5344CB8AC3E}">
        <p14:creationId xmlns:p14="http://schemas.microsoft.com/office/powerpoint/2010/main" val="276825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FD9775-EF68-4B4E-942A-E7AFFA999359}" type="datetimeFigureOut">
              <a:rPr lang="en-US" smtClean="0"/>
              <a:t>01-Feb-22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1BC4-697B-4DF9-848A-EC5870E8FB18}" type="slidenum">
              <a:rPr lang="en-US" smtClean="0"/>
              <a:t>‹#›</a:t>
            </a:fld>
            <a:endParaRPr lang="en-US"/>
          </a:p>
        </p:txBody>
      </p:sp>
    </p:spTree>
    <p:extLst>
      <p:ext uri="{BB962C8B-B14F-4D97-AF65-F5344CB8AC3E}">
        <p14:creationId xmlns:p14="http://schemas.microsoft.com/office/powerpoint/2010/main" val="1007174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FD9775-EF68-4B4E-942A-E7AFFA999359}" type="datetimeFigureOut">
              <a:rPr lang="en-US" smtClean="0"/>
              <a:t>01-Feb-22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1BC4-697B-4DF9-848A-EC5870E8FB18}" type="slidenum">
              <a:rPr lang="en-US" smtClean="0"/>
              <a:t>‹#›</a:t>
            </a:fld>
            <a:endParaRPr lang="en-US"/>
          </a:p>
        </p:txBody>
      </p:sp>
    </p:spTree>
    <p:extLst>
      <p:ext uri="{BB962C8B-B14F-4D97-AF65-F5344CB8AC3E}">
        <p14:creationId xmlns:p14="http://schemas.microsoft.com/office/powerpoint/2010/main" val="252945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FD9775-EF68-4B4E-942A-E7AFFA999359}" type="datetimeFigureOut">
              <a:rPr lang="en-US" smtClean="0"/>
              <a:t>01-Feb-22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1BC4-697B-4DF9-848A-EC5870E8FB18}" type="slidenum">
              <a:rPr lang="en-US" smtClean="0"/>
              <a:t>‹#›</a:t>
            </a:fld>
            <a:endParaRPr lang="en-US"/>
          </a:p>
        </p:txBody>
      </p:sp>
    </p:spTree>
    <p:extLst>
      <p:ext uri="{BB962C8B-B14F-4D97-AF65-F5344CB8AC3E}">
        <p14:creationId xmlns:p14="http://schemas.microsoft.com/office/powerpoint/2010/main" val="100244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FD9775-EF68-4B4E-942A-E7AFFA999359}" type="datetimeFigureOut">
              <a:rPr lang="en-US" smtClean="0"/>
              <a:t>01-Feb-22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1BC4-697B-4DF9-848A-EC5870E8FB18}" type="slidenum">
              <a:rPr lang="en-US" smtClean="0"/>
              <a:t>‹#›</a:t>
            </a:fld>
            <a:endParaRPr lang="en-US"/>
          </a:p>
        </p:txBody>
      </p:sp>
    </p:spTree>
    <p:extLst>
      <p:ext uri="{BB962C8B-B14F-4D97-AF65-F5344CB8AC3E}">
        <p14:creationId xmlns:p14="http://schemas.microsoft.com/office/powerpoint/2010/main" val="1516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FD9775-EF68-4B4E-942A-E7AFFA999359}" type="datetimeFigureOut">
              <a:rPr lang="en-US" smtClean="0"/>
              <a:t>01-Feb-22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61BC4-697B-4DF9-848A-EC5870E8FB18}" type="slidenum">
              <a:rPr lang="en-US" smtClean="0"/>
              <a:t>‹#›</a:t>
            </a:fld>
            <a:endParaRPr lang="en-US"/>
          </a:p>
        </p:txBody>
      </p:sp>
    </p:spTree>
    <p:extLst>
      <p:ext uri="{BB962C8B-B14F-4D97-AF65-F5344CB8AC3E}">
        <p14:creationId xmlns:p14="http://schemas.microsoft.com/office/powerpoint/2010/main" val="264630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FD9775-EF68-4B4E-942A-E7AFFA999359}" type="datetimeFigureOut">
              <a:rPr lang="en-US" smtClean="0"/>
              <a:t>01-Feb-22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61BC4-697B-4DF9-848A-EC5870E8FB18}" type="slidenum">
              <a:rPr lang="en-US" smtClean="0"/>
              <a:t>‹#›</a:t>
            </a:fld>
            <a:endParaRPr lang="en-US"/>
          </a:p>
        </p:txBody>
      </p:sp>
    </p:spTree>
    <p:extLst>
      <p:ext uri="{BB962C8B-B14F-4D97-AF65-F5344CB8AC3E}">
        <p14:creationId xmlns:p14="http://schemas.microsoft.com/office/powerpoint/2010/main" val="174524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FD9775-EF68-4B4E-942A-E7AFFA999359}" type="datetimeFigureOut">
              <a:rPr lang="en-US" smtClean="0"/>
              <a:t>01-Feb-22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61BC4-697B-4DF9-848A-EC5870E8FB18}" type="slidenum">
              <a:rPr lang="en-US" smtClean="0"/>
              <a:t>‹#›</a:t>
            </a:fld>
            <a:endParaRPr lang="en-US"/>
          </a:p>
        </p:txBody>
      </p:sp>
    </p:spTree>
    <p:extLst>
      <p:ext uri="{BB962C8B-B14F-4D97-AF65-F5344CB8AC3E}">
        <p14:creationId xmlns:p14="http://schemas.microsoft.com/office/powerpoint/2010/main" val="975771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FD9775-EF68-4B4E-942A-E7AFFA999359}" type="datetimeFigureOut">
              <a:rPr lang="en-US" smtClean="0"/>
              <a:t>01-Feb-22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61BC4-697B-4DF9-848A-EC5870E8FB18}" type="slidenum">
              <a:rPr lang="en-US" smtClean="0"/>
              <a:t>‹#›</a:t>
            </a:fld>
            <a:endParaRPr lang="en-US"/>
          </a:p>
        </p:txBody>
      </p:sp>
    </p:spTree>
    <p:extLst>
      <p:ext uri="{BB962C8B-B14F-4D97-AF65-F5344CB8AC3E}">
        <p14:creationId xmlns:p14="http://schemas.microsoft.com/office/powerpoint/2010/main" val="3733901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FD9775-EF68-4B4E-942A-E7AFFA999359}" type="datetimeFigureOut">
              <a:rPr lang="en-US" smtClean="0"/>
              <a:t>01-Feb-22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61BC4-697B-4DF9-848A-EC5870E8FB18}" type="slidenum">
              <a:rPr lang="en-US" smtClean="0"/>
              <a:t>‹#›</a:t>
            </a:fld>
            <a:endParaRPr lang="en-US"/>
          </a:p>
        </p:txBody>
      </p:sp>
    </p:spTree>
    <p:extLst>
      <p:ext uri="{BB962C8B-B14F-4D97-AF65-F5344CB8AC3E}">
        <p14:creationId xmlns:p14="http://schemas.microsoft.com/office/powerpoint/2010/main" val="146734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D9775-EF68-4B4E-942A-E7AFFA999359}" type="datetimeFigureOut">
              <a:rPr lang="en-US" smtClean="0"/>
              <a:t>01-Feb-22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61BC4-697B-4DF9-848A-EC5870E8FB18}" type="slidenum">
              <a:rPr lang="en-US" smtClean="0"/>
              <a:t>‹#›</a:t>
            </a:fld>
            <a:endParaRPr lang="en-US"/>
          </a:p>
        </p:txBody>
      </p:sp>
    </p:spTree>
    <p:extLst>
      <p:ext uri="{BB962C8B-B14F-4D97-AF65-F5344CB8AC3E}">
        <p14:creationId xmlns:p14="http://schemas.microsoft.com/office/powerpoint/2010/main" val="64848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D9775-EF68-4B4E-942A-E7AFFA999359}" type="datetimeFigureOut">
              <a:rPr lang="en-US" smtClean="0"/>
              <a:t>01-Feb-22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61BC4-697B-4DF9-848A-EC5870E8FB18}" type="slidenum">
              <a:rPr lang="en-US" smtClean="0"/>
              <a:t>‹#›</a:t>
            </a:fld>
            <a:endParaRPr lang="en-US"/>
          </a:p>
        </p:txBody>
      </p:sp>
    </p:spTree>
    <p:extLst>
      <p:ext uri="{BB962C8B-B14F-4D97-AF65-F5344CB8AC3E}">
        <p14:creationId xmlns:p14="http://schemas.microsoft.com/office/powerpoint/2010/main" val="334854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D9775-EF68-4B4E-942A-E7AFFA999359}" type="datetimeFigureOut">
              <a:rPr lang="en-US" smtClean="0"/>
              <a:t>01-Feb-22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61BC4-697B-4DF9-848A-EC5870E8FB18}" type="slidenum">
              <a:rPr lang="en-US" smtClean="0"/>
              <a:t>‹#›</a:t>
            </a:fld>
            <a:endParaRPr lang="en-US"/>
          </a:p>
        </p:txBody>
      </p:sp>
    </p:spTree>
    <p:extLst>
      <p:ext uri="{BB962C8B-B14F-4D97-AF65-F5344CB8AC3E}">
        <p14:creationId xmlns:p14="http://schemas.microsoft.com/office/powerpoint/2010/main" val="1983267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33988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4208"/>
            <a:ext cx="12192000" cy="5193792"/>
          </a:xfrm>
          <a:prstGeom prst="rect">
            <a:avLst/>
          </a:prstGeom>
        </p:spPr>
      </p:pic>
      <p:sp>
        <p:nvSpPr>
          <p:cNvPr id="3" name="TextBox 2"/>
          <p:cNvSpPr txBox="1"/>
          <p:nvPr/>
        </p:nvSpPr>
        <p:spPr>
          <a:xfrm>
            <a:off x="4736592" y="786384"/>
            <a:ext cx="2625462" cy="461665"/>
          </a:xfrm>
          <a:prstGeom prst="rect">
            <a:avLst/>
          </a:prstGeom>
          <a:noFill/>
        </p:spPr>
        <p:txBody>
          <a:bodyPr wrap="none" rtlCol="0">
            <a:spAutoFit/>
          </a:bodyPr>
          <a:lstStyle/>
          <a:p>
            <a:r>
              <a:rPr lang="en-US" sz="2400" dirty="0" smtClean="0"/>
              <a:t>Response Assertion</a:t>
            </a:r>
            <a:endParaRPr lang="en-US" sz="2400" dirty="0"/>
          </a:p>
        </p:txBody>
      </p:sp>
    </p:spTree>
    <p:extLst>
      <p:ext uri="{BB962C8B-B14F-4D97-AF65-F5344CB8AC3E}">
        <p14:creationId xmlns:p14="http://schemas.microsoft.com/office/powerpoint/2010/main" val="388155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9888"/>
            <a:ext cx="12192000" cy="5468112"/>
          </a:xfrm>
          <a:prstGeom prst="rect">
            <a:avLst/>
          </a:prstGeom>
        </p:spPr>
      </p:pic>
      <p:sp>
        <p:nvSpPr>
          <p:cNvPr id="3" name="TextBox 2"/>
          <p:cNvSpPr txBox="1"/>
          <p:nvPr/>
        </p:nvSpPr>
        <p:spPr>
          <a:xfrm>
            <a:off x="4745736" y="704088"/>
            <a:ext cx="2252989" cy="461665"/>
          </a:xfrm>
          <a:prstGeom prst="rect">
            <a:avLst/>
          </a:prstGeom>
          <a:noFill/>
        </p:spPr>
        <p:txBody>
          <a:bodyPr wrap="none" rtlCol="0">
            <a:spAutoFit/>
          </a:bodyPr>
          <a:lstStyle/>
          <a:p>
            <a:r>
              <a:rPr lang="en-US" sz="2400" dirty="0" smtClean="0"/>
              <a:t>View Result Tree</a:t>
            </a:r>
            <a:endParaRPr lang="en-US" sz="2400" dirty="0"/>
          </a:p>
        </p:txBody>
      </p:sp>
    </p:spTree>
    <p:extLst>
      <p:ext uri="{BB962C8B-B14F-4D97-AF65-F5344CB8AC3E}">
        <p14:creationId xmlns:p14="http://schemas.microsoft.com/office/powerpoint/2010/main" val="4095457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9276"/>
            <a:ext cx="12192000" cy="5398724"/>
          </a:xfrm>
          <a:prstGeom prst="rect">
            <a:avLst/>
          </a:prstGeom>
        </p:spPr>
      </p:pic>
      <p:sp>
        <p:nvSpPr>
          <p:cNvPr id="3" name="TextBox 2"/>
          <p:cNvSpPr txBox="1"/>
          <p:nvPr/>
        </p:nvSpPr>
        <p:spPr>
          <a:xfrm>
            <a:off x="4745736" y="704088"/>
            <a:ext cx="2672078" cy="461665"/>
          </a:xfrm>
          <a:prstGeom prst="rect">
            <a:avLst/>
          </a:prstGeom>
          <a:noFill/>
        </p:spPr>
        <p:txBody>
          <a:bodyPr wrap="none" rtlCol="0">
            <a:spAutoFit/>
          </a:bodyPr>
          <a:lstStyle/>
          <a:p>
            <a:r>
              <a:rPr lang="en-US" sz="2400" dirty="0" smtClean="0"/>
              <a:t>View Result in Table</a:t>
            </a:r>
            <a:endParaRPr lang="en-US" sz="2400" dirty="0"/>
          </a:p>
        </p:txBody>
      </p:sp>
    </p:spTree>
    <p:extLst>
      <p:ext uri="{BB962C8B-B14F-4D97-AF65-F5344CB8AC3E}">
        <p14:creationId xmlns:p14="http://schemas.microsoft.com/office/powerpoint/2010/main" val="345419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1610"/>
            <a:ext cx="12192000" cy="5406390"/>
          </a:xfrm>
          <a:prstGeom prst="rect">
            <a:avLst/>
          </a:prstGeom>
        </p:spPr>
      </p:pic>
      <p:sp>
        <p:nvSpPr>
          <p:cNvPr id="3" name="TextBox 2"/>
          <p:cNvSpPr txBox="1"/>
          <p:nvPr/>
        </p:nvSpPr>
        <p:spPr>
          <a:xfrm>
            <a:off x="4745736" y="704088"/>
            <a:ext cx="2282869" cy="461665"/>
          </a:xfrm>
          <a:prstGeom prst="rect">
            <a:avLst/>
          </a:prstGeom>
          <a:noFill/>
        </p:spPr>
        <p:txBody>
          <a:bodyPr wrap="none" rtlCol="0">
            <a:spAutoFit/>
          </a:bodyPr>
          <a:lstStyle/>
          <a:p>
            <a:r>
              <a:rPr lang="en-US" sz="2400" dirty="0" smtClean="0"/>
              <a:t>Aggregate Graph</a:t>
            </a:r>
            <a:endParaRPr lang="en-US" sz="2400" dirty="0"/>
          </a:p>
        </p:txBody>
      </p:sp>
    </p:spTree>
    <p:extLst>
      <p:ext uri="{BB962C8B-B14F-4D97-AF65-F5344CB8AC3E}">
        <p14:creationId xmlns:p14="http://schemas.microsoft.com/office/powerpoint/2010/main" val="3185387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5689"/>
            <a:ext cx="12192000" cy="4782312"/>
          </a:xfrm>
          <a:prstGeom prst="rect">
            <a:avLst/>
          </a:prstGeom>
        </p:spPr>
      </p:pic>
      <p:sp>
        <p:nvSpPr>
          <p:cNvPr id="3" name="TextBox 2"/>
          <p:cNvSpPr txBox="1"/>
          <p:nvPr/>
        </p:nvSpPr>
        <p:spPr>
          <a:xfrm>
            <a:off x="4745736" y="969264"/>
            <a:ext cx="2365519" cy="461665"/>
          </a:xfrm>
          <a:prstGeom prst="rect">
            <a:avLst/>
          </a:prstGeom>
          <a:noFill/>
        </p:spPr>
        <p:txBody>
          <a:bodyPr wrap="none" rtlCol="0">
            <a:spAutoFit/>
          </a:bodyPr>
          <a:lstStyle/>
          <a:p>
            <a:r>
              <a:rPr lang="en-US" sz="2400" dirty="0" smtClean="0"/>
              <a:t>Aggregate Report</a:t>
            </a:r>
            <a:endParaRPr lang="en-US" sz="2400" dirty="0"/>
          </a:p>
        </p:txBody>
      </p:sp>
    </p:spTree>
    <p:extLst>
      <p:ext uri="{BB962C8B-B14F-4D97-AF65-F5344CB8AC3E}">
        <p14:creationId xmlns:p14="http://schemas.microsoft.com/office/powerpoint/2010/main" val="3361015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2088"/>
            <a:ext cx="12192000" cy="5395912"/>
          </a:xfrm>
          <a:prstGeom prst="rect">
            <a:avLst/>
          </a:prstGeom>
        </p:spPr>
      </p:pic>
      <p:sp>
        <p:nvSpPr>
          <p:cNvPr id="3" name="TextBox 2"/>
          <p:cNvSpPr txBox="1"/>
          <p:nvPr/>
        </p:nvSpPr>
        <p:spPr>
          <a:xfrm>
            <a:off x="4745736" y="704088"/>
            <a:ext cx="2904513" cy="461665"/>
          </a:xfrm>
          <a:prstGeom prst="rect">
            <a:avLst/>
          </a:prstGeom>
          <a:noFill/>
        </p:spPr>
        <p:txBody>
          <a:bodyPr wrap="none" rtlCol="0">
            <a:spAutoFit/>
          </a:bodyPr>
          <a:lstStyle/>
          <a:p>
            <a:r>
              <a:rPr lang="en-US" sz="2400" dirty="0" smtClean="0"/>
              <a:t>Response Time Graph</a:t>
            </a:r>
            <a:endParaRPr lang="en-US" sz="2400" dirty="0"/>
          </a:p>
        </p:txBody>
      </p:sp>
    </p:spTree>
    <p:extLst>
      <p:ext uri="{BB962C8B-B14F-4D97-AF65-F5344CB8AC3E}">
        <p14:creationId xmlns:p14="http://schemas.microsoft.com/office/powerpoint/2010/main" val="498723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5376"/>
            <a:ext cx="12192000" cy="4992624"/>
          </a:xfrm>
          <a:prstGeom prst="rect">
            <a:avLst/>
          </a:prstGeom>
        </p:spPr>
      </p:pic>
      <p:sp>
        <p:nvSpPr>
          <p:cNvPr id="3" name="TextBox 2"/>
          <p:cNvSpPr txBox="1"/>
          <p:nvPr/>
        </p:nvSpPr>
        <p:spPr>
          <a:xfrm>
            <a:off x="4745736" y="969264"/>
            <a:ext cx="2291909" cy="461665"/>
          </a:xfrm>
          <a:prstGeom prst="rect">
            <a:avLst/>
          </a:prstGeom>
          <a:noFill/>
        </p:spPr>
        <p:txBody>
          <a:bodyPr wrap="none" rtlCol="0">
            <a:spAutoFit/>
          </a:bodyPr>
          <a:lstStyle/>
          <a:p>
            <a:r>
              <a:rPr lang="en-US" sz="2400" dirty="0" smtClean="0"/>
              <a:t>Summary Report</a:t>
            </a:r>
            <a:endParaRPr lang="en-US" sz="2400" dirty="0"/>
          </a:p>
        </p:txBody>
      </p:sp>
    </p:spTree>
    <p:extLst>
      <p:ext uri="{BB962C8B-B14F-4D97-AF65-F5344CB8AC3E}">
        <p14:creationId xmlns:p14="http://schemas.microsoft.com/office/powerpoint/2010/main" val="3199418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565"/>
            <a:ext cx="12192000" cy="5385435"/>
          </a:xfrm>
          <a:prstGeom prst="rect">
            <a:avLst/>
          </a:prstGeom>
        </p:spPr>
      </p:pic>
      <p:sp>
        <p:nvSpPr>
          <p:cNvPr id="3" name="TextBox 2"/>
          <p:cNvSpPr txBox="1"/>
          <p:nvPr/>
        </p:nvSpPr>
        <p:spPr>
          <a:xfrm>
            <a:off x="4641256" y="821103"/>
            <a:ext cx="3462294" cy="461665"/>
          </a:xfrm>
          <a:prstGeom prst="rect">
            <a:avLst/>
          </a:prstGeom>
          <a:noFill/>
        </p:spPr>
        <p:txBody>
          <a:bodyPr wrap="none" rtlCol="0">
            <a:spAutoFit/>
          </a:bodyPr>
          <a:lstStyle/>
          <a:p>
            <a:r>
              <a:rPr lang="en-US" sz="2400" dirty="0" smtClean="0"/>
              <a:t>Spike Performance Testing</a:t>
            </a:r>
            <a:endParaRPr lang="en-US" sz="2400" dirty="0"/>
          </a:p>
        </p:txBody>
      </p:sp>
    </p:spTree>
    <p:extLst>
      <p:ext uri="{BB962C8B-B14F-4D97-AF65-F5344CB8AC3E}">
        <p14:creationId xmlns:p14="http://schemas.microsoft.com/office/powerpoint/2010/main" val="2205059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8835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7836408" y="1755648"/>
            <a:ext cx="3621024" cy="850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solidFill>
              </a:rPr>
              <a:t>Why </a:t>
            </a:r>
            <a:r>
              <a:rPr lang="en-US" dirty="0">
                <a:solidFill>
                  <a:schemeClr val="accent5"/>
                </a:solidFill>
              </a:rPr>
              <a:t>U</a:t>
            </a:r>
            <a:r>
              <a:rPr lang="en-US" dirty="0" smtClean="0">
                <a:solidFill>
                  <a:schemeClr val="accent5"/>
                </a:solidFill>
              </a:rPr>
              <a:t>se Performance Testing?</a:t>
            </a:r>
            <a:endParaRPr lang="en-US" dirty="0">
              <a:solidFill>
                <a:schemeClr val="accent5"/>
              </a:solidFill>
            </a:endParaRPr>
          </a:p>
        </p:txBody>
      </p:sp>
      <p:sp>
        <p:nvSpPr>
          <p:cNvPr id="6" name="Rectangle 5"/>
          <p:cNvSpPr/>
          <p:nvPr/>
        </p:nvSpPr>
        <p:spPr>
          <a:xfrm>
            <a:off x="7836408" y="2775204"/>
            <a:ext cx="3621024" cy="850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solidFill>
              </a:rPr>
              <a:t>Types of Performance Testing.</a:t>
            </a:r>
            <a:endParaRPr lang="en-US" dirty="0">
              <a:solidFill>
                <a:schemeClr val="accent5"/>
              </a:solidFill>
            </a:endParaRPr>
          </a:p>
        </p:txBody>
      </p:sp>
      <p:sp>
        <p:nvSpPr>
          <p:cNvPr id="7" name="Rectangle 6"/>
          <p:cNvSpPr/>
          <p:nvPr/>
        </p:nvSpPr>
        <p:spPr>
          <a:xfrm>
            <a:off x="7836408" y="664464"/>
            <a:ext cx="3621024" cy="850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solidFill>
              </a:rPr>
              <a:t>What is Performance Testing?</a:t>
            </a:r>
            <a:endParaRPr lang="en-US" dirty="0">
              <a:solidFill>
                <a:schemeClr val="accent5"/>
              </a:solidFill>
            </a:endParaRPr>
          </a:p>
        </p:txBody>
      </p:sp>
      <p:sp>
        <p:nvSpPr>
          <p:cNvPr id="8" name="Rectangle 7"/>
          <p:cNvSpPr/>
          <p:nvPr/>
        </p:nvSpPr>
        <p:spPr>
          <a:xfrm>
            <a:off x="7836408" y="3831336"/>
            <a:ext cx="3621024" cy="850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solidFill>
              </a:rPr>
              <a:t>Performance Testing Process.</a:t>
            </a:r>
            <a:endParaRPr lang="en-US" dirty="0">
              <a:solidFill>
                <a:schemeClr val="accent5"/>
              </a:solidFill>
            </a:endParaRPr>
          </a:p>
        </p:txBody>
      </p:sp>
      <p:sp>
        <p:nvSpPr>
          <p:cNvPr id="9" name="Rectangle 8"/>
          <p:cNvSpPr/>
          <p:nvPr/>
        </p:nvSpPr>
        <p:spPr>
          <a:xfrm>
            <a:off x="7836408" y="5074920"/>
            <a:ext cx="3621024" cy="850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solidFill>
              </a:rPr>
              <a:t>Performance Testing Tools.</a:t>
            </a:r>
            <a:endParaRPr lang="en-US" dirty="0">
              <a:solidFill>
                <a:schemeClr val="accent5"/>
              </a:solidFill>
            </a:endParaRPr>
          </a:p>
        </p:txBody>
      </p:sp>
      <p:sp>
        <p:nvSpPr>
          <p:cNvPr id="10" name="Oval 9"/>
          <p:cNvSpPr/>
          <p:nvPr/>
        </p:nvSpPr>
        <p:spPr>
          <a:xfrm>
            <a:off x="7187184" y="6281928"/>
            <a:ext cx="512064" cy="475488"/>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accent5"/>
                </a:solidFill>
              </a:rPr>
              <a:t>6</a:t>
            </a:r>
            <a:endParaRPr lang="en-US" sz="2800" b="1" dirty="0">
              <a:solidFill>
                <a:schemeClr val="accent5"/>
              </a:solidFill>
            </a:endParaRPr>
          </a:p>
        </p:txBody>
      </p:sp>
      <p:sp>
        <p:nvSpPr>
          <p:cNvPr id="11" name="Rectangle 10"/>
          <p:cNvSpPr/>
          <p:nvPr/>
        </p:nvSpPr>
        <p:spPr>
          <a:xfrm>
            <a:off x="7836408" y="6181344"/>
            <a:ext cx="3621024" cy="6766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5"/>
                </a:solidFill>
              </a:rPr>
              <a:t>Some Screenshots From My Demo.</a:t>
            </a:r>
            <a:endParaRPr lang="en-US" dirty="0">
              <a:solidFill>
                <a:schemeClr val="accent5"/>
              </a:solidFill>
            </a:endParaRPr>
          </a:p>
        </p:txBody>
      </p:sp>
    </p:spTree>
    <p:extLst>
      <p:ext uri="{BB962C8B-B14F-4D97-AF65-F5344CB8AC3E}">
        <p14:creationId xmlns:p14="http://schemas.microsoft.com/office/powerpoint/2010/main" val="2283046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7800"/>
            <a:ext cx="12192000" cy="5410200"/>
          </a:xfrm>
          <a:prstGeom prst="rect">
            <a:avLst/>
          </a:prstGeom>
        </p:spPr>
      </p:pic>
      <p:sp>
        <p:nvSpPr>
          <p:cNvPr id="4" name="TextBox 3"/>
          <p:cNvSpPr txBox="1"/>
          <p:nvPr/>
        </p:nvSpPr>
        <p:spPr>
          <a:xfrm>
            <a:off x="137160" y="283464"/>
            <a:ext cx="8444367" cy="584775"/>
          </a:xfrm>
          <a:prstGeom prst="rect">
            <a:avLst/>
          </a:prstGeom>
          <a:noFill/>
        </p:spPr>
        <p:txBody>
          <a:bodyPr wrap="square" rtlCol="0">
            <a:spAutoFit/>
          </a:bodyPr>
          <a:lstStyle/>
          <a:p>
            <a:r>
              <a:rPr lang="en-US" sz="3200" b="1" dirty="0" smtClean="0">
                <a:solidFill>
                  <a:schemeClr val="accent5"/>
                </a:solidFill>
              </a:rPr>
              <a:t>What is Performance Testing?</a:t>
            </a:r>
            <a:endParaRPr lang="en-US" sz="3200" b="1" dirty="0">
              <a:solidFill>
                <a:schemeClr val="accent5"/>
              </a:solidFill>
            </a:endParaRPr>
          </a:p>
        </p:txBody>
      </p:sp>
      <p:sp>
        <p:nvSpPr>
          <p:cNvPr id="5" name="TextBox 4"/>
          <p:cNvSpPr txBox="1"/>
          <p:nvPr/>
        </p:nvSpPr>
        <p:spPr>
          <a:xfrm>
            <a:off x="219457" y="973353"/>
            <a:ext cx="9235440" cy="738664"/>
          </a:xfrm>
          <a:prstGeom prst="rect">
            <a:avLst/>
          </a:prstGeom>
          <a:noFill/>
        </p:spPr>
        <p:txBody>
          <a:bodyPr wrap="square" rtlCol="0">
            <a:spAutoFit/>
          </a:bodyPr>
          <a:lstStyle/>
          <a:p>
            <a:r>
              <a:rPr lang="en-US" sz="1400" dirty="0" smtClean="0">
                <a:cs typeface="Times New Roman" panose="02020603050405020304" pitchFamily="18" charset="0"/>
              </a:rPr>
              <a:t>It is </a:t>
            </a:r>
            <a:r>
              <a:rPr lang="en-US" sz="1400" dirty="0">
                <a:cs typeface="Times New Roman" panose="02020603050405020304" pitchFamily="18" charset="0"/>
              </a:rPr>
              <a:t>a </a:t>
            </a:r>
            <a:r>
              <a:rPr lang="en-US" sz="1400" dirty="0"/>
              <a:t>non-functional testing technique used for testing the speed, response time, stability, reliability, scalability and resource usage of a software application under particular </a:t>
            </a:r>
            <a:r>
              <a:rPr lang="en-US" sz="1400" dirty="0" smtClean="0"/>
              <a:t>workload. </a:t>
            </a:r>
            <a:r>
              <a:rPr lang="en-US" sz="1400" dirty="0"/>
              <a:t>The main purpose of performance testing is to identify and eliminate the performance bottlenecks in the software </a:t>
            </a:r>
            <a:r>
              <a:rPr lang="en-US" sz="1400" dirty="0" smtClean="0"/>
              <a:t>application.</a:t>
            </a:r>
            <a:endParaRPr lang="en-US" sz="1400" dirty="0">
              <a:cs typeface="Times New Roman" panose="02020603050405020304" pitchFamily="18" charset="0"/>
            </a:endParaRPr>
          </a:p>
        </p:txBody>
      </p:sp>
    </p:spTree>
    <p:extLst>
      <p:ext uri="{BB962C8B-B14F-4D97-AF65-F5344CB8AC3E}">
        <p14:creationId xmlns:p14="http://schemas.microsoft.com/office/powerpoint/2010/main" val="3924539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37160"/>
            <a:ext cx="5449505" cy="1077218"/>
          </a:xfrm>
          <a:prstGeom prst="rect">
            <a:avLst/>
          </a:prstGeom>
          <a:noFill/>
        </p:spPr>
        <p:txBody>
          <a:bodyPr wrap="none" rtlCol="0">
            <a:spAutoFit/>
          </a:bodyPr>
          <a:lstStyle/>
          <a:p>
            <a:r>
              <a:rPr lang="en-US" sz="3200" b="1" dirty="0" smtClean="0">
                <a:solidFill>
                  <a:schemeClr val="accent5"/>
                </a:solidFill>
              </a:rPr>
              <a:t>Why Use Performance Testing?</a:t>
            </a:r>
          </a:p>
          <a:p>
            <a:endParaRPr lang="en-US" sz="3200" dirty="0"/>
          </a:p>
        </p:txBody>
      </p:sp>
      <p:sp>
        <p:nvSpPr>
          <p:cNvPr id="6" name="TextBox 5"/>
          <p:cNvSpPr txBox="1"/>
          <p:nvPr/>
        </p:nvSpPr>
        <p:spPr>
          <a:xfrm>
            <a:off x="253343" y="1029367"/>
            <a:ext cx="9960505" cy="1384995"/>
          </a:xfrm>
          <a:prstGeom prst="rect">
            <a:avLst/>
          </a:prstGeom>
          <a:noFill/>
        </p:spPr>
        <p:txBody>
          <a:bodyPr wrap="square" rtlCol="0">
            <a:spAutoFit/>
          </a:bodyPr>
          <a:lstStyle/>
          <a:p>
            <a:r>
              <a:rPr lang="en-US" sz="1400" dirty="0"/>
              <a:t>Performance Testing is done to provide stakeholders with information about their application regarding speed, stability, and scalability. More importantly, Performance Testing uncovers what needs to be improved before the product goes to market</a:t>
            </a:r>
            <a:r>
              <a:rPr lang="en-US" sz="1400" dirty="0" smtClean="0"/>
              <a:t>. </a:t>
            </a:r>
            <a:r>
              <a:rPr lang="en-US" sz="1400" dirty="0"/>
              <a:t>Without Performance Testing, software is likely to suffer from issues such as: running slow while several users use it simultaneously, inconsistencies across different operating systems and poor usability</a:t>
            </a:r>
            <a:r>
              <a:rPr lang="en-US" sz="1400" dirty="0" smtClean="0"/>
              <a:t>.</a:t>
            </a:r>
          </a:p>
          <a:p>
            <a:r>
              <a:rPr lang="en-US" sz="1400" dirty="0"/>
              <a:t>Also, mission-critical applications like space launch programs or life-saving medical equipment should be performance tested to ensure that they run for a long period without deviations.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984" y="2852928"/>
            <a:ext cx="8055864" cy="4005072"/>
          </a:xfrm>
          <a:prstGeom prst="rect">
            <a:avLst/>
          </a:prstGeom>
        </p:spPr>
      </p:pic>
    </p:spTree>
    <p:extLst>
      <p:ext uri="{BB962C8B-B14F-4D97-AF65-F5344CB8AC3E}">
        <p14:creationId xmlns:p14="http://schemas.microsoft.com/office/powerpoint/2010/main" val="372572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80944" y="996696"/>
            <a:ext cx="184731" cy="369332"/>
          </a:xfrm>
          <a:prstGeom prst="rect">
            <a:avLst/>
          </a:prstGeom>
          <a:noFill/>
        </p:spPr>
        <p:txBody>
          <a:bodyPr wrap="none" rtlCol="0">
            <a:spAutoFit/>
          </a:bodyPr>
          <a:lstStyle/>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0300" y="0"/>
            <a:ext cx="5951400" cy="6858000"/>
          </a:xfrm>
          <a:prstGeom prst="rect">
            <a:avLst/>
          </a:prstGeom>
        </p:spPr>
      </p:pic>
      <p:sp>
        <p:nvSpPr>
          <p:cNvPr id="13" name="TextBox 12"/>
          <p:cNvSpPr txBox="1"/>
          <p:nvPr/>
        </p:nvSpPr>
        <p:spPr>
          <a:xfrm>
            <a:off x="187452" y="288810"/>
            <a:ext cx="5586984" cy="1077218"/>
          </a:xfrm>
          <a:prstGeom prst="rect">
            <a:avLst/>
          </a:prstGeom>
          <a:noFill/>
        </p:spPr>
        <p:txBody>
          <a:bodyPr wrap="square" rtlCol="0">
            <a:spAutoFit/>
          </a:bodyPr>
          <a:lstStyle/>
          <a:p>
            <a:r>
              <a:rPr lang="en-US" sz="3200" b="1" dirty="0" smtClean="0">
                <a:solidFill>
                  <a:schemeClr val="accent5"/>
                </a:solidFill>
              </a:rPr>
              <a:t>Types of Performance Testing:</a:t>
            </a:r>
          </a:p>
          <a:p>
            <a:endParaRPr lang="en-US" sz="3200" dirty="0"/>
          </a:p>
        </p:txBody>
      </p:sp>
    </p:spTree>
    <p:extLst>
      <p:ext uri="{BB962C8B-B14F-4D97-AF65-F5344CB8AC3E}">
        <p14:creationId xmlns:p14="http://schemas.microsoft.com/office/powerpoint/2010/main" val="2918674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352" y="271195"/>
            <a:ext cx="6123432" cy="1077218"/>
          </a:xfrm>
          <a:prstGeom prst="rect">
            <a:avLst/>
          </a:prstGeom>
        </p:spPr>
        <p:txBody>
          <a:bodyPr wrap="square">
            <a:spAutoFit/>
          </a:bodyPr>
          <a:lstStyle/>
          <a:p>
            <a:r>
              <a:rPr lang="en-US" sz="3200" b="1" dirty="0" smtClean="0">
                <a:solidFill>
                  <a:schemeClr val="accent5"/>
                </a:solidFill>
              </a:rPr>
              <a:t>Performance Testing Process:</a:t>
            </a:r>
          </a:p>
          <a:p>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9493"/>
            <a:ext cx="12192000" cy="4796213"/>
          </a:xfrm>
          <a:prstGeom prst="rect">
            <a:avLst/>
          </a:prstGeom>
        </p:spPr>
      </p:pic>
    </p:spTree>
    <p:extLst>
      <p:ext uri="{BB962C8B-B14F-4D97-AF65-F5344CB8AC3E}">
        <p14:creationId xmlns:p14="http://schemas.microsoft.com/office/powerpoint/2010/main" val="2397233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352" y="271195"/>
            <a:ext cx="6123432" cy="1077218"/>
          </a:xfrm>
          <a:prstGeom prst="rect">
            <a:avLst/>
          </a:prstGeom>
        </p:spPr>
        <p:txBody>
          <a:bodyPr wrap="square">
            <a:spAutoFit/>
          </a:bodyPr>
          <a:lstStyle/>
          <a:p>
            <a:r>
              <a:rPr lang="en-US" sz="3200" b="1" dirty="0" smtClean="0">
                <a:solidFill>
                  <a:schemeClr val="accent5"/>
                </a:solidFill>
              </a:rPr>
              <a:t>Performance Testing Tools:</a:t>
            </a:r>
          </a:p>
          <a:p>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980" y="2073783"/>
            <a:ext cx="2857500" cy="28575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724" y="1256157"/>
            <a:ext cx="2733675" cy="30289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4931283"/>
            <a:ext cx="3733800" cy="169545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1879" y="3895865"/>
            <a:ext cx="4867954" cy="1724266"/>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5651" y="2092642"/>
            <a:ext cx="3790950" cy="1209675"/>
          </a:xfrm>
          <a:prstGeom prst="rect">
            <a:avLst/>
          </a:prstGeom>
        </p:spPr>
      </p:pic>
    </p:spTree>
    <p:extLst>
      <p:ext uri="{BB962C8B-B14F-4D97-AF65-F5344CB8AC3E}">
        <p14:creationId xmlns:p14="http://schemas.microsoft.com/office/powerpoint/2010/main" val="4055509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352" y="271195"/>
            <a:ext cx="6123432" cy="1077218"/>
          </a:xfrm>
          <a:prstGeom prst="rect">
            <a:avLst/>
          </a:prstGeom>
        </p:spPr>
        <p:txBody>
          <a:bodyPr wrap="square">
            <a:spAutoFit/>
          </a:bodyPr>
          <a:lstStyle/>
          <a:p>
            <a:r>
              <a:rPr lang="en-US" sz="3200" b="1" dirty="0" smtClean="0">
                <a:solidFill>
                  <a:schemeClr val="accent5"/>
                </a:solidFill>
              </a:rPr>
              <a:t>Some </a:t>
            </a:r>
            <a:r>
              <a:rPr lang="en-US" sz="3200" b="1" dirty="0" smtClean="0">
                <a:solidFill>
                  <a:schemeClr val="accent5"/>
                </a:solidFill>
              </a:rPr>
              <a:t>Screenshots From My Demo</a:t>
            </a:r>
            <a:r>
              <a:rPr lang="en-US" sz="3200" b="1" dirty="0" smtClean="0">
                <a:solidFill>
                  <a:schemeClr val="accent5"/>
                </a:solidFill>
              </a:rPr>
              <a:t>:</a:t>
            </a:r>
          </a:p>
          <a:p>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 y="1483043"/>
            <a:ext cx="10058400" cy="5374957"/>
          </a:xfrm>
          <a:prstGeom prst="rect">
            <a:avLst/>
          </a:prstGeom>
        </p:spPr>
      </p:pic>
      <p:sp>
        <p:nvSpPr>
          <p:cNvPr id="4" name="TextBox 3"/>
          <p:cNvSpPr txBox="1"/>
          <p:nvPr/>
        </p:nvSpPr>
        <p:spPr>
          <a:xfrm>
            <a:off x="4686976" y="1113711"/>
            <a:ext cx="2604687" cy="369332"/>
          </a:xfrm>
          <a:prstGeom prst="rect">
            <a:avLst/>
          </a:prstGeom>
          <a:noFill/>
        </p:spPr>
        <p:txBody>
          <a:bodyPr wrap="none" rtlCol="0">
            <a:spAutoFit/>
          </a:bodyPr>
          <a:lstStyle/>
          <a:p>
            <a:r>
              <a:rPr lang="en-US" dirty="0" smtClean="0"/>
              <a:t>Load Performance Testing</a:t>
            </a:r>
            <a:endParaRPr lang="en-US" dirty="0"/>
          </a:p>
        </p:txBody>
      </p:sp>
    </p:spTree>
    <p:extLst>
      <p:ext uri="{BB962C8B-B14F-4D97-AF65-F5344CB8AC3E}">
        <p14:creationId xmlns:p14="http://schemas.microsoft.com/office/powerpoint/2010/main" val="182340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6465"/>
            <a:ext cx="12192000" cy="5431536"/>
          </a:xfrm>
          <a:prstGeom prst="rect">
            <a:avLst/>
          </a:prstGeom>
        </p:spPr>
      </p:pic>
      <p:sp>
        <p:nvSpPr>
          <p:cNvPr id="3" name="TextBox 2"/>
          <p:cNvSpPr txBox="1"/>
          <p:nvPr/>
        </p:nvSpPr>
        <p:spPr>
          <a:xfrm>
            <a:off x="4736592" y="786384"/>
            <a:ext cx="1922514" cy="461665"/>
          </a:xfrm>
          <a:prstGeom prst="rect">
            <a:avLst/>
          </a:prstGeom>
          <a:noFill/>
        </p:spPr>
        <p:txBody>
          <a:bodyPr wrap="none" rtlCol="0">
            <a:spAutoFit/>
          </a:bodyPr>
          <a:lstStyle/>
          <a:p>
            <a:r>
              <a:rPr lang="en-US" sz="2400" dirty="0" smtClean="0"/>
              <a:t>HTTP Request</a:t>
            </a:r>
            <a:endParaRPr lang="en-US" sz="2400" dirty="0"/>
          </a:p>
        </p:txBody>
      </p:sp>
    </p:spTree>
    <p:extLst>
      <p:ext uri="{BB962C8B-B14F-4D97-AF65-F5344CB8AC3E}">
        <p14:creationId xmlns:p14="http://schemas.microsoft.com/office/powerpoint/2010/main" val="1509949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234</Words>
  <Application>Microsoft Office PowerPoint</Application>
  <PresentationFormat>Widescreen</PresentationFormat>
  <Paragraphs>27</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17</cp:revision>
  <dcterms:created xsi:type="dcterms:W3CDTF">2022-02-01T18:21:25Z</dcterms:created>
  <dcterms:modified xsi:type="dcterms:W3CDTF">2022-02-01T23:39:21Z</dcterms:modified>
</cp:coreProperties>
</file>