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4"/>
  </p:notesMasterIdLst>
  <p:handoutMasterIdLst>
    <p:handoutMasterId r:id="rId25"/>
  </p:handoutMasterIdLst>
  <p:sldIdLst>
    <p:sldId id="280" r:id="rId2"/>
    <p:sldId id="278" r:id="rId3"/>
    <p:sldId id="287" r:id="rId4"/>
    <p:sldId id="300" r:id="rId5"/>
    <p:sldId id="279" r:id="rId6"/>
    <p:sldId id="288" r:id="rId7"/>
    <p:sldId id="281" r:id="rId8"/>
    <p:sldId id="289" r:id="rId9"/>
    <p:sldId id="286" r:id="rId10"/>
    <p:sldId id="282" r:id="rId11"/>
    <p:sldId id="296" r:id="rId12"/>
    <p:sldId id="285" r:id="rId13"/>
    <p:sldId id="292" r:id="rId14"/>
    <p:sldId id="293" r:id="rId15"/>
    <p:sldId id="294" r:id="rId16"/>
    <p:sldId id="290" r:id="rId17"/>
    <p:sldId id="283" r:id="rId18"/>
    <p:sldId id="297" r:id="rId19"/>
    <p:sldId id="295" r:id="rId20"/>
    <p:sldId id="298" r:id="rId21"/>
    <p:sldId id="291" r:id="rId22"/>
    <p:sldId id="284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èles INSA" id="{339B715A-A4F6-482F-9E8F-E995A152AF53}">
          <p14:sldIdLst>
            <p14:sldId id="280"/>
            <p14:sldId id="278"/>
            <p14:sldId id="287"/>
            <p14:sldId id="300"/>
            <p14:sldId id="279"/>
            <p14:sldId id="288"/>
            <p14:sldId id="281"/>
            <p14:sldId id="289"/>
            <p14:sldId id="286"/>
            <p14:sldId id="282"/>
            <p14:sldId id="296"/>
            <p14:sldId id="285"/>
            <p14:sldId id="292"/>
            <p14:sldId id="293"/>
            <p14:sldId id="294"/>
            <p14:sldId id="290"/>
            <p14:sldId id="283"/>
            <p14:sldId id="297"/>
            <p14:sldId id="295"/>
            <p14:sldId id="298"/>
            <p14:sldId id="291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E29100"/>
    <a:srgbClr val="81989C"/>
    <a:srgbClr val="208998"/>
    <a:srgbClr val="866D5F"/>
    <a:srgbClr val="9D1747"/>
    <a:srgbClr val="004D6F"/>
    <a:srgbClr val="E50051"/>
    <a:srgbClr val="737B84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8" autoAdjust="0"/>
    <p:restoredTop sz="94709" autoAdjust="0"/>
  </p:normalViewPr>
  <p:slideViewPr>
    <p:cSldViewPr>
      <p:cViewPr varScale="1">
        <p:scale>
          <a:sx n="61" d="100"/>
          <a:sy n="61" d="100"/>
        </p:scale>
        <p:origin x="82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226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2D83B-9DE4-409D-8C69-9AAFFF019AD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09A7E-9FDA-4ADE-A352-0493167C55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073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27FBD-EF29-464F-B0FD-BBB317DC4821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1C018-655D-44EC-B865-EFE2E25980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149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C018-655D-44EC-B865-EFE2E25980D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0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C018-655D-44EC-B865-EFE2E25980D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251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C018-655D-44EC-B865-EFE2E25980D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003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C018-655D-44EC-B865-EFE2E25980D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175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 userDrawn="1"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6" name="Triangle isocèle 5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3" name="Triangle isocèle 2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874" y="369979"/>
            <a:ext cx="2817778" cy="61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3419871" y="6353714"/>
            <a:ext cx="2088233" cy="50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234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77633" y="1333549"/>
            <a:ext cx="8424936" cy="468773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lnSpc>
                <a:spcPct val="150000"/>
              </a:lnSpc>
              <a:buNone/>
              <a:defRPr sz="1400" baseline="0">
                <a:solidFill>
                  <a:srgbClr val="004D6F"/>
                </a:solidFill>
                <a:latin typeface="Arial" pitchFamily="34" charset="0"/>
                <a:cs typeface="Arial" pitchFamily="34" charset="0"/>
              </a:defRPr>
            </a:lvl2pPr>
            <a:lvl3pPr marL="914400" indent="0">
              <a:lnSpc>
                <a:spcPct val="150000"/>
              </a:lnSpc>
              <a:spcBef>
                <a:spcPts val="2400"/>
              </a:spcBef>
              <a:buNone/>
              <a:defRPr sz="1800">
                <a:solidFill>
                  <a:srgbClr val="587F8E"/>
                </a:solidFill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fr-FR" dirty="0" smtClean="0"/>
              <a:t>Item 1</a:t>
            </a:r>
          </a:p>
          <a:p>
            <a:pPr lvl="1"/>
            <a:r>
              <a:rPr lang="fr-FR" dirty="0" smtClean="0"/>
              <a:t>Sous - item 1.1</a:t>
            </a:r>
          </a:p>
          <a:p>
            <a:pPr lvl="1"/>
            <a:endParaRPr lang="fr-FR" dirty="0" smtClean="0"/>
          </a:p>
        </p:txBody>
      </p:sp>
      <p:sp>
        <p:nvSpPr>
          <p:cNvPr id="16" name="Titre 11"/>
          <p:cNvSpPr>
            <a:spLocks noGrp="1"/>
          </p:cNvSpPr>
          <p:nvPr>
            <p:ph type="title" hasCustomPrompt="1"/>
          </p:nvPr>
        </p:nvSpPr>
        <p:spPr>
          <a:xfrm>
            <a:off x="2555776" y="6573878"/>
            <a:ext cx="5652120" cy="239498"/>
          </a:xfrm>
          <a:prstGeom prst="rect">
            <a:avLst/>
          </a:prstGeom>
        </p:spPr>
        <p:txBody>
          <a:bodyPr anchor="ctr"/>
          <a:lstStyle>
            <a:lvl1pPr algn="l">
              <a:defRPr sz="1050" b="0" baseline="0">
                <a:solidFill>
                  <a:srgbClr val="B2B2B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TITRE DE PARTIE</a:t>
            </a:r>
            <a:endParaRPr lang="fr-FR" dirty="0"/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1835696" y="121926"/>
            <a:ext cx="4608512" cy="42310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 b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Titre de page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641" y="221949"/>
            <a:ext cx="1365908" cy="29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riangle isocèle 10"/>
          <p:cNvSpPr/>
          <p:nvPr userDrawn="1"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5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riangle isocèle 7"/>
          <p:cNvSpPr/>
          <p:nvPr userDrawn="1"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5548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6376" y="6163947"/>
            <a:ext cx="1008112" cy="552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402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cid:8a01eee4-902e-4da8-92ea-75d016af1ae1@iris.infra.thales" TargetMode="External"/><Relationship Id="rId7" Type="http://schemas.openxmlformats.org/officeDocument/2006/relationships/image" Target="../media/image25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cid:6d2adbdd-4301-499b-a0af-5fe10b625414@iris.infra.thales" TargetMode="External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7"/>
          <p:cNvSpPr txBox="1">
            <a:spLocks/>
          </p:cNvSpPr>
          <p:nvPr/>
        </p:nvSpPr>
        <p:spPr>
          <a:xfrm>
            <a:off x="2123728" y="4149080"/>
            <a:ext cx="7560840" cy="966567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16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sz="3600" dirty="0" smtClean="0"/>
              <a:t>Soutenance PFE:</a:t>
            </a:r>
          </a:p>
          <a:p>
            <a:r>
              <a:rPr lang="fr-FR" sz="3600" dirty="0" smtClean="0"/>
              <a:t>Conception électronique analogique</a:t>
            </a:r>
            <a:endParaRPr lang="fr-FR" sz="2800" dirty="0"/>
          </a:p>
        </p:txBody>
      </p:sp>
      <p:sp>
        <p:nvSpPr>
          <p:cNvPr id="3" name="ZoneTexte 2"/>
          <p:cNvSpPr txBox="1"/>
          <p:nvPr/>
        </p:nvSpPr>
        <p:spPr>
          <a:xfrm>
            <a:off x="256999" y="6309320"/>
            <a:ext cx="186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Marvyn Pannetier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6008238"/>
            <a:ext cx="2261007" cy="84976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56999" y="6008238"/>
            <a:ext cx="180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5ESPE 2021-2022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1582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763688" y="204735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Choix de l’architecture</a:t>
            </a:r>
            <a:endParaRPr lang="fr-FR" sz="2000" dirty="0"/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898861"/>
              </p:ext>
            </p:extLst>
          </p:nvPr>
        </p:nvGraphicFramePr>
        <p:xfrm>
          <a:off x="1907704" y="1268760"/>
          <a:ext cx="5281504" cy="449535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158485">
                  <a:extLst>
                    <a:ext uri="{9D8B030D-6E8A-4147-A177-3AD203B41FA5}">
                      <a16:colId xmlns:a16="http://schemas.microsoft.com/office/drawing/2014/main" val="1289205732"/>
                    </a:ext>
                  </a:extLst>
                </a:gridCol>
                <a:gridCol w="1446951">
                  <a:extLst>
                    <a:ext uri="{9D8B030D-6E8A-4147-A177-3AD203B41FA5}">
                      <a16:colId xmlns:a16="http://schemas.microsoft.com/office/drawing/2014/main" val="2964269228"/>
                    </a:ext>
                  </a:extLst>
                </a:gridCol>
                <a:gridCol w="1338034">
                  <a:extLst>
                    <a:ext uri="{9D8B030D-6E8A-4147-A177-3AD203B41FA5}">
                      <a16:colId xmlns:a16="http://schemas.microsoft.com/office/drawing/2014/main" val="4041495667"/>
                    </a:ext>
                  </a:extLst>
                </a:gridCol>
                <a:gridCol w="1338034">
                  <a:extLst>
                    <a:ext uri="{9D8B030D-6E8A-4147-A177-3AD203B41FA5}">
                      <a16:colId xmlns:a16="http://schemas.microsoft.com/office/drawing/2014/main" val="3790033679"/>
                    </a:ext>
                  </a:extLst>
                </a:gridCol>
              </a:tblGrid>
              <a:tr h="70638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Composant COTS avec entrée analogique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Composant COTS avec entrée PWM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MOSFET driver + étage d’amplification 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942126"/>
                  </a:ext>
                </a:extLst>
              </a:tr>
              <a:tr h="727969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Consommation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35mA + courant tiré par la charge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7.3mA + courant tiré par la charge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Moins de 1mA + courant tiré par la charge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399155"/>
                  </a:ext>
                </a:extLst>
              </a:tr>
              <a:tr h="164823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Surface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Sans le filtre, entre 50 et 70mm2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Sans le filtre, entre 60 et 90mm2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4 double NMOS: 4*4.2=17.2mm2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4 </a:t>
                      </a:r>
                      <a:r>
                        <a:rPr lang="fr-FR" sz="1200" dirty="0" err="1">
                          <a:effectLst/>
                        </a:rPr>
                        <a:t>gate</a:t>
                      </a:r>
                      <a:r>
                        <a:rPr lang="fr-FR" sz="1200" dirty="0">
                          <a:effectLst/>
                        </a:rPr>
                        <a:t> drivers: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4*9=36mm2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Total: 53.2mm2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675172"/>
                  </a:ext>
                </a:extLst>
              </a:tr>
              <a:tr h="1177308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Prix (pour 500 unités)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Entre 1 et 2€ le composant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Plus de 3€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NMOS : 4*0.266€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Driver: 4*0.243€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Total=2.036€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834363"/>
                  </a:ext>
                </a:extLst>
              </a:tr>
              <a:tr h="23546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Disponibilité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034831"/>
                  </a:ext>
                </a:extLst>
              </a:tr>
            </a:tbl>
          </a:graphicData>
        </a:graphic>
      </p:graphicFrame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052736"/>
            <a:ext cx="1512168" cy="850595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107504" y="6447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9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5652120" y="111444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TPA3113d2 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TPA3129d2</a:t>
            </a:r>
          </a:p>
        </p:txBody>
      </p:sp>
    </p:spTree>
    <p:extLst>
      <p:ext uri="{BB962C8B-B14F-4D97-AF65-F5344CB8AC3E}">
        <p14:creationId xmlns:p14="http://schemas.microsoft.com/office/powerpoint/2010/main" val="28564007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6 3.7037E-7 C -0.00035 0.03333 -0.00053 0.06667 -0.0007 0.1 " pathEditMode="relative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763688" y="199312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Architecture détaillée</a:t>
            </a:r>
            <a:endParaRPr lang="fr-FR" sz="2000" dirty="0"/>
          </a:p>
        </p:txBody>
      </p:sp>
      <p:pic>
        <p:nvPicPr>
          <p:cNvPr id="6" name="Imag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8856984" cy="446449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90775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2" y="1412639"/>
            <a:ext cx="8852636" cy="4032585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763688" y="199175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Schéma </a:t>
            </a:r>
            <a:r>
              <a:rPr lang="fr-FR" sz="2000" dirty="0" err="1" smtClean="0"/>
              <a:t>LTspice</a:t>
            </a:r>
            <a:r>
              <a:rPr lang="fr-FR" sz="2000" dirty="0" smtClean="0"/>
              <a:t> final</a:t>
            </a:r>
            <a:endParaRPr lang="fr-FR" sz="20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51489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693026" y="170759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Résultats des simulations</a:t>
            </a:r>
            <a:endParaRPr lang="fr-FR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00808"/>
            <a:ext cx="8280920" cy="3639385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283968" y="2060848"/>
            <a:ext cx="4608512" cy="405292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115616" y="4643400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THD &lt; 1%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570948"/>
            <a:ext cx="514236" cy="51423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44512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1088 L -0.23229 -0.1916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32" y="-1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763688" y="204847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Génération des PWM</a:t>
            </a:r>
            <a:endParaRPr lang="fr-FR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1" r="-8441"/>
          <a:stretch/>
        </p:blipFill>
        <p:spPr>
          <a:xfrm>
            <a:off x="1400941" y="932696"/>
            <a:ext cx="3329353" cy="5336441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 rotWithShape="1">
          <a:blip r:embed="rId3"/>
          <a:srcRect r="53639"/>
          <a:stretch/>
        </p:blipFill>
        <p:spPr>
          <a:xfrm>
            <a:off x="4730294" y="1628800"/>
            <a:ext cx="3594142" cy="374441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48111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691680" y="199312"/>
            <a:ext cx="5258658" cy="423109"/>
          </a:xfrm>
        </p:spPr>
        <p:txBody>
          <a:bodyPr/>
          <a:lstStyle/>
          <a:p>
            <a:pPr algn="l"/>
            <a:r>
              <a:rPr lang="fr-FR" sz="2000" dirty="0" smtClean="0"/>
              <a:t>Asservissement de la tension de sortie</a:t>
            </a:r>
            <a:endParaRPr lang="fr-FR" sz="2000" dirty="0"/>
          </a:p>
        </p:txBody>
      </p:sp>
      <p:pic>
        <p:nvPicPr>
          <p:cNvPr id="5" name="Image 4"/>
          <p:cNvPicPr/>
          <p:nvPr/>
        </p:nvPicPr>
        <p:blipFill rotWithShape="1">
          <a:blip r:embed="rId3"/>
          <a:srcRect t="13084"/>
          <a:stretch/>
        </p:blipFill>
        <p:spPr bwMode="auto">
          <a:xfrm>
            <a:off x="251520" y="2348880"/>
            <a:ext cx="8748464" cy="2160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121" name="Picture 1" descr="29460b566beda6f9bc8afcaee52cf15b@insa-toulou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60"/>
            <a:ext cx="4320480" cy="507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14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9904" y="65995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30610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256490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u="sng" dirty="0" smtClean="0"/>
              <a:t>4 – Réalisation et tests</a:t>
            </a:r>
            <a:endParaRPr lang="fr-FR" sz="5400" b="1" u="sng" dirty="0"/>
          </a:p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44119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4 – Réalisation et </a:t>
            </a:r>
            <a:r>
              <a:rPr lang="fr-FR" dirty="0" smtClean="0">
                <a:solidFill>
                  <a:schemeClr val="tx1"/>
                </a:solidFill>
              </a:rPr>
              <a:t>tests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691680" y="149883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Schématique et routage du PCB</a:t>
            </a:r>
            <a:endParaRPr lang="fr-FR" sz="2000" dirty="0"/>
          </a:p>
        </p:txBody>
      </p:sp>
      <p:pic>
        <p:nvPicPr>
          <p:cNvPr id="5" name="Image 4" descr="cid:8a01eee4-902e-4da8-92ea-75d016af1ae1@iris.infra.thales"/>
          <p:cNvPicPr/>
          <p:nvPr/>
        </p:nvPicPr>
        <p:blipFill rotWithShape="1"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t="27281" r="13733" b="9952"/>
          <a:stretch/>
        </p:blipFill>
        <p:spPr bwMode="auto">
          <a:xfrm>
            <a:off x="4716016" y="2398001"/>
            <a:ext cx="4104456" cy="24234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 5" descr="cid:6d2adbdd-4301-499b-a0af-5fe10b625414@iris.infra.thales"/>
          <p:cNvPicPr/>
          <p:nvPr/>
        </p:nvPicPr>
        <p:blipFill rotWithShape="1"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0" b="7234"/>
          <a:stretch/>
        </p:blipFill>
        <p:spPr bwMode="auto">
          <a:xfrm>
            <a:off x="251520" y="2398001"/>
            <a:ext cx="4104456" cy="24234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12776"/>
            <a:ext cx="6826436" cy="4463806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410440"/>
            <a:ext cx="4104456" cy="2410979"/>
          </a:xfrm>
          <a:prstGeom prst="rect">
            <a:avLst/>
          </a:prstGeom>
        </p:spPr>
      </p:pic>
      <p:pic>
        <p:nvPicPr>
          <p:cNvPr id="9" name="Image 8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54" y="2410440"/>
            <a:ext cx="4090444" cy="2410979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716016" y="1902342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TOP</a:t>
            </a:r>
            <a:endParaRPr lang="fr-FR" sz="2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244054" y="1877540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BOTTOM</a:t>
            </a:r>
            <a:endParaRPr lang="fr-FR" sz="24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64894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4 – Réalisation et </a:t>
            </a:r>
            <a:r>
              <a:rPr lang="fr-FR" dirty="0" smtClean="0">
                <a:solidFill>
                  <a:schemeClr val="tx1"/>
                </a:solidFill>
              </a:rPr>
              <a:t>tests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835696" y="174864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Résultat avec le PCB</a:t>
            </a:r>
            <a:endParaRPr lang="fr-FR" sz="2000" dirty="0"/>
          </a:p>
        </p:txBody>
      </p:sp>
      <p:pic>
        <p:nvPicPr>
          <p:cNvPr id="11" name="Image 10" descr="C:\Users\t0264096\Documents\Stage Marvyn Pannetier\photo oscilloscope\photo oscilloscope\200kHz\tek0000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7314049" cy="447766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ZoneTexte 11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8656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4 – Réalisation et </a:t>
            </a:r>
            <a:r>
              <a:rPr lang="fr-FR" dirty="0" smtClean="0">
                <a:solidFill>
                  <a:schemeClr val="tx1"/>
                </a:solidFill>
              </a:rPr>
              <a:t>tests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763688" y="160044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Résultats des tests</a:t>
            </a:r>
            <a:endParaRPr lang="fr-FR" sz="2000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976669"/>
              </p:ext>
            </p:extLst>
          </p:nvPr>
        </p:nvGraphicFramePr>
        <p:xfrm>
          <a:off x="467544" y="2060848"/>
          <a:ext cx="8280920" cy="248548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77740477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513188839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3820506309"/>
                    </a:ext>
                  </a:extLst>
                </a:gridCol>
              </a:tblGrid>
              <a:tr h="398743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endParaRPr lang="fr-FR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dirty="0" smtClean="0"/>
                        <a:t>ACS ELAC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dirty="0" smtClean="0"/>
                        <a:t>ACS classe D</a:t>
                      </a:r>
                      <a:endParaRPr lang="fr-FR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9101838"/>
                  </a:ext>
                </a:extLst>
              </a:tr>
              <a:tr h="46294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Coût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dirty="0" smtClean="0"/>
                        <a:t>&lt; 5€ pour 250 circuits</a:t>
                      </a:r>
                      <a:endParaRPr lang="fr-FR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90151457"/>
                  </a:ext>
                </a:extLst>
              </a:tr>
              <a:tr h="79449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Surface 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740mm2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dirty="0" smtClean="0"/>
                        <a:t>           sans routage: environ 150mm2</a:t>
                      </a:r>
                      <a:br>
                        <a:rPr lang="fr-FR" dirty="0" smtClean="0"/>
                      </a:br>
                      <a:r>
                        <a:rPr lang="fr-FR" dirty="0" smtClean="0"/>
                        <a:t/>
                      </a:r>
                      <a:br>
                        <a:rPr lang="fr-FR" dirty="0" smtClean="0"/>
                      </a:br>
                      <a:r>
                        <a:rPr lang="fr-FR" dirty="0" smtClean="0"/>
                        <a:t>           avec routage: entre 300mm2 et 400mm2 </a:t>
                      </a:r>
                      <a:endParaRPr lang="fr-FR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66701610"/>
                  </a:ext>
                </a:extLst>
              </a:tr>
              <a:tr h="82929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Rendement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Entre 5 et 10%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dirty="0" smtClean="0"/>
                        <a:t>Entre 30% et 65%</a:t>
                      </a:r>
                      <a:endParaRPr lang="fr-FR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9970080"/>
                  </a:ext>
                </a:extLst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05123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8479" y="563135"/>
            <a:ext cx="9143999" cy="423109"/>
          </a:xfrm>
        </p:spPr>
        <p:txBody>
          <a:bodyPr/>
          <a:lstStyle/>
          <a:p>
            <a:pPr algn="ctr"/>
            <a:r>
              <a:rPr lang="fr-FR" sz="3200" dirty="0" smtClean="0"/>
              <a:t>Sommaire</a:t>
            </a:r>
            <a:endParaRPr lang="fr-FR" sz="3200" dirty="0"/>
          </a:p>
        </p:txBody>
      </p:sp>
      <p:sp>
        <p:nvSpPr>
          <p:cNvPr id="5" name="Shape 208"/>
          <p:cNvSpPr/>
          <p:nvPr/>
        </p:nvSpPr>
        <p:spPr>
          <a:xfrm flipH="1" flipV="1">
            <a:off x="-753" y="3730678"/>
            <a:ext cx="9144001" cy="1"/>
          </a:xfrm>
          <a:prstGeom prst="line">
            <a:avLst/>
          </a:prstGeom>
          <a:ln w="19050">
            <a:solidFill>
              <a:srgbClr val="BFBFBF"/>
            </a:solidFill>
            <a:prstDash val="sysDash"/>
            <a:bevel/>
          </a:ln>
        </p:spPr>
        <p:txBody>
          <a:bodyPr lIns="0" tIns="0" rIns="0" bIns="0"/>
          <a:lstStyle/>
          <a:p>
            <a:pPr defTabSz="3429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900">
              <a:latin typeface="+mj-lt"/>
            </a:endParaRPr>
          </a:p>
        </p:txBody>
      </p:sp>
      <p:grpSp>
        <p:nvGrpSpPr>
          <p:cNvPr id="6" name="Group 83"/>
          <p:cNvGrpSpPr/>
          <p:nvPr/>
        </p:nvGrpSpPr>
        <p:grpSpPr>
          <a:xfrm>
            <a:off x="6831715" y="2248135"/>
            <a:ext cx="1271135" cy="1626788"/>
            <a:chOff x="8469626" y="1854513"/>
            <a:chExt cx="1694846" cy="2169051"/>
          </a:xfrm>
        </p:grpSpPr>
        <p:sp>
          <p:nvSpPr>
            <p:cNvPr id="7" name="Shape 221"/>
            <p:cNvSpPr/>
            <p:nvPr/>
          </p:nvSpPr>
          <p:spPr>
            <a:xfrm flipH="1">
              <a:off x="9316350" y="3300310"/>
              <a:ext cx="1398" cy="241280"/>
            </a:xfrm>
            <a:prstGeom prst="line">
              <a:avLst/>
            </a:prstGeom>
            <a:noFill/>
            <a:ln w="6350" cap="flat">
              <a:solidFill>
                <a:srgbClr val="BFBFBF"/>
              </a:solidFill>
              <a:prstDash val="sysDash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>
                <a:latin typeface="+mj-lt"/>
              </a:endParaRPr>
            </a:p>
          </p:txBody>
        </p:sp>
        <p:sp>
          <p:nvSpPr>
            <p:cNvPr id="8" name="Shape 237"/>
            <p:cNvSpPr/>
            <p:nvPr/>
          </p:nvSpPr>
          <p:spPr>
            <a:xfrm>
              <a:off x="9124718" y="3638910"/>
              <a:ext cx="384662" cy="384654"/>
            </a:xfrm>
            <a:prstGeom prst="ellipse">
              <a:avLst/>
            </a:prstGeom>
            <a:solidFill>
              <a:srgbClr val="F4F4F4"/>
            </a:solidFill>
            <a:ln w="889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070707"/>
                  </a:solidFill>
                </a:defRPr>
              </a:pPr>
              <a:endParaRPr sz="1350">
                <a:latin typeface="+mj-lt"/>
              </a:endParaRPr>
            </a:p>
          </p:txBody>
        </p:sp>
        <p:sp>
          <p:nvSpPr>
            <p:cNvPr id="9" name="Shape 261"/>
            <p:cNvSpPr/>
            <p:nvPr/>
          </p:nvSpPr>
          <p:spPr>
            <a:xfrm>
              <a:off x="8469626" y="1854513"/>
              <a:ext cx="1694846" cy="1223455"/>
            </a:xfrm>
            <a:prstGeom prst="roundRect">
              <a:avLst>
                <a:gd name="adj" fmla="val 3114"/>
              </a:avLst>
            </a:prstGeom>
            <a:noFill/>
            <a:ln w="635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F4F4F4"/>
                  </a:solidFill>
                </a:defRPr>
              </a:pPr>
              <a:endParaRPr sz="1350">
                <a:latin typeface="+mj-lt"/>
              </a:endParaRPr>
            </a:p>
          </p:txBody>
        </p:sp>
        <p:sp>
          <p:nvSpPr>
            <p:cNvPr id="10" name="Shape 262"/>
            <p:cNvSpPr/>
            <p:nvPr/>
          </p:nvSpPr>
          <p:spPr>
            <a:xfrm>
              <a:off x="8469666" y="1855224"/>
              <a:ext cx="1694766" cy="457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9" y="0"/>
                  </a:moveTo>
                  <a:lnTo>
                    <a:pt x="20871" y="0"/>
                  </a:lnTo>
                  <a:cubicBezTo>
                    <a:pt x="21274" y="0"/>
                    <a:pt x="21600" y="1209"/>
                    <a:pt x="21600" y="2699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699"/>
                  </a:lnTo>
                  <a:cubicBezTo>
                    <a:pt x="0" y="1209"/>
                    <a:pt x="326" y="0"/>
                    <a:pt x="729" y="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34289" tIns="34289" rIns="137160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FFFFFF"/>
                  </a:solidFill>
                </a:defRPr>
              </a:pPr>
              <a:r>
                <a:rPr lang="en-US" sz="1350" b="1" dirty="0" smtClean="0">
                  <a:solidFill>
                    <a:srgbClr val="FFFFFF"/>
                  </a:solidFill>
                  <a:ea typeface="Helvetica"/>
                  <a:cs typeface="Helvetica"/>
                  <a:sym typeface="Helvetica"/>
                </a:rPr>
                <a:t>   5</a:t>
              </a:r>
              <a:endParaRPr lang="en-US" sz="1350" b="1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" name="Shape 264"/>
            <p:cNvSpPr/>
            <p:nvPr/>
          </p:nvSpPr>
          <p:spPr>
            <a:xfrm>
              <a:off x="8483075" y="2495213"/>
              <a:ext cx="1667949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595959"/>
                  </a:solidFill>
                  <a:latin typeface="+mj-lt"/>
                  <a:ea typeface="Helvetica"/>
                  <a:cs typeface="Helvetica"/>
                </a:rPr>
                <a:t>Conclusion</a:t>
              </a:r>
              <a:endParaRPr lang="en-US" sz="1200" b="1" dirty="0">
                <a:solidFill>
                  <a:srgbClr val="595959"/>
                </a:solidFill>
                <a:latin typeface="+mj-lt"/>
                <a:ea typeface="Helvetica"/>
                <a:cs typeface="Helvetica"/>
              </a:endParaRPr>
            </a:p>
          </p:txBody>
        </p:sp>
        <p:sp>
          <p:nvSpPr>
            <p:cNvPr id="12" name="Shape 3807"/>
            <p:cNvSpPr/>
            <p:nvPr/>
          </p:nvSpPr>
          <p:spPr>
            <a:xfrm>
              <a:off x="8623680" y="1966229"/>
              <a:ext cx="243056" cy="2449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698" y="119800"/>
                  </a:moveTo>
                  <a:lnTo>
                    <a:pt x="60698" y="119800"/>
                  </a:lnTo>
                  <a:cubicBezTo>
                    <a:pt x="26755" y="119800"/>
                    <a:pt x="0" y="92890"/>
                    <a:pt x="0" y="59202"/>
                  </a:cubicBezTo>
                  <a:cubicBezTo>
                    <a:pt x="0" y="26710"/>
                    <a:pt x="26755" y="0"/>
                    <a:pt x="60698" y="0"/>
                  </a:cubicBezTo>
                  <a:cubicBezTo>
                    <a:pt x="93044" y="0"/>
                    <a:pt x="119800" y="26710"/>
                    <a:pt x="119800" y="59202"/>
                  </a:cubicBezTo>
                  <a:cubicBezTo>
                    <a:pt x="119800" y="92890"/>
                    <a:pt x="93044" y="119800"/>
                    <a:pt x="60698" y="119800"/>
                  </a:cubicBezTo>
                  <a:close/>
                  <a:moveTo>
                    <a:pt x="11181" y="59202"/>
                  </a:moveTo>
                  <a:lnTo>
                    <a:pt x="11181" y="59202"/>
                  </a:lnTo>
                  <a:cubicBezTo>
                    <a:pt x="60698" y="59202"/>
                    <a:pt x="60698" y="59202"/>
                    <a:pt x="60698" y="59202"/>
                  </a:cubicBezTo>
                  <a:cubicBezTo>
                    <a:pt x="60698" y="11162"/>
                    <a:pt x="60698" y="11162"/>
                    <a:pt x="60698" y="11162"/>
                  </a:cubicBezTo>
                  <a:cubicBezTo>
                    <a:pt x="33743" y="11162"/>
                    <a:pt x="11181" y="32292"/>
                    <a:pt x="11181" y="592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4285" tIns="17138" rIns="34285" bIns="17138" anchor="ctr" anchorCtr="0">
              <a:noAutofit/>
            </a:bodyPr>
            <a:lstStyle/>
            <a:p>
              <a:endParaRPr sz="1350" kern="0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" name="Group 79"/>
          <p:cNvGrpSpPr/>
          <p:nvPr/>
        </p:nvGrpSpPr>
        <p:grpSpPr>
          <a:xfrm>
            <a:off x="1147096" y="2248845"/>
            <a:ext cx="1271135" cy="1626079"/>
            <a:chOff x="2065013" y="1855459"/>
            <a:chExt cx="1694846" cy="2168105"/>
          </a:xfrm>
        </p:grpSpPr>
        <p:sp>
          <p:nvSpPr>
            <p:cNvPr id="14" name="Shape 215"/>
            <p:cNvSpPr/>
            <p:nvPr/>
          </p:nvSpPr>
          <p:spPr>
            <a:xfrm flipH="1">
              <a:off x="2911725" y="3301252"/>
              <a:ext cx="1423" cy="240338"/>
            </a:xfrm>
            <a:prstGeom prst="line">
              <a:avLst/>
            </a:prstGeom>
            <a:noFill/>
            <a:ln w="6350" cap="flat">
              <a:solidFill>
                <a:srgbClr val="BFBFBF"/>
              </a:solidFill>
              <a:prstDash val="sysDash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>
                <a:latin typeface="+mj-lt"/>
              </a:endParaRPr>
            </a:p>
          </p:txBody>
        </p:sp>
        <p:sp>
          <p:nvSpPr>
            <p:cNvPr id="15" name="Shape 251"/>
            <p:cNvSpPr/>
            <p:nvPr/>
          </p:nvSpPr>
          <p:spPr>
            <a:xfrm>
              <a:off x="2065013" y="1855459"/>
              <a:ext cx="1694846" cy="1222510"/>
            </a:xfrm>
            <a:prstGeom prst="roundRect">
              <a:avLst>
                <a:gd name="adj" fmla="val 3117"/>
              </a:avLst>
            </a:prstGeom>
            <a:noFill/>
            <a:ln w="6350" cap="flat">
              <a:solidFill>
                <a:schemeClr val="accent6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F4F4F4"/>
                  </a:solidFill>
                </a:defRPr>
              </a:pPr>
              <a:endParaRPr sz="1350">
                <a:latin typeface="+mj-lt"/>
              </a:endParaRPr>
            </a:p>
          </p:txBody>
        </p:sp>
        <p:sp>
          <p:nvSpPr>
            <p:cNvPr id="16" name="Shape 252"/>
            <p:cNvSpPr/>
            <p:nvPr/>
          </p:nvSpPr>
          <p:spPr>
            <a:xfrm>
              <a:off x="2065053" y="1856170"/>
              <a:ext cx="1694766" cy="457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9" y="0"/>
                  </a:moveTo>
                  <a:lnTo>
                    <a:pt x="20871" y="0"/>
                  </a:lnTo>
                  <a:cubicBezTo>
                    <a:pt x="21274" y="0"/>
                    <a:pt x="21600" y="1209"/>
                    <a:pt x="21600" y="2699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699"/>
                  </a:lnTo>
                  <a:cubicBezTo>
                    <a:pt x="0" y="1209"/>
                    <a:pt x="326" y="0"/>
                    <a:pt x="729" y="0"/>
                  </a:cubicBezTo>
                  <a:close/>
                </a:path>
              </a:pathLst>
            </a:custGeom>
            <a:solidFill>
              <a:schemeClr val="accent6"/>
            </a:solidFill>
            <a:ln w="6350" cap="flat">
              <a:solidFill>
                <a:schemeClr val="accent6"/>
              </a:solidFill>
              <a:prstDash val="solid"/>
              <a:bevel/>
            </a:ln>
            <a:effectLst/>
          </p:spPr>
          <p:txBody>
            <a:bodyPr wrap="square" lIns="34289" tIns="34289" rIns="137160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FFFFFF"/>
                  </a:solidFill>
                </a:defRPr>
              </a:pPr>
              <a:r>
                <a:rPr lang="fr-FR" sz="1350" dirty="0" smtClean="0">
                  <a:latin typeface="+mj-lt"/>
                </a:rPr>
                <a:t>   1</a:t>
              </a:r>
              <a:endParaRPr sz="1350" dirty="0">
                <a:latin typeface="+mj-lt"/>
              </a:endParaRPr>
            </a:p>
          </p:txBody>
        </p:sp>
        <p:sp>
          <p:nvSpPr>
            <p:cNvPr id="17" name="Shape 254"/>
            <p:cNvSpPr/>
            <p:nvPr/>
          </p:nvSpPr>
          <p:spPr>
            <a:xfrm>
              <a:off x="2078462" y="2510603"/>
              <a:ext cx="1667949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>
              <a:lvl1pPr algn="ctr">
                <a:defRPr sz="1600" b="1">
                  <a:solidFill>
                    <a:srgbClr val="59595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sz="18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 sz="1200" dirty="0">
                  <a:latin typeface="+mj-lt"/>
                </a:rPr>
                <a:t>Introduction</a:t>
              </a:r>
            </a:p>
          </p:txBody>
        </p:sp>
        <p:sp>
          <p:nvSpPr>
            <p:cNvPr id="18" name="Shape 3812"/>
            <p:cNvSpPr/>
            <p:nvPr/>
          </p:nvSpPr>
          <p:spPr>
            <a:xfrm>
              <a:off x="2218173" y="1959616"/>
              <a:ext cx="244844" cy="2449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02" y="119800"/>
                  </a:moveTo>
                  <a:lnTo>
                    <a:pt x="59202" y="119800"/>
                  </a:lnTo>
                  <a:cubicBezTo>
                    <a:pt x="26910" y="119800"/>
                    <a:pt x="0" y="92890"/>
                    <a:pt x="0" y="59202"/>
                  </a:cubicBezTo>
                  <a:cubicBezTo>
                    <a:pt x="0" y="26710"/>
                    <a:pt x="26910" y="0"/>
                    <a:pt x="59202" y="0"/>
                  </a:cubicBezTo>
                  <a:cubicBezTo>
                    <a:pt x="93089" y="0"/>
                    <a:pt x="119800" y="26710"/>
                    <a:pt x="119800" y="59202"/>
                  </a:cubicBezTo>
                  <a:cubicBezTo>
                    <a:pt x="119800" y="92890"/>
                    <a:pt x="93089" y="119800"/>
                    <a:pt x="59202" y="119800"/>
                  </a:cubicBezTo>
                  <a:close/>
                  <a:moveTo>
                    <a:pt x="94485" y="25315"/>
                  </a:moveTo>
                  <a:lnTo>
                    <a:pt x="94485" y="25315"/>
                  </a:lnTo>
                  <a:cubicBezTo>
                    <a:pt x="59202" y="59202"/>
                    <a:pt x="59202" y="59202"/>
                    <a:pt x="59202" y="59202"/>
                  </a:cubicBezTo>
                  <a:cubicBezTo>
                    <a:pt x="59202" y="11162"/>
                    <a:pt x="59202" y="11162"/>
                    <a:pt x="59202" y="11162"/>
                  </a:cubicBezTo>
                  <a:cubicBezTo>
                    <a:pt x="32491" y="11162"/>
                    <a:pt x="11362" y="32292"/>
                    <a:pt x="11362" y="59202"/>
                  </a:cubicBezTo>
                  <a:cubicBezTo>
                    <a:pt x="11362" y="85913"/>
                    <a:pt x="32491" y="108438"/>
                    <a:pt x="59202" y="108438"/>
                  </a:cubicBezTo>
                  <a:cubicBezTo>
                    <a:pt x="85913" y="108438"/>
                    <a:pt x="108438" y="85913"/>
                    <a:pt x="108438" y="59202"/>
                  </a:cubicBezTo>
                  <a:cubicBezTo>
                    <a:pt x="108438" y="46445"/>
                    <a:pt x="102857" y="33687"/>
                    <a:pt x="94485" y="253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4285" tIns="17138" rIns="34285" bIns="17138" anchor="ctr" anchorCtr="0">
              <a:noAutofit/>
            </a:bodyPr>
            <a:lstStyle/>
            <a:p>
              <a:endParaRPr sz="1350" kern="0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" name="Shape 228"/>
            <p:cNvSpPr/>
            <p:nvPr/>
          </p:nvSpPr>
          <p:spPr>
            <a:xfrm>
              <a:off x="2720105" y="3638910"/>
              <a:ext cx="384662" cy="384654"/>
            </a:xfrm>
            <a:prstGeom prst="ellipse">
              <a:avLst/>
            </a:prstGeom>
            <a:solidFill>
              <a:srgbClr val="F4F4F4"/>
            </a:solidFill>
            <a:ln w="88900" cap="flat">
              <a:solidFill>
                <a:schemeClr val="accent6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070707"/>
                  </a:solidFill>
                </a:defRPr>
              </a:pPr>
              <a:endParaRPr sz="1350">
                <a:latin typeface="+mj-lt"/>
              </a:endParaRPr>
            </a:p>
          </p:txBody>
        </p:sp>
      </p:grpSp>
      <p:grpSp>
        <p:nvGrpSpPr>
          <p:cNvPr id="20" name="Group 81"/>
          <p:cNvGrpSpPr/>
          <p:nvPr/>
        </p:nvGrpSpPr>
        <p:grpSpPr>
          <a:xfrm>
            <a:off x="3995936" y="2267036"/>
            <a:ext cx="1271134" cy="1628201"/>
            <a:chOff x="5250833" y="1852630"/>
            <a:chExt cx="1694845" cy="2170934"/>
          </a:xfrm>
        </p:grpSpPr>
        <p:sp>
          <p:nvSpPr>
            <p:cNvPr id="21" name="Shape 256"/>
            <p:cNvSpPr/>
            <p:nvPr/>
          </p:nvSpPr>
          <p:spPr>
            <a:xfrm>
              <a:off x="5250833" y="1852630"/>
              <a:ext cx="1694845" cy="1225337"/>
            </a:xfrm>
            <a:prstGeom prst="roundRect">
              <a:avLst>
                <a:gd name="adj" fmla="val 3109"/>
              </a:avLst>
            </a:prstGeom>
            <a:noFill/>
            <a:ln w="6350" cap="flat">
              <a:solidFill>
                <a:schemeClr val="accent4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F4F4F4"/>
                  </a:solidFill>
                </a:defRPr>
              </a:pPr>
              <a:endParaRPr sz="1350">
                <a:latin typeface="+mj-lt"/>
              </a:endParaRPr>
            </a:p>
          </p:txBody>
        </p:sp>
        <p:sp>
          <p:nvSpPr>
            <p:cNvPr id="22" name="Shape 257"/>
            <p:cNvSpPr/>
            <p:nvPr/>
          </p:nvSpPr>
          <p:spPr>
            <a:xfrm>
              <a:off x="5250873" y="1853341"/>
              <a:ext cx="1694765" cy="457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9" y="0"/>
                  </a:moveTo>
                  <a:lnTo>
                    <a:pt x="20871" y="0"/>
                  </a:lnTo>
                  <a:cubicBezTo>
                    <a:pt x="21274" y="0"/>
                    <a:pt x="21600" y="1209"/>
                    <a:pt x="21600" y="2699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699"/>
                  </a:lnTo>
                  <a:cubicBezTo>
                    <a:pt x="0" y="1209"/>
                    <a:pt x="326" y="0"/>
                    <a:pt x="729" y="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bevel/>
            </a:ln>
            <a:effectLst/>
          </p:spPr>
          <p:txBody>
            <a:bodyPr wrap="square" lIns="34289" tIns="34289" rIns="137160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FFFFFF"/>
                  </a:solidFill>
                </a:defRPr>
              </a:pPr>
              <a:r>
                <a:rPr lang="en-US" sz="1350" b="1" dirty="0" smtClean="0">
                  <a:solidFill>
                    <a:srgbClr val="FFFFFF"/>
                  </a:solidFill>
                  <a:ea typeface="Helvetica"/>
                  <a:cs typeface="Helvetica"/>
                  <a:sym typeface="Helvetica"/>
                </a:rPr>
                <a:t>   3</a:t>
              </a:r>
              <a:endParaRPr sz="1350" dirty="0">
                <a:latin typeface="+mj-lt"/>
              </a:endParaRPr>
            </a:p>
          </p:txBody>
        </p:sp>
        <p:sp>
          <p:nvSpPr>
            <p:cNvPr id="23" name="Shape 259"/>
            <p:cNvSpPr/>
            <p:nvPr/>
          </p:nvSpPr>
          <p:spPr>
            <a:xfrm>
              <a:off x="5264281" y="2510600"/>
              <a:ext cx="1667948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595959"/>
                  </a:solidFill>
                  <a:latin typeface="+mj-lt"/>
                  <a:ea typeface="Helvetica"/>
                  <a:cs typeface="Helvetica"/>
                </a:rPr>
                <a:t>Conception </a:t>
              </a:r>
              <a:endParaRPr lang="id-ID" sz="1200" b="1" dirty="0">
                <a:solidFill>
                  <a:srgbClr val="595959"/>
                </a:solidFill>
                <a:latin typeface="+mj-lt"/>
                <a:ea typeface="Helvetica"/>
                <a:cs typeface="Helvetica"/>
              </a:endParaRPr>
            </a:p>
          </p:txBody>
        </p:sp>
        <p:sp>
          <p:nvSpPr>
            <p:cNvPr id="24" name="Shape 3809"/>
            <p:cNvSpPr/>
            <p:nvPr/>
          </p:nvSpPr>
          <p:spPr>
            <a:xfrm>
              <a:off x="5403099" y="1959616"/>
              <a:ext cx="246630" cy="2449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0"/>
                  </a:moveTo>
                  <a:lnTo>
                    <a:pt x="59901" y="119800"/>
                  </a:lnTo>
                  <a:cubicBezTo>
                    <a:pt x="26600" y="119800"/>
                    <a:pt x="0" y="92890"/>
                    <a:pt x="0" y="59202"/>
                  </a:cubicBezTo>
                  <a:cubicBezTo>
                    <a:pt x="0" y="26710"/>
                    <a:pt x="26600" y="0"/>
                    <a:pt x="59901" y="0"/>
                  </a:cubicBezTo>
                  <a:cubicBezTo>
                    <a:pt x="93399" y="0"/>
                    <a:pt x="119802" y="26710"/>
                    <a:pt x="119802" y="59202"/>
                  </a:cubicBezTo>
                  <a:cubicBezTo>
                    <a:pt x="119802" y="92890"/>
                    <a:pt x="93399" y="119800"/>
                    <a:pt x="59901" y="119800"/>
                  </a:cubicBezTo>
                  <a:close/>
                  <a:moveTo>
                    <a:pt x="11231" y="59202"/>
                  </a:moveTo>
                  <a:lnTo>
                    <a:pt x="11231" y="59202"/>
                  </a:lnTo>
                  <a:cubicBezTo>
                    <a:pt x="11231" y="85913"/>
                    <a:pt x="33497" y="108438"/>
                    <a:pt x="59901" y="108438"/>
                  </a:cubicBezTo>
                  <a:cubicBezTo>
                    <a:pt x="59901" y="11162"/>
                    <a:pt x="59901" y="11162"/>
                    <a:pt x="59901" y="11162"/>
                  </a:cubicBezTo>
                  <a:cubicBezTo>
                    <a:pt x="33497" y="11162"/>
                    <a:pt x="11231" y="32292"/>
                    <a:pt x="11231" y="592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4285" tIns="17138" rIns="34285" bIns="17138" anchor="ctr" anchorCtr="0">
              <a:noAutofit/>
            </a:bodyPr>
            <a:lstStyle/>
            <a:p>
              <a:endParaRPr sz="1350" kern="0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" name="Shape 221"/>
            <p:cNvSpPr/>
            <p:nvPr/>
          </p:nvSpPr>
          <p:spPr>
            <a:xfrm flipH="1">
              <a:off x="6097556" y="3296935"/>
              <a:ext cx="1398" cy="241280"/>
            </a:xfrm>
            <a:prstGeom prst="line">
              <a:avLst/>
            </a:prstGeom>
            <a:noFill/>
            <a:ln w="6350" cap="flat">
              <a:solidFill>
                <a:srgbClr val="BFBFBF"/>
              </a:solidFill>
              <a:prstDash val="sysDash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>
                <a:latin typeface="+mj-lt"/>
              </a:endParaRPr>
            </a:p>
          </p:txBody>
        </p:sp>
        <p:sp>
          <p:nvSpPr>
            <p:cNvPr id="26" name="Shape 237"/>
            <p:cNvSpPr/>
            <p:nvPr/>
          </p:nvSpPr>
          <p:spPr>
            <a:xfrm>
              <a:off x="5905924" y="3638910"/>
              <a:ext cx="384662" cy="384654"/>
            </a:xfrm>
            <a:prstGeom prst="ellipse">
              <a:avLst/>
            </a:prstGeom>
            <a:solidFill>
              <a:srgbClr val="F4F4F4"/>
            </a:solidFill>
            <a:ln w="88900" cap="flat">
              <a:solidFill>
                <a:schemeClr val="accent4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070707"/>
                  </a:solidFill>
                </a:defRPr>
              </a:pPr>
              <a:endParaRPr sz="1350">
                <a:latin typeface="+mj-lt"/>
              </a:endParaRPr>
            </a:p>
          </p:txBody>
        </p:sp>
      </p:grpSp>
      <p:grpSp>
        <p:nvGrpSpPr>
          <p:cNvPr id="27" name="Group 80"/>
          <p:cNvGrpSpPr/>
          <p:nvPr/>
        </p:nvGrpSpPr>
        <p:grpSpPr>
          <a:xfrm>
            <a:off x="2567711" y="3586432"/>
            <a:ext cx="1272215" cy="1629953"/>
            <a:chOff x="3671559" y="3638910"/>
            <a:chExt cx="1696287" cy="2173270"/>
          </a:xfrm>
        </p:grpSpPr>
        <p:sp>
          <p:nvSpPr>
            <p:cNvPr id="28" name="Shape 228"/>
            <p:cNvSpPr/>
            <p:nvPr/>
          </p:nvSpPr>
          <p:spPr>
            <a:xfrm>
              <a:off x="4327371" y="3638910"/>
              <a:ext cx="384662" cy="384654"/>
            </a:xfrm>
            <a:prstGeom prst="ellipse">
              <a:avLst/>
            </a:prstGeom>
            <a:solidFill>
              <a:srgbClr val="F4F4F4"/>
            </a:solidFill>
            <a:ln w="88900" cap="flat">
              <a:solidFill>
                <a:srgbClr val="C62127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070707"/>
                  </a:solidFill>
                </a:defRPr>
              </a:pPr>
              <a:endParaRPr sz="1350">
                <a:latin typeface="+mj-lt"/>
              </a:endParaRPr>
            </a:p>
          </p:txBody>
        </p:sp>
        <p:grpSp>
          <p:nvGrpSpPr>
            <p:cNvPr id="29" name="Group 275"/>
            <p:cNvGrpSpPr/>
            <p:nvPr/>
          </p:nvGrpSpPr>
          <p:grpSpPr>
            <a:xfrm>
              <a:off x="3671559" y="4557097"/>
              <a:ext cx="1696287" cy="1255083"/>
              <a:chOff x="-1" y="0"/>
              <a:chExt cx="1696283" cy="1255080"/>
            </a:xfrm>
          </p:grpSpPr>
          <p:sp>
            <p:nvSpPr>
              <p:cNvPr id="33" name="Shape 272"/>
              <p:cNvSpPr/>
              <p:nvPr/>
            </p:nvSpPr>
            <p:spPr>
              <a:xfrm>
                <a:off x="-1" y="0"/>
                <a:ext cx="1694846" cy="1255080"/>
              </a:xfrm>
              <a:prstGeom prst="roundRect">
                <a:avLst>
                  <a:gd name="adj" fmla="val 3036"/>
                </a:avLst>
              </a:prstGeom>
              <a:noFill/>
              <a:ln w="6350" cap="flat">
                <a:solidFill>
                  <a:schemeClr val="accent5"/>
                </a:solidFill>
                <a:prstDash val="solid"/>
                <a:bevel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 algn="ctr" defTabSz="342861">
                  <a:defRPr>
                    <a:solidFill>
                      <a:srgbClr val="F4F4F4"/>
                    </a:solidFill>
                  </a:defRPr>
                </a:pPr>
                <a:endParaRPr sz="1350">
                  <a:latin typeface="+mj-lt"/>
                </a:endParaRPr>
              </a:p>
            </p:txBody>
          </p:sp>
          <p:sp>
            <p:nvSpPr>
              <p:cNvPr id="34" name="Shape 273"/>
              <p:cNvSpPr/>
              <p:nvPr/>
            </p:nvSpPr>
            <p:spPr>
              <a:xfrm>
                <a:off x="1518" y="710"/>
                <a:ext cx="1694764" cy="4574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29" y="0"/>
                    </a:moveTo>
                    <a:lnTo>
                      <a:pt x="20871" y="0"/>
                    </a:lnTo>
                    <a:cubicBezTo>
                      <a:pt x="21274" y="0"/>
                      <a:pt x="21600" y="1209"/>
                      <a:pt x="21600" y="269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699"/>
                    </a:lnTo>
                    <a:cubicBezTo>
                      <a:pt x="0" y="1209"/>
                      <a:pt x="326" y="0"/>
                      <a:pt x="7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solidFill>
                  <a:schemeClr val="accent5"/>
                </a:solidFill>
                <a:prstDash val="solid"/>
                <a:bevel/>
              </a:ln>
              <a:effectLst/>
            </p:spPr>
            <p:txBody>
              <a:bodyPr wrap="square" lIns="34289" tIns="34289" rIns="137160" bIns="34289" numCol="1" anchor="ctr">
                <a:noAutofit/>
              </a:bodyPr>
              <a:lstStyle/>
              <a:p>
                <a:pPr algn="ctr" defTabSz="342861">
                  <a:defRPr>
                    <a:solidFill>
                      <a:srgbClr val="FFFFFF"/>
                    </a:solidFill>
                  </a:defRPr>
                </a:pPr>
                <a:r>
                  <a:rPr lang="en-US" sz="1350" b="1" dirty="0" smtClean="0">
                    <a:solidFill>
                      <a:srgbClr val="FFFFFF"/>
                    </a:solidFill>
                    <a:ea typeface="Helvetica"/>
                    <a:cs typeface="Helvetica"/>
                    <a:sym typeface="Helvetica"/>
                  </a:rPr>
                  <a:t>   2</a:t>
                </a:r>
                <a:endParaRPr lang="en-US" sz="1350" b="1" dirty="0">
                  <a:solidFill>
                    <a:srgbClr val="FFFFFF"/>
                  </a:solidFill>
                  <a:ea typeface="Helvetica"/>
                  <a:cs typeface="Helvetica"/>
                  <a:sym typeface="Helvetica"/>
                </a:endParaRPr>
              </a:p>
            </p:txBody>
          </p:sp>
        </p:grpSp>
        <p:sp>
          <p:nvSpPr>
            <p:cNvPr id="30" name="Shape 276"/>
            <p:cNvSpPr/>
            <p:nvPr/>
          </p:nvSpPr>
          <p:spPr>
            <a:xfrm>
              <a:off x="3672759" y="5253422"/>
              <a:ext cx="1693886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595959"/>
                  </a:solidFill>
                  <a:latin typeface="+mj-lt"/>
                  <a:ea typeface="Helvetica"/>
                  <a:cs typeface="Helvetica"/>
                  <a:sym typeface="Calibri"/>
                </a:rPr>
                <a:t>Planning</a:t>
              </a:r>
              <a:endParaRPr lang="id-ID" sz="1200" b="1" dirty="0">
                <a:solidFill>
                  <a:srgbClr val="595959"/>
                </a:solidFill>
                <a:latin typeface="+mj-lt"/>
                <a:ea typeface="Helvetica"/>
                <a:cs typeface="Helvetica"/>
                <a:sym typeface="Calibri"/>
              </a:endParaRPr>
            </a:p>
          </p:txBody>
        </p:sp>
        <p:sp>
          <p:nvSpPr>
            <p:cNvPr id="31" name="Shape 3810"/>
            <p:cNvSpPr/>
            <p:nvPr/>
          </p:nvSpPr>
          <p:spPr>
            <a:xfrm>
              <a:off x="3825439" y="4660352"/>
              <a:ext cx="244844" cy="2449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598" y="119800"/>
                  </a:moveTo>
                  <a:lnTo>
                    <a:pt x="60598" y="119800"/>
                  </a:lnTo>
                  <a:cubicBezTo>
                    <a:pt x="26910" y="119800"/>
                    <a:pt x="0" y="92890"/>
                    <a:pt x="0" y="59202"/>
                  </a:cubicBezTo>
                  <a:cubicBezTo>
                    <a:pt x="0" y="26710"/>
                    <a:pt x="26910" y="0"/>
                    <a:pt x="60598" y="0"/>
                  </a:cubicBezTo>
                  <a:cubicBezTo>
                    <a:pt x="93089" y="0"/>
                    <a:pt x="119800" y="26710"/>
                    <a:pt x="119800" y="59202"/>
                  </a:cubicBezTo>
                  <a:cubicBezTo>
                    <a:pt x="119800" y="92890"/>
                    <a:pt x="93089" y="119800"/>
                    <a:pt x="60598" y="119800"/>
                  </a:cubicBezTo>
                  <a:close/>
                  <a:moveTo>
                    <a:pt x="11362" y="59202"/>
                  </a:moveTo>
                  <a:lnTo>
                    <a:pt x="11362" y="59202"/>
                  </a:lnTo>
                  <a:cubicBezTo>
                    <a:pt x="11362" y="85913"/>
                    <a:pt x="33887" y="108438"/>
                    <a:pt x="60598" y="108438"/>
                  </a:cubicBezTo>
                  <a:cubicBezTo>
                    <a:pt x="73355" y="108438"/>
                    <a:pt x="85913" y="102857"/>
                    <a:pt x="94485" y="94285"/>
                  </a:cubicBezTo>
                  <a:cubicBezTo>
                    <a:pt x="60598" y="59202"/>
                    <a:pt x="60598" y="59202"/>
                    <a:pt x="60598" y="59202"/>
                  </a:cubicBezTo>
                  <a:cubicBezTo>
                    <a:pt x="60598" y="11162"/>
                    <a:pt x="60598" y="11162"/>
                    <a:pt x="60598" y="11162"/>
                  </a:cubicBezTo>
                  <a:cubicBezTo>
                    <a:pt x="33887" y="11162"/>
                    <a:pt x="11362" y="32292"/>
                    <a:pt x="11362" y="592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4285" tIns="17138" rIns="34285" bIns="17138" anchor="ctr" anchorCtr="0">
              <a:noAutofit/>
            </a:bodyPr>
            <a:lstStyle/>
            <a:p>
              <a:endParaRPr sz="1350" kern="0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" name="Shape 215"/>
            <p:cNvSpPr/>
            <p:nvPr/>
          </p:nvSpPr>
          <p:spPr>
            <a:xfrm flipH="1">
              <a:off x="4511824" y="4138200"/>
              <a:ext cx="1423" cy="240338"/>
            </a:xfrm>
            <a:prstGeom prst="line">
              <a:avLst/>
            </a:prstGeom>
            <a:noFill/>
            <a:ln w="6350" cap="flat">
              <a:solidFill>
                <a:srgbClr val="BFBFBF"/>
              </a:solidFill>
              <a:prstDash val="sysDash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>
                <a:latin typeface="+mj-lt"/>
              </a:endParaRPr>
            </a:p>
          </p:txBody>
        </p:sp>
      </p:grpSp>
      <p:grpSp>
        <p:nvGrpSpPr>
          <p:cNvPr id="35" name="Group 82"/>
          <p:cNvGrpSpPr/>
          <p:nvPr/>
        </p:nvGrpSpPr>
        <p:grpSpPr>
          <a:xfrm>
            <a:off x="5410022" y="3586433"/>
            <a:ext cx="1272214" cy="1627652"/>
            <a:chOff x="6851628" y="3638910"/>
            <a:chExt cx="1696285" cy="2170203"/>
          </a:xfrm>
        </p:grpSpPr>
        <p:sp>
          <p:nvSpPr>
            <p:cNvPr id="36" name="Shape 234"/>
            <p:cNvSpPr/>
            <p:nvPr/>
          </p:nvSpPr>
          <p:spPr>
            <a:xfrm>
              <a:off x="7507439" y="3638910"/>
              <a:ext cx="384662" cy="384654"/>
            </a:xfrm>
            <a:prstGeom prst="ellipse">
              <a:avLst/>
            </a:prstGeom>
            <a:solidFill>
              <a:srgbClr val="F4F4F4"/>
            </a:solidFill>
            <a:ln w="88900" cap="flat">
              <a:solidFill>
                <a:schemeClr val="accent3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070707"/>
                  </a:solidFill>
                </a:defRPr>
              </a:pPr>
              <a:endParaRPr sz="1350">
                <a:latin typeface="+mj-lt"/>
              </a:endParaRPr>
            </a:p>
          </p:txBody>
        </p:sp>
        <p:grpSp>
          <p:nvGrpSpPr>
            <p:cNvPr id="37" name="Group 269"/>
            <p:cNvGrpSpPr/>
            <p:nvPr/>
          </p:nvGrpSpPr>
          <p:grpSpPr>
            <a:xfrm>
              <a:off x="6851628" y="4557095"/>
              <a:ext cx="1696285" cy="1252018"/>
              <a:chOff x="0" y="0"/>
              <a:chExt cx="1696282" cy="1252015"/>
            </a:xfrm>
          </p:grpSpPr>
          <p:sp>
            <p:nvSpPr>
              <p:cNvPr id="41" name="Shape 266"/>
              <p:cNvSpPr/>
              <p:nvPr/>
            </p:nvSpPr>
            <p:spPr>
              <a:xfrm>
                <a:off x="0" y="0"/>
                <a:ext cx="1694844" cy="1252015"/>
              </a:xfrm>
              <a:prstGeom prst="roundRect">
                <a:avLst>
                  <a:gd name="adj" fmla="val 3043"/>
                </a:avLst>
              </a:prstGeom>
              <a:noFill/>
              <a:ln w="6350" cap="flat">
                <a:solidFill>
                  <a:schemeClr val="accent3"/>
                </a:solidFill>
                <a:prstDash val="solid"/>
                <a:bevel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 algn="ctr" defTabSz="342861">
                  <a:defRPr>
                    <a:solidFill>
                      <a:srgbClr val="F4F4F4"/>
                    </a:solidFill>
                  </a:defRPr>
                </a:pPr>
                <a:endParaRPr sz="1350">
                  <a:latin typeface="+mj-lt"/>
                </a:endParaRPr>
              </a:p>
            </p:txBody>
          </p:sp>
          <p:sp>
            <p:nvSpPr>
              <p:cNvPr id="42" name="Shape 267"/>
              <p:cNvSpPr/>
              <p:nvPr/>
            </p:nvSpPr>
            <p:spPr>
              <a:xfrm>
                <a:off x="1518" y="711"/>
                <a:ext cx="1694764" cy="457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29" y="0"/>
                    </a:moveTo>
                    <a:lnTo>
                      <a:pt x="20871" y="0"/>
                    </a:lnTo>
                    <a:cubicBezTo>
                      <a:pt x="21274" y="0"/>
                      <a:pt x="21600" y="1209"/>
                      <a:pt x="21600" y="269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699"/>
                    </a:lnTo>
                    <a:cubicBezTo>
                      <a:pt x="0" y="1209"/>
                      <a:pt x="326" y="0"/>
                      <a:pt x="7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solidFill>
                  <a:schemeClr val="accent3"/>
                </a:solidFill>
                <a:prstDash val="solid"/>
                <a:bevel/>
              </a:ln>
              <a:effectLst/>
            </p:spPr>
            <p:txBody>
              <a:bodyPr wrap="square" lIns="34289" tIns="34289" rIns="137160" bIns="34289" numCol="1" anchor="ctr">
                <a:noAutofit/>
              </a:bodyPr>
              <a:lstStyle/>
              <a:p>
                <a:pPr algn="ctr" defTabSz="342861">
                  <a:defRPr>
                    <a:solidFill>
                      <a:srgbClr val="FFFFFF"/>
                    </a:solidFill>
                  </a:defRPr>
                </a:pPr>
                <a:r>
                  <a:rPr lang="en-US" sz="1350" b="1" dirty="0" smtClean="0">
                    <a:solidFill>
                      <a:srgbClr val="FFFFFF"/>
                    </a:solidFill>
                    <a:ea typeface="Helvetica"/>
                    <a:cs typeface="Helvetica"/>
                    <a:sym typeface="Helvetica"/>
                  </a:rPr>
                  <a:t>   4</a:t>
                </a:r>
                <a:endParaRPr lang="en-US" sz="1350" b="1" dirty="0">
                  <a:solidFill>
                    <a:srgbClr val="FFFFFF"/>
                  </a:solidFill>
                  <a:ea typeface="Helvetica"/>
                  <a:cs typeface="Helvetica"/>
                  <a:sym typeface="Helvetica"/>
                </a:endParaRPr>
              </a:p>
            </p:txBody>
          </p:sp>
        </p:grpSp>
        <p:sp>
          <p:nvSpPr>
            <p:cNvPr id="38" name="Shape 270"/>
            <p:cNvSpPr/>
            <p:nvPr/>
          </p:nvSpPr>
          <p:spPr>
            <a:xfrm>
              <a:off x="6863680" y="5183104"/>
              <a:ext cx="1667949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595959"/>
                  </a:solidFill>
                  <a:latin typeface="+mj-lt"/>
                  <a:ea typeface="Helvetica"/>
                  <a:cs typeface="Helvetica"/>
                </a:rPr>
                <a:t>Réalisation et tests</a:t>
              </a:r>
              <a:endParaRPr lang="id-ID" sz="1200" b="1" dirty="0">
                <a:solidFill>
                  <a:srgbClr val="595959"/>
                </a:solidFill>
                <a:latin typeface="+mj-lt"/>
                <a:ea typeface="Helvetica"/>
                <a:cs typeface="Helvetica"/>
              </a:endParaRPr>
            </a:p>
          </p:txBody>
        </p:sp>
        <p:sp>
          <p:nvSpPr>
            <p:cNvPr id="39" name="Shape 3808"/>
            <p:cNvSpPr/>
            <p:nvPr/>
          </p:nvSpPr>
          <p:spPr>
            <a:xfrm>
              <a:off x="7006401" y="4660352"/>
              <a:ext cx="243056" cy="2449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01" y="119800"/>
                  </a:moveTo>
                  <a:lnTo>
                    <a:pt x="59101" y="119800"/>
                  </a:lnTo>
                  <a:cubicBezTo>
                    <a:pt x="26755" y="119800"/>
                    <a:pt x="0" y="92890"/>
                    <a:pt x="0" y="59202"/>
                  </a:cubicBezTo>
                  <a:cubicBezTo>
                    <a:pt x="0" y="26710"/>
                    <a:pt x="26755" y="0"/>
                    <a:pt x="59101" y="0"/>
                  </a:cubicBezTo>
                  <a:cubicBezTo>
                    <a:pt x="93044" y="0"/>
                    <a:pt x="119800" y="26710"/>
                    <a:pt x="119800" y="59202"/>
                  </a:cubicBezTo>
                  <a:cubicBezTo>
                    <a:pt x="119800" y="92890"/>
                    <a:pt x="93044" y="119800"/>
                    <a:pt x="59101" y="119800"/>
                  </a:cubicBezTo>
                  <a:close/>
                  <a:moveTo>
                    <a:pt x="11181" y="59202"/>
                  </a:moveTo>
                  <a:lnTo>
                    <a:pt x="11181" y="59202"/>
                  </a:lnTo>
                  <a:cubicBezTo>
                    <a:pt x="11181" y="73156"/>
                    <a:pt x="16772" y="85913"/>
                    <a:pt x="25357" y="94285"/>
                  </a:cubicBezTo>
                  <a:cubicBezTo>
                    <a:pt x="59101" y="59202"/>
                    <a:pt x="59101" y="59202"/>
                    <a:pt x="59101" y="59202"/>
                  </a:cubicBezTo>
                  <a:cubicBezTo>
                    <a:pt x="59101" y="11162"/>
                    <a:pt x="59101" y="11162"/>
                    <a:pt x="59101" y="11162"/>
                  </a:cubicBezTo>
                  <a:cubicBezTo>
                    <a:pt x="32346" y="11162"/>
                    <a:pt x="11181" y="32292"/>
                    <a:pt x="11181" y="592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4285" tIns="17138" rIns="34285" bIns="17138" anchor="ctr" anchorCtr="0">
              <a:noAutofit/>
            </a:bodyPr>
            <a:lstStyle/>
            <a:p>
              <a:endParaRPr sz="1350" kern="0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" name="Shape 221"/>
            <p:cNvSpPr/>
            <p:nvPr/>
          </p:nvSpPr>
          <p:spPr>
            <a:xfrm flipH="1">
              <a:off x="7697655" y="4133883"/>
              <a:ext cx="1398" cy="241280"/>
            </a:xfrm>
            <a:prstGeom prst="line">
              <a:avLst/>
            </a:prstGeom>
            <a:noFill/>
            <a:ln w="6350" cap="flat">
              <a:solidFill>
                <a:srgbClr val="BFBFBF"/>
              </a:solidFill>
              <a:prstDash val="sysDash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>
                <a:latin typeface="+mj-lt"/>
              </a:endParaRPr>
            </a:p>
          </p:txBody>
        </p:sp>
      </p:grpSp>
      <p:sp>
        <p:nvSpPr>
          <p:cNvPr id="43" name="ZoneTexte 42"/>
          <p:cNvSpPr txBox="1"/>
          <p:nvPr/>
        </p:nvSpPr>
        <p:spPr>
          <a:xfrm>
            <a:off x="107504" y="6447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38310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4 – Réalisation et </a:t>
            </a:r>
            <a:r>
              <a:rPr lang="fr-FR" dirty="0" smtClean="0">
                <a:solidFill>
                  <a:schemeClr val="tx1"/>
                </a:solidFill>
              </a:rPr>
              <a:t>tests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763688" y="160044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Les tâches qui sont à réaliser</a:t>
            </a:r>
            <a:endParaRPr lang="fr-FR" sz="2000" dirty="0"/>
          </a:p>
        </p:txBody>
      </p:sp>
      <p:sp>
        <p:nvSpPr>
          <p:cNvPr id="8" name="ZoneTexte 7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899592" y="1700808"/>
            <a:ext cx="761913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Avant la fin de mon stage : 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Tester l’asservissement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Faire des mesures plus précises (THD, consommation)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Faire des mesures CEM si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Conclure sur la viabilité de cette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 smtClean="0"/>
              <a:t>Pour THALES: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Etudier les résultats possibles avec les moyens THALES (surface, conso, coût)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Conclure sur l’intérêt ou non d’utiliser cette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Développer le circuit industriel et l’intégrer dans les produits THALES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700808"/>
            <a:ext cx="1197583" cy="155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243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256490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u="sng" dirty="0"/>
              <a:t>5</a:t>
            </a:r>
            <a:r>
              <a:rPr lang="fr-FR" sz="5400" b="1" u="sng" dirty="0" smtClean="0"/>
              <a:t> – Conclusion</a:t>
            </a:r>
            <a:endParaRPr lang="fr-FR" sz="5400" b="1" u="sng" dirty="0"/>
          </a:p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7898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645024"/>
            <a:ext cx="1800200" cy="179501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0" y="126876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 smtClean="0"/>
              <a:t>Merci pour votre attention</a:t>
            </a:r>
            <a:endParaRPr lang="fr-FR" sz="48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0" y="281402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 smtClean="0"/>
              <a:t>Des questions ?</a:t>
            </a:r>
            <a:endParaRPr lang="fr-FR" sz="48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80389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256490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u="sng" dirty="0"/>
              <a:t>1 - Introduction</a:t>
            </a:r>
          </a:p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07504" y="6447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4995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18" y="1412776"/>
            <a:ext cx="8208912" cy="4659892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1 - </a:t>
            </a:r>
            <a:r>
              <a:rPr lang="fr-FR" dirty="0" smtClean="0">
                <a:solidFill>
                  <a:schemeClr val="tx1"/>
                </a:solidFill>
              </a:rPr>
              <a:t>Introduction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763688" y="188640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Présentation de THALES</a:t>
            </a:r>
            <a:endParaRPr lang="fr-FR" sz="2000" dirty="0"/>
          </a:p>
        </p:txBody>
      </p:sp>
      <p:sp>
        <p:nvSpPr>
          <p:cNvPr id="9" name="ZoneTexte 8"/>
          <p:cNvSpPr txBox="1"/>
          <p:nvPr/>
        </p:nvSpPr>
        <p:spPr>
          <a:xfrm>
            <a:off x="107504" y="6447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73" y="1219715"/>
            <a:ext cx="8249801" cy="516327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680271"/>
            <a:ext cx="2261007" cy="8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767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1 - </a:t>
            </a:r>
            <a:r>
              <a:rPr lang="fr-FR" dirty="0" smtClean="0">
                <a:solidFill>
                  <a:schemeClr val="tx1"/>
                </a:solidFill>
              </a:rPr>
              <a:t>Introduction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763688" y="188640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Description du sujet</a:t>
            </a:r>
            <a:endParaRPr lang="fr-FR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44115"/>
            <a:ext cx="4339153" cy="186853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07504" y="6447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988840"/>
            <a:ext cx="3536259" cy="2463787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 rotWithShape="1">
          <a:blip r:embed="rId5"/>
          <a:srcRect r="8767"/>
          <a:stretch/>
        </p:blipFill>
        <p:spPr bwMode="auto">
          <a:xfrm>
            <a:off x="304329" y="1593492"/>
            <a:ext cx="8452002" cy="37849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837986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256490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u="sng" dirty="0" smtClean="0"/>
              <a:t>2 </a:t>
            </a:r>
            <a:r>
              <a:rPr lang="fr-FR" sz="5400" b="1" u="sng" dirty="0"/>
              <a:t>- </a:t>
            </a:r>
            <a:r>
              <a:rPr lang="fr-FR" sz="5400" b="1" u="sng" dirty="0" smtClean="0"/>
              <a:t>Planning</a:t>
            </a:r>
            <a:endParaRPr lang="fr-FR" sz="5400" b="1" u="sng" dirty="0"/>
          </a:p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07504" y="6447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81404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2 – </a:t>
            </a:r>
            <a:r>
              <a:rPr lang="fr-FR" dirty="0" smtClean="0">
                <a:solidFill>
                  <a:schemeClr val="tx1"/>
                </a:solidFill>
              </a:rPr>
              <a:t>Planning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899592" y="196970"/>
            <a:ext cx="4608512" cy="423109"/>
          </a:xfrm>
        </p:spPr>
        <p:txBody>
          <a:bodyPr/>
          <a:lstStyle/>
          <a:p>
            <a:pPr algn="ctr"/>
            <a:r>
              <a:rPr lang="fr-FR" sz="2000" dirty="0" smtClean="0"/>
              <a:t>Diagramme de Gantt</a:t>
            </a:r>
            <a:endParaRPr lang="fr-FR" sz="2000" dirty="0"/>
          </a:p>
        </p:txBody>
      </p:sp>
      <p:sp>
        <p:nvSpPr>
          <p:cNvPr id="8" name="ZoneTexte 7"/>
          <p:cNvSpPr txBox="1"/>
          <p:nvPr/>
        </p:nvSpPr>
        <p:spPr>
          <a:xfrm>
            <a:off x="107504" y="6447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6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47" y="1916832"/>
            <a:ext cx="8712968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32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256490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u="sng" dirty="0" smtClean="0"/>
              <a:t>3 – Conception</a:t>
            </a:r>
            <a:endParaRPr lang="fr-FR" sz="5400" b="1" u="sng" dirty="0"/>
          </a:p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7504" y="6447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59605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691680" y="116632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Cahier des charges</a:t>
            </a:r>
            <a:endParaRPr lang="fr-FR" sz="2000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512414"/>
              </p:ext>
            </p:extLst>
          </p:nvPr>
        </p:nvGraphicFramePr>
        <p:xfrm>
          <a:off x="611560" y="1628801"/>
          <a:ext cx="7903790" cy="412979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951895">
                  <a:extLst>
                    <a:ext uri="{9D8B030D-6E8A-4147-A177-3AD203B41FA5}">
                      <a16:colId xmlns:a16="http://schemas.microsoft.com/office/drawing/2014/main" val="777404770"/>
                    </a:ext>
                  </a:extLst>
                </a:gridCol>
                <a:gridCol w="3951895">
                  <a:extLst>
                    <a:ext uri="{9D8B030D-6E8A-4147-A177-3AD203B41FA5}">
                      <a16:colId xmlns:a16="http://schemas.microsoft.com/office/drawing/2014/main" val="1513188839"/>
                    </a:ext>
                  </a:extLst>
                </a:gridCol>
              </a:tblGrid>
              <a:tr h="236276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Tension différentielle de sortie aux bornes de la charge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7.0+-0.7V RMS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9101838"/>
                  </a:ext>
                </a:extLst>
              </a:tr>
              <a:tr h="236276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Forme du signal de sortie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Sinusoïde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90151457"/>
                  </a:ext>
                </a:extLst>
              </a:tr>
              <a:tr h="236276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fr-FR" sz="1200" baseline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 sortie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Sortie différentielle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81483077"/>
                  </a:ext>
                </a:extLst>
              </a:tr>
              <a:tr h="491402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Fréquence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Doit être capable de générer des sinusoïdes de     fréquence comprise entre 2kHz et 5kHz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66701610"/>
                  </a:ext>
                </a:extLst>
              </a:tr>
              <a:tr h="491402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Précision de la fréquence du sinus de sortie entre les circuits ACS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Inférieur à 0.1Hz 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9970080"/>
                  </a:ext>
                </a:extLst>
              </a:tr>
              <a:tr h="236276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Courant dans la charge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Entre 10mA et 40mA RMS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81408452"/>
                  </a:ext>
                </a:extLst>
              </a:tr>
              <a:tr h="491402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Caractéristique de la charge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Charge inductive avec résistance parasite ayant pour facteur de puissance cos(ϕ) = 0.2079 soit ϕ=78°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14508049"/>
                  </a:ext>
                </a:extLst>
              </a:tr>
              <a:tr h="491402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Surface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La surface actuelle pour un ACS ELAC est de 740mm2, il faut donc faire moins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0202601"/>
                  </a:ext>
                </a:extLst>
              </a:tr>
              <a:tr h="491402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Rendement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   Un ACS ELAC a un rendement inférieur à 10%, il faut donc être supérieur à ce rendement et l’optimiser au maximum.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60541717"/>
                  </a:ext>
                </a:extLst>
              </a:tr>
              <a:tr h="236276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THD du sinus de sortie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Inférieur à 1%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50333995"/>
                  </a:ext>
                </a:extLst>
              </a:tr>
              <a:tr h="491402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Coût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Pas de référence mais le plus bas possible tout en respectant les points ci-dessus.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43829891"/>
                  </a:ext>
                </a:extLst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107504" y="6447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36494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stitution">
  <a:themeElements>
    <a:clrScheme name="Charte INSA">
      <a:dk1>
        <a:srgbClr val="4F4D50"/>
      </a:dk1>
      <a:lt1>
        <a:sysClr val="window" lastClr="FFFFFF"/>
      </a:lt1>
      <a:dk2>
        <a:srgbClr val="E42618"/>
      </a:dk2>
      <a:lt2>
        <a:srgbClr val="EEECE1"/>
      </a:lt2>
      <a:accent1>
        <a:srgbClr val="E29100"/>
      </a:accent1>
      <a:accent2>
        <a:srgbClr val="004D6F"/>
      </a:accent2>
      <a:accent3>
        <a:srgbClr val="9D1747"/>
      </a:accent3>
      <a:accent4>
        <a:srgbClr val="208998"/>
      </a:accent4>
      <a:accent5>
        <a:srgbClr val="866D5F"/>
      </a:accent5>
      <a:accent6>
        <a:srgbClr val="81989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7545</TotalTime>
  <Words>561</Words>
  <Application>Microsoft Office PowerPoint</Application>
  <PresentationFormat>Affichage à l'écran (4:3)</PresentationFormat>
  <Paragraphs>152</Paragraphs>
  <Slides>22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Calibri</vt:lpstr>
      <vt:lpstr>Helvetica</vt:lpstr>
      <vt:lpstr>Roboto</vt:lpstr>
      <vt:lpstr>Times New Roman</vt:lpstr>
      <vt:lpstr>Institution</vt:lpstr>
      <vt:lpstr>Présentation PowerPoint</vt:lpstr>
      <vt:lpstr>Présentation PowerPoint</vt:lpstr>
      <vt:lpstr>Présentation PowerPoint</vt:lpstr>
      <vt:lpstr>1 - Introduction</vt:lpstr>
      <vt:lpstr>1 - Introduction</vt:lpstr>
      <vt:lpstr>Présentation PowerPoint</vt:lpstr>
      <vt:lpstr>2 – Planning</vt:lpstr>
      <vt:lpstr>Présentation PowerPoint</vt:lpstr>
      <vt:lpstr>3 - Conception</vt:lpstr>
      <vt:lpstr>3 - Conception</vt:lpstr>
      <vt:lpstr>3 - Conception</vt:lpstr>
      <vt:lpstr>3 - Conception</vt:lpstr>
      <vt:lpstr>3 - Conception</vt:lpstr>
      <vt:lpstr>3 - Conception</vt:lpstr>
      <vt:lpstr>3 - Conception</vt:lpstr>
      <vt:lpstr>Présentation PowerPoint</vt:lpstr>
      <vt:lpstr>4 – Réalisation et tests</vt:lpstr>
      <vt:lpstr>4 – Réalisation et tests</vt:lpstr>
      <vt:lpstr>4 – Réalisation et tests</vt:lpstr>
      <vt:lpstr>4 – Réalisation et tests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</dc:creator>
  <cp:lastModifiedBy>Marvyn PANNETIER</cp:lastModifiedBy>
  <cp:revision>166</cp:revision>
  <dcterms:created xsi:type="dcterms:W3CDTF">2012-05-04T07:41:45Z</dcterms:created>
  <dcterms:modified xsi:type="dcterms:W3CDTF">2022-06-26T17:51:53Z</dcterms:modified>
</cp:coreProperties>
</file>