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0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8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64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5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0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9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00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7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7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94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1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2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8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D2AA-2024-4295-B62F-A2D5D8CCA8F8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230197A-E8DC-4653-8C4C-C57CCCA6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6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3376" y="-568002"/>
            <a:ext cx="9144000" cy="2387600"/>
          </a:xfrm>
        </p:spPr>
        <p:txBody>
          <a:bodyPr/>
          <a:lstStyle/>
          <a:p>
            <a:pPr algn="ctr"/>
            <a:r>
              <a:rPr lang="fr-FR" dirty="0" smtClean="0"/>
              <a:t>ASIC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3376" y="1931483"/>
            <a:ext cx="9144000" cy="1655762"/>
          </a:xfrm>
        </p:spPr>
        <p:txBody>
          <a:bodyPr/>
          <a:lstStyle/>
          <a:p>
            <a:pPr algn="ctr"/>
            <a:r>
              <a:rPr lang="fr-FR" dirty="0" smtClean="0"/>
              <a:t>Thales-IMS Marvyn </a:t>
            </a:r>
            <a:r>
              <a:rPr lang="fr-FR" dirty="0" err="1" smtClean="0"/>
              <a:t>Pannetier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12856" y="7577983"/>
            <a:ext cx="10217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Expiquer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que </a:t>
            </a:r>
            <a:r>
              <a:rPr lang="en-US" dirty="0" err="1" smtClean="0"/>
              <a:t>j’ai</a:t>
            </a:r>
            <a:r>
              <a:rPr lang="en-US" dirty="0" smtClean="0"/>
              <a:t> fait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Formation </a:t>
            </a:r>
            <a:r>
              <a:rPr lang="en-US" dirty="0" err="1" smtClean="0"/>
              <a:t>flot</a:t>
            </a:r>
            <a:r>
              <a:rPr lang="en-US" dirty="0" smtClean="0"/>
              <a:t> FPGA </a:t>
            </a:r>
            <a:r>
              <a:rPr lang="en-US" dirty="0" err="1" smtClean="0"/>
              <a:t>numérique</a:t>
            </a:r>
            <a:r>
              <a:rPr lang="en-US" dirty="0" smtClean="0"/>
              <a:t> (VHDL, </a:t>
            </a:r>
            <a:r>
              <a:rPr lang="en-US" dirty="0" err="1" smtClean="0"/>
              <a:t>Xillinx</a:t>
            </a:r>
            <a:r>
              <a:rPr lang="en-US" dirty="0" smtClean="0"/>
              <a:t> </a:t>
            </a:r>
            <a:r>
              <a:rPr lang="en-US" dirty="0" err="1" smtClean="0"/>
              <a:t>vivado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Formation </a:t>
            </a:r>
            <a:r>
              <a:rPr lang="en-US" dirty="0" err="1" smtClean="0"/>
              <a:t>flot</a:t>
            </a:r>
            <a:r>
              <a:rPr lang="en-US" dirty="0" smtClean="0"/>
              <a:t> ASIC </a:t>
            </a:r>
            <a:r>
              <a:rPr lang="en-US" dirty="0" err="1" smtClean="0"/>
              <a:t>numérique</a:t>
            </a:r>
            <a:r>
              <a:rPr lang="en-US" dirty="0" smtClean="0"/>
              <a:t> (DC, EDI </a:t>
            </a:r>
            <a:r>
              <a:rPr lang="en-US" dirty="0" err="1" smtClean="0"/>
              <a:t>candence</a:t>
            </a:r>
            <a:r>
              <a:rPr lang="en-US" dirty="0" smtClean="0"/>
              <a:t>, script TCL, </a:t>
            </a:r>
            <a:r>
              <a:rPr lang="en-US" dirty="0" err="1" smtClean="0"/>
              <a:t>Modelsim</a:t>
            </a:r>
            <a:r>
              <a:rPr lang="en-US" dirty="0" smtClean="0"/>
              <a:t>, redaction d’un petit doc </a:t>
            </a:r>
            <a:r>
              <a:rPr lang="en-US" dirty="0" err="1" smtClean="0"/>
              <a:t>récap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Capitaliser</a:t>
            </a:r>
            <a:r>
              <a:rPr lang="en-US" dirty="0" smtClean="0"/>
              <a:t> </a:t>
            </a:r>
            <a:r>
              <a:rPr lang="en-US" dirty="0" err="1" smtClean="0"/>
              <a:t>infos</a:t>
            </a:r>
            <a:r>
              <a:rPr lang="en-US" dirty="0" smtClean="0"/>
              <a:t> ASICAGE </a:t>
            </a:r>
            <a:r>
              <a:rPr lang="en-US" dirty="0" err="1" smtClean="0"/>
              <a:t>analogique</a:t>
            </a:r>
            <a:r>
              <a:rPr lang="en-US" dirty="0"/>
              <a:t> </a:t>
            </a:r>
            <a:r>
              <a:rPr lang="en-US" dirty="0" smtClean="0"/>
              <a:t>et </a:t>
            </a:r>
            <a:r>
              <a:rPr lang="en-US" dirty="0" err="1" smtClean="0"/>
              <a:t>possibilité</a:t>
            </a:r>
            <a:r>
              <a:rPr lang="en-US" dirty="0" smtClean="0"/>
              <a:t> avec THALES-IMS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78" y="2962775"/>
            <a:ext cx="4204376" cy="10931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6" y="4519256"/>
            <a:ext cx="2958325" cy="11358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56" y="3458604"/>
            <a:ext cx="2999793" cy="1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 – ASIC type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8" y="1439132"/>
            <a:ext cx="8468802" cy="43158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60" y="1439132"/>
            <a:ext cx="6949079" cy="42986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444309" y="2775137"/>
            <a:ext cx="859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PDK free</a:t>
            </a:r>
          </a:p>
          <a:p>
            <a:r>
              <a:rPr lang="en-US" dirty="0" smtClean="0"/>
              <a:t>IP catalog (components already ready but not optimized)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2 - Technologies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20151"/>
              </p:ext>
            </p:extLst>
          </p:nvPr>
        </p:nvGraphicFramePr>
        <p:xfrm>
          <a:off x="911668" y="2332566"/>
          <a:ext cx="81279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250">
                  <a:extLst>
                    <a:ext uri="{9D8B030D-6E8A-4147-A177-3AD203B41FA5}">
                      <a16:colId xmlns:a16="http://schemas.microsoft.com/office/drawing/2014/main" val="3673544667"/>
                    </a:ext>
                  </a:extLst>
                </a:gridCol>
                <a:gridCol w="3527744">
                  <a:extLst>
                    <a:ext uri="{9D8B030D-6E8A-4147-A177-3AD203B41FA5}">
                      <a16:colId xmlns:a16="http://schemas.microsoft.com/office/drawing/2014/main" val="751945177"/>
                    </a:ext>
                  </a:extLst>
                </a:gridCol>
                <a:gridCol w="3559005">
                  <a:extLst>
                    <a:ext uri="{9D8B030D-6E8A-4147-A177-3AD203B41FA5}">
                      <a16:colId xmlns:a16="http://schemas.microsoft.com/office/drawing/2014/main" val="1446549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33285"/>
                  </a:ext>
                </a:extLst>
              </a:tr>
              <a:tr h="63669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X-FAB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 smtClean="0"/>
                        <a:t>Used</a:t>
                      </a:r>
                      <a:r>
                        <a:rPr lang="fr-FR" dirty="0" smtClean="0"/>
                        <a:t> by THALES and 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 smtClean="0"/>
                        <a:t>Present</a:t>
                      </a:r>
                      <a:r>
                        <a:rPr lang="fr-FR" dirty="0" smtClean="0"/>
                        <a:t> in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Strong</a:t>
                      </a:r>
                      <a:r>
                        <a:rPr lang="fr-FR" dirty="0" smtClean="0"/>
                        <a:t> </a:t>
                      </a:r>
                      <a:r>
                        <a:rPr lang="en-US" noProof="0" dirty="0" smtClean="0"/>
                        <a:t>resources</a:t>
                      </a:r>
                      <a:r>
                        <a:rPr lang="fr-FR" dirty="0" smtClean="0"/>
                        <a:t> at 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Present</a:t>
                      </a:r>
                      <a:r>
                        <a:rPr lang="fr-FR" dirty="0" smtClean="0"/>
                        <a:t> in France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Could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difficult</a:t>
                      </a:r>
                      <a:r>
                        <a:rPr lang="fr-FR" baseline="0" dirty="0" smtClean="0"/>
                        <a:t> to use at Thales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0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ONSEMI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Used</a:t>
                      </a:r>
                      <a:r>
                        <a:rPr lang="fr-FR" dirty="0" smtClean="0"/>
                        <a:t> at THALES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2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122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2790136" y="3306616"/>
            <a:ext cx="2943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quelle</a:t>
            </a:r>
            <a:r>
              <a:rPr lang="en-US" dirty="0" smtClean="0"/>
              <a:t> de </a:t>
            </a:r>
            <a:r>
              <a:rPr lang="en-US" dirty="0" err="1" smtClean="0"/>
              <a:t>pref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PDK-</a:t>
            </a:r>
            <a:r>
              <a:rPr lang="en-US" dirty="0" err="1" smtClean="0"/>
              <a:t>Xfab</a:t>
            </a:r>
            <a:r>
              <a:rPr lang="en-US" dirty="0" smtClean="0"/>
              <a:t> accessible à </a:t>
            </a:r>
            <a:r>
              <a:rPr lang="en-US" dirty="0" err="1" smtClean="0"/>
              <a:t>thales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 - Tools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Cadence </a:t>
            </a:r>
            <a:r>
              <a:rPr lang="fr-FR" dirty="0" err="1"/>
              <a:t>V</a:t>
            </a:r>
            <a:r>
              <a:rPr lang="fr-FR" dirty="0" err="1" smtClean="0"/>
              <a:t>irtuoso</a:t>
            </a:r>
            <a:r>
              <a:rPr lang="fr-FR" dirty="0" smtClean="0"/>
              <a:t> (</a:t>
            </a:r>
            <a:r>
              <a:rPr lang="fr-FR" dirty="0" err="1" smtClean="0"/>
              <a:t>schematic</a:t>
            </a:r>
            <a:r>
              <a:rPr lang="fr-FR" dirty="0" smtClean="0"/>
              <a:t>, placement and </a:t>
            </a:r>
            <a:r>
              <a:rPr lang="fr-FR" dirty="0" err="1" smtClean="0"/>
              <a:t>routing</a:t>
            </a:r>
            <a:r>
              <a:rPr lang="fr-FR" dirty="0" smtClean="0"/>
              <a:t> by hand)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PDK (</a:t>
            </a:r>
            <a:r>
              <a:rPr lang="fr-FR" dirty="0" err="1" smtClean="0"/>
              <a:t>process</a:t>
            </a:r>
            <a:r>
              <a:rPr lang="fr-FR" dirty="0" smtClean="0"/>
              <a:t> design kit):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layouts</a:t>
            </a:r>
            <a:r>
              <a:rPr lang="fr-FR" dirty="0" smtClean="0"/>
              <a:t> and </a:t>
            </a:r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. </a:t>
            </a:r>
            <a:r>
              <a:rPr lang="fr-FR" dirty="0" err="1" smtClean="0"/>
              <a:t>Given</a:t>
            </a:r>
            <a:r>
              <a:rPr lang="fr-FR" dirty="0" smtClean="0"/>
              <a:t> for free by the </a:t>
            </a:r>
            <a:r>
              <a:rPr lang="fr-FR" dirty="0" err="1" smtClean="0"/>
              <a:t>founder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2979739"/>
            <a:ext cx="4025900" cy="7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 – </a:t>
            </a:r>
            <a:r>
              <a:rPr lang="fr-FR" dirty="0" err="1" smtClean="0"/>
              <a:t>Costs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X-FAB </a:t>
            </a:r>
            <a:r>
              <a:rPr lang="fr-FR" dirty="0" err="1" smtClean="0"/>
              <a:t>prototyping</a:t>
            </a:r>
            <a:r>
              <a:rPr lang="fr-FR" dirty="0" smtClean="0"/>
              <a:t> services</a:t>
            </a:r>
          </a:p>
          <a:p>
            <a:r>
              <a:rPr lang="fr-FR" dirty="0" smtClean="0"/>
              <a:t>CMP (</a:t>
            </a:r>
            <a:r>
              <a:rPr lang="en-US" dirty="0"/>
              <a:t>Circuits Multi-</a:t>
            </a:r>
            <a:r>
              <a:rPr lang="en-US" dirty="0" err="1"/>
              <a:t>Projets</a:t>
            </a:r>
            <a:r>
              <a:rPr lang="en-US" dirty="0" smtClean="0"/>
              <a:t>®)</a:t>
            </a:r>
            <a:r>
              <a:rPr lang="fr-FR" dirty="0" smtClean="0"/>
              <a:t> for ST, </a:t>
            </a:r>
            <a:r>
              <a:rPr lang="fr-FR" dirty="0" err="1" smtClean="0"/>
              <a:t>Onsemi</a:t>
            </a:r>
            <a:r>
              <a:rPr lang="fr-FR" dirty="0" smtClean="0"/>
              <a:t>, AMS</a:t>
            </a:r>
          </a:p>
          <a:p>
            <a:r>
              <a:rPr lang="fr-FR" dirty="0" smtClean="0"/>
              <a:t>Thales mm2 </a:t>
            </a:r>
            <a:r>
              <a:rPr lang="fr-FR" dirty="0" err="1" smtClean="0"/>
              <a:t>cost</a:t>
            </a:r>
            <a:r>
              <a:rPr lang="fr-FR" dirty="0" smtClean="0"/>
              <a:t>? (65nm ST 3000€)</a:t>
            </a:r>
          </a:p>
          <a:p>
            <a:r>
              <a:rPr lang="fr-FR" dirty="0" smtClean="0"/>
              <a:t>1 million dollar to </a:t>
            </a:r>
            <a:r>
              <a:rPr lang="fr-FR" dirty="0" err="1" smtClean="0"/>
              <a:t>launch</a:t>
            </a:r>
            <a:r>
              <a:rPr lang="fr-FR" dirty="0" smtClean="0"/>
              <a:t> a </a:t>
            </a:r>
            <a:r>
              <a:rPr lang="fr-FR" dirty="0" err="1" smtClean="0"/>
              <a:t>project</a:t>
            </a:r>
            <a:endParaRPr lang="fr-FR" dirty="0" smtClean="0"/>
          </a:p>
          <a:p>
            <a:r>
              <a:rPr lang="fr-FR" dirty="0" err="1" smtClean="0"/>
              <a:t>Cost</a:t>
            </a:r>
            <a:r>
              <a:rPr lang="fr-FR" dirty="0" smtClean="0"/>
              <a:t> : </a:t>
            </a:r>
            <a:r>
              <a:rPr lang="fr-FR" dirty="0" err="1" smtClean="0"/>
              <a:t>development</a:t>
            </a:r>
            <a:r>
              <a:rPr lang="fr-FR" dirty="0" smtClean="0"/>
              <a:t>(Tools/</a:t>
            </a:r>
            <a:r>
              <a:rPr lang="fr-FR" dirty="0" err="1" smtClean="0"/>
              <a:t>softs,time</a:t>
            </a:r>
            <a:r>
              <a:rPr lang="fr-FR" dirty="0" smtClean="0"/>
              <a:t>…etc.), </a:t>
            </a:r>
            <a:r>
              <a:rPr lang="fr-FR" dirty="0" err="1"/>
              <a:t>m</a:t>
            </a:r>
            <a:r>
              <a:rPr lang="fr-FR" dirty="0" err="1" smtClean="0"/>
              <a:t>anufacturing</a:t>
            </a:r>
            <a:r>
              <a:rPr lang="fr-FR" dirty="0" smtClean="0"/>
              <a:t>, test and validation </a:t>
            </a:r>
            <a:r>
              <a:rPr lang="fr-FR" dirty="0" err="1" smtClean="0"/>
              <a:t>costs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6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 – </a:t>
            </a:r>
            <a:r>
              <a:rPr lang="fr-FR" dirty="0" err="1" smtClean="0"/>
              <a:t>Projects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73931"/>
              </p:ext>
            </p:extLst>
          </p:nvPr>
        </p:nvGraphicFramePr>
        <p:xfrm>
          <a:off x="1808026" y="1491915"/>
          <a:ext cx="6046526" cy="467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940">
                  <a:extLst>
                    <a:ext uri="{9D8B030D-6E8A-4147-A177-3AD203B41FA5}">
                      <a16:colId xmlns:a16="http://schemas.microsoft.com/office/drawing/2014/main" val="3345680762"/>
                    </a:ext>
                  </a:extLst>
                </a:gridCol>
                <a:gridCol w="2345999">
                  <a:extLst>
                    <a:ext uri="{9D8B030D-6E8A-4147-A177-3AD203B41FA5}">
                      <a16:colId xmlns:a16="http://schemas.microsoft.com/office/drawing/2014/main" val="3500887387"/>
                    </a:ext>
                  </a:extLst>
                </a:gridCol>
                <a:gridCol w="1404175">
                  <a:extLst>
                    <a:ext uri="{9D8B030D-6E8A-4147-A177-3AD203B41FA5}">
                      <a16:colId xmlns:a16="http://schemas.microsoft.com/office/drawing/2014/main" val="1858516523"/>
                    </a:ext>
                  </a:extLst>
                </a:gridCol>
                <a:gridCol w="1177412">
                  <a:extLst>
                    <a:ext uri="{9D8B030D-6E8A-4147-A177-3AD203B41FA5}">
                      <a16:colId xmlns:a16="http://schemas.microsoft.com/office/drawing/2014/main" val="3654395559"/>
                    </a:ext>
                  </a:extLst>
                </a:gridCol>
              </a:tblGrid>
              <a:tr h="4421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Techno possible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extLst>
                  <a:ext uri="{0D108BD9-81ED-4DB2-BD59-A6C34878D82A}">
                    <a16:rowId xmlns:a16="http://schemas.microsoft.com/office/drawing/2014/main" val="3840947514"/>
                  </a:ext>
                </a:extLst>
              </a:tr>
              <a:tr h="15596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Project </a:t>
                      </a:r>
                      <a:r>
                        <a:rPr lang="en-US" sz="800" dirty="0" smtClean="0">
                          <a:effectLst/>
                        </a:rPr>
                        <a:t>n°1: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Seems coherent with the time given to do the project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Interesting to develop competences on analog ASIC and electronic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extLst>
                  <a:ext uri="{0D108BD9-81ED-4DB2-BD59-A6C34878D82A}">
                    <a16:rowId xmlns:a16="http://schemas.microsoft.com/office/drawing/2014/main" val="296765691"/>
                  </a:ext>
                </a:extLst>
              </a:tr>
              <a:tr h="1447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Project n°2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Documentation already exists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Seems really hard to start with analog ASIC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Not the more interesting in terms of technical challenge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extLst>
                  <a:ext uri="{0D108BD9-81ED-4DB2-BD59-A6C34878D82A}">
                    <a16:rowId xmlns:a16="http://schemas.microsoft.com/office/drawing/2014/main" val="3664959610"/>
                  </a:ext>
                </a:extLst>
              </a:tr>
              <a:tr h="12243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Project n°3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Interesting in quantities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Need further study to identify a circuit part to convert in ASIC but seems possible in </a:t>
                      </a:r>
                      <a:r>
                        <a:rPr lang="en-US" sz="800" dirty="0" smtClean="0">
                          <a:effectLst/>
                        </a:rPr>
                        <a:t>2years and interesting</a:t>
                      </a:r>
                      <a:r>
                        <a:rPr lang="en-US" sz="800" baseline="0" dirty="0" smtClean="0">
                          <a:effectLst/>
                        </a:rPr>
                        <a:t> too to develop analog ASIC and electronic competences.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29" marR="47529" marT="0" marB="0" anchor="ctr"/>
                </a:tc>
                <a:extLst>
                  <a:ext uri="{0D108BD9-81ED-4DB2-BD59-A6C34878D82A}">
                    <a16:rowId xmlns:a16="http://schemas.microsoft.com/office/drawing/2014/main" val="141074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analog ASIC process with the pdf given by IMS and take notes about that </a:t>
            </a:r>
          </a:p>
          <a:p>
            <a:r>
              <a:rPr lang="en-US" dirty="0" smtClean="0"/>
              <a:t>Choose project and work on it more precisely to clarify technology and cost (IRR,NRE…</a:t>
            </a:r>
            <a:r>
              <a:rPr lang="en-US" dirty="0" err="1" smtClean="0"/>
              <a:t>etc</a:t>
            </a:r>
            <a:r>
              <a:rPr lang="en-US" dirty="0" smtClean="0"/>
              <a:t>) subjects </a:t>
            </a:r>
            <a:endParaRPr lang="en-US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6</a:t>
            </a:r>
            <a:r>
              <a:rPr lang="fr-FR" dirty="0" smtClean="0"/>
              <a:t> –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840</TotalTime>
  <Words>314</Words>
  <Application>Microsoft Office PowerPoint</Application>
  <PresentationFormat>Grand écran</PresentationFormat>
  <Paragraphs>64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Trebuchet MS</vt:lpstr>
      <vt:lpstr>Wingdings 3</vt:lpstr>
      <vt:lpstr>Facette</vt:lpstr>
      <vt:lpstr>ASIC project</vt:lpstr>
      <vt:lpstr>1 – ASIC type</vt:lpstr>
      <vt:lpstr>2 - Technologies </vt:lpstr>
      <vt:lpstr>3 - Tools </vt:lpstr>
      <vt:lpstr>4 – Costs  </vt:lpstr>
      <vt:lpstr>5 – Projects </vt:lpstr>
      <vt:lpstr>6 – What’s next? 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project</dc:title>
  <dc:creator>Marvyn PANNETIER</dc:creator>
  <cp:lastModifiedBy>Marvyn PANNETIER - Contractor</cp:lastModifiedBy>
  <cp:revision>26</cp:revision>
  <dcterms:created xsi:type="dcterms:W3CDTF">2022-11-09T16:36:01Z</dcterms:created>
  <dcterms:modified xsi:type="dcterms:W3CDTF">2022-11-21T09:27:20Z</dcterms:modified>
</cp:coreProperties>
</file>