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0" r:id="rId5"/>
    <p:sldId id="262" r:id="rId6"/>
    <p:sldId id="261" r:id="rId7"/>
    <p:sldId id="263" r:id="rId8"/>
    <p:sldId id="264" r:id="rId9"/>
  </p:sldIdLst>
  <p:sldSz cx="9144000" cy="5143500" type="screen16x9"/>
  <p:notesSz cx="6858000" cy="9144000"/>
  <p:custDataLst>
    <p:tags r:id="rId12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Anto" initials="SA" lastIdx="4" clrIdx="0"/>
  <p:cmAuthor id="2" name="Sudarsun Mohan" initials="SM" lastIdx="3" clrIdx="1">
    <p:extLst>
      <p:ext uri="{19B8F6BF-5375-455C-9EA6-DF929625EA0E}">
        <p15:presenceInfo xmlns:p15="http://schemas.microsoft.com/office/powerpoint/2012/main" userId="Sudarsun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00B050"/>
    <a:srgbClr val="EE2737"/>
    <a:srgbClr val="309DB5"/>
    <a:srgbClr val="33FF00"/>
    <a:srgbClr val="FFA300"/>
    <a:srgbClr val="FDDA24"/>
    <a:srgbClr val="00AB8E"/>
    <a:srgbClr val="B42573"/>
    <a:srgbClr val="93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5015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4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80B8B-A43C-4501-A8F8-B4C33AB27A87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C62A-4C26-488A-BEDC-E10BF4CFC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12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D25B-F017-4933-BBC0-A4D25F26A4B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0B1E-F010-4695-B8B2-0B3C301462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Cliquez et</a:t>
            </a:r>
            <a:br>
              <a:rPr lang="fr-FR" noProof="0" dirty="0" smtClean="0"/>
            </a:br>
            <a:r>
              <a:rPr lang="fr-FR" noProof="0" dirty="0" smtClean="0"/>
              <a:t>modifiez le titre</a:t>
            </a:r>
            <a:endParaRPr lang="fr-FR" noProof="0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430887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style</a:t>
            </a:r>
            <a:br>
              <a:rPr lang="fr-FR" noProof="0" dirty="0"/>
            </a:br>
            <a:r>
              <a:rPr lang="fr-FR" noProof="0" dirty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302049" y="478101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noAutofit/>
          </a:bodyPr>
          <a:lstStyle/>
          <a:p>
            <a:pPr algn="l"/>
            <a:r>
              <a:rPr lang="fr-FR" sz="900" noProof="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fr-FR" sz="900" noProof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 dirty="0"/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792" y="666750"/>
            <a:ext cx="8677656" cy="3848101"/>
          </a:xfrm>
        </p:spPr>
        <p:txBody>
          <a:bodyPr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7699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74384" y="0"/>
            <a:ext cx="8869615" cy="45148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3999" cy="58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1"/>
            <a:ext cx="8877299" cy="4514850"/>
          </a:xfrm>
          <a:solidFill>
            <a:schemeClr val="bg1"/>
          </a:solidFill>
        </p:spPr>
        <p:txBody>
          <a:bodyPr bIns="822960" anchor="ctr" anchorCtr="1"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fr-FR" noProof="0" dirty="0"/>
              <a:t>Faire glisser l'image vers l'espace réservé </a:t>
            </a:r>
            <a:br>
              <a:rPr lang="fr-FR" noProof="0" dirty="0"/>
            </a:br>
            <a:r>
              <a:rPr lang="fr-FR" noProof="0" dirty="0"/>
              <a:t>ou cliquer sur l'icône pour l'ajouter</a:t>
            </a:r>
          </a:p>
        </p:txBody>
      </p:sp>
    </p:spTree>
    <p:extLst>
      <p:ext uri="{BB962C8B-B14F-4D97-AF65-F5344CB8AC3E}">
        <p14:creationId xmlns:p14="http://schemas.microsoft.com/office/powerpoint/2010/main" val="273672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d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 smtClean="0"/>
              <a:t>Enregistrement des modifications et approbation</a:t>
            </a:r>
            <a:endParaRPr lang="fr-FR" noProof="0" dirty="0"/>
          </a:p>
        </p:txBody>
      </p:sp>
      <p:graphicFrame>
        <p:nvGraphicFramePr>
          <p:cNvPr id="3" name="Espace réservé du contenu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142346"/>
              </p:ext>
            </p:extLst>
          </p:nvPr>
        </p:nvGraphicFramePr>
        <p:xfrm>
          <a:off x="957797" y="1060008"/>
          <a:ext cx="7292618" cy="146304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Révisions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4354472"/>
              </p:ext>
            </p:extLst>
          </p:nvPr>
        </p:nvGraphicFramePr>
        <p:xfrm>
          <a:off x="957798" y="3010099"/>
          <a:ext cx="7292617" cy="146460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Acteurs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Nom et qualité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Signature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300" noProof="0" dirty="0" smtClean="0">
                          <a:solidFill>
                            <a:schemeClr val="bg1"/>
                          </a:solidFill>
                        </a:rPr>
                        <a:t>Date </a:t>
                      </a:r>
                      <a:endParaRPr lang="fr-FR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Rédigé par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Vérifié par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fr-FR" sz="1100" noProof="0" dirty="0" smtClean="0">
                          <a:solidFill>
                            <a:schemeClr val="tx1"/>
                          </a:solidFill>
                        </a:rPr>
                        <a:t>Approuvé par</a:t>
                      </a:r>
                      <a:endParaRPr lang="fr-FR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fr-F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5"/>
          <p:cNvSpPr txBox="1">
            <a:spLocks noChangeArrowheads="1"/>
          </p:cNvSpPr>
          <p:nvPr userDrawn="1"/>
        </p:nvSpPr>
        <p:spPr bwMode="auto">
          <a:xfrm>
            <a:off x="957797" y="69292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lvl="0" algn="ctr" defTabSz="914400" eaLnBrk="1" hangingPunct="1">
              <a:defRPr/>
            </a:pPr>
            <a:r>
              <a:rPr lang="fr-FR" sz="1600" b="1" kern="0" noProof="0" dirty="0" smtClean="0"/>
              <a:t>Enregistrement des modifications</a:t>
            </a:r>
            <a:endParaRPr lang="fr-FR" sz="1600" b="1" kern="0" noProof="0" dirty="0"/>
          </a:p>
        </p:txBody>
      </p:sp>
      <p:sp>
        <p:nvSpPr>
          <p:cNvPr id="6" name="ZoneTexte 6"/>
          <p:cNvSpPr txBox="1">
            <a:spLocks noChangeArrowheads="1"/>
          </p:cNvSpPr>
          <p:nvPr userDrawn="1"/>
        </p:nvSpPr>
        <p:spPr bwMode="auto">
          <a:xfrm>
            <a:off x="957797" y="264301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Approbation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3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0"/>
            <a:ext cx="181856" cy="565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3792" y="666750"/>
            <a:ext cx="8677656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  <a:endParaRPr lang="fr-FR" noProof="0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57201" y="2468964"/>
            <a:ext cx="3964249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Ce document ne peut être reproduit, modifié, adapté, publié, traduit, d'une quelconque façon, en tout ou partie, </a:t>
            </a:r>
            <a:b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</a:b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ni divulgué à un tiers sans l'accord préalable et écrit de </a:t>
            </a:r>
            <a:r>
              <a:rPr lang="fr-FR" sz="54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THALES</a:t>
            </a: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  -  © </a:t>
            </a:r>
            <a:r>
              <a:rPr lang="fr-FR" sz="54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2023</a:t>
            </a:r>
            <a:r>
              <a:rPr lang="fr-FR" sz="540" kern="1200" baseline="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THALES</a:t>
            </a:r>
            <a:r>
              <a:rPr lang="fr-FR" sz="54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54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Tous Droits réservés.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noProof="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noProof="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 userDrawn="1"/>
        </p:nvSpPr>
        <p:spPr bwMode="auto">
          <a:xfrm>
            <a:off x="598581" y="4754860"/>
            <a:ext cx="331048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 smtClean="0">
                <a:solidFill>
                  <a:srgbClr val="969696"/>
                </a:solidFill>
              </a:rPr>
              <a:t>REF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 smtClean="0">
                <a:solidFill>
                  <a:srgbClr val="969696"/>
                </a:solidFill>
              </a:rPr>
              <a:t>xxxxxxxxxxxx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baseline="0" noProof="0" dirty="0" err="1" smtClean="0">
                <a:solidFill>
                  <a:srgbClr val="969696"/>
                </a:solidFill>
              </a:rPr>
              <a:t>rev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xxx –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 smtClean="0">
                <a:solidFill>
                  <a:srgbClr val="969696"/>
                </a:solidFill>
              </a:rPr>
              <a:t>Nom de la société / Modèle : </a:t>
            </a:r>
            <a:r>
              <a:rPr lang="fr-FR" sz="600" kern="1200" baseline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87211168-DOC-GRP-FR-006</a:t>
            </a:r>
            <a:endParaRPr lang="fr-FR" sz="600" kern="1200" baseline="0" noProof="0" dirty="0">
              <a:solidFill>
                <a:srgbClr val="96969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7714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lIns="45720" tIns="46800" rIns="4572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noProof="0" dirty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OPEN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noProof="0" dirty="0" smtClean="0">
                <a:solidFill>
                  <a:srgbClr val="00B050"/>
                </a:solidFill>
                <a:latin typeface="+mj-lt"/>
                <a:ea typeface="+mn-ea"/>
                <a:cs typeface="+mn-cs"/>
              </a:rPr>
              <a:t>THALES GROUP LIMITED DISTRIBUTION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baseline="0" noProof="0" dirty="0" smtClean="0">
                <a:solidFill>
                  <a:srgbClr val="FF7F00"/>
                </a:solidFill>
                <a:latin typeface="+mj-lt"/>
                <a:ea typeface="+mn-ea"/>
                <a:cs typeface="+mn-cs"/>
              </a:rPr>
              <a:t>THALES GROUP CONFIDENTIAL</a:t>
            </a:r>
          </a:p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kern="1200" baseline="0" noProof="0" dirty="0" smtClean="0">
                <a:solidFill>
                  <a:srgbClr val="FF0033"/>
                </a:solidFill>
                <a:latin typeface="+mj-lt"/>
                <a:ea typeface="+mn-ea"/>
                <a:cs typeface="+mn-cs"/>
              </a:rPr>
              <a:t>THALES GROUP SECRET</a:t>
            </a:r>
            <a:endParaRPr lang="fr-FR" sz="500" b="0" kern="1200" baseline="0" noProof="0" dirty="0">
              <a:solidFill>
                <a:srgbClr val="FF0033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1" r:id="rId2"/>
    <p:sldLayoutId id="2147483750" r:id="rId3"/>
    <p:sldLayoutId id="2147483752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6213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8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12713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68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orient="horz" pos="2844" userDrawn="1">
          <p15:clr>
            <a:srgbClr val="F26B43"/>
          </p15:clr>
        </p15:guide>
        <p15:guide id="6" orient="horz" pos="348" userDrawn="1">
          <p15:clr>
            <a:srgbClr val="F26B43"/>
          </p15:clr>
        </p15:guide>
        <p15:guide id="7" orient="horz" pos="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Partenariat THALES-IMS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215444"/>
          </a:xfrm>
        </p:spPr>
        <p:txBody>
          <a:bodyPr/>
          <a:lstStyle/>
          <a:p>
            <a:r>
              <a:rPr lang="fr-FR" dirty="0" smtClean="0"/>
              <a:t>Intégration de la fonction analogique (ANIV)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contrat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Me former au design microélectronique analogique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Être </a:t>
            </a:r>
            <a:r>
              <a:rPr lang="fr-FR" dirty="0"/>
              <a:t>capable de concevoir un circuit microélectronique analogique (schéma + simulation)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Être </a:t>
            </a:r>
            <a:r>
              <a:rPr lang="fr-FR" dirty="0"/>
              <a:t>capable de faire un </a:t>
            </a:r>
            <a:r>
              <a:rPr lang="fr-FR" dirty="0" err="1"/>
              <a:t>layout</a:t>
            </a:r>
            <a:r>
              <a:rPr lang="fr-FR" dirty="0"/>
              <a:t> performant en tenant compte des contraintes majeures (noise, </a:t>
            </a:r>
            <a:r>
              <a:rPr lang="fr-FR" dirty="0" err="1"/>
              <a:t>mismatch</a:t>
            </a:r>
            <a:r>
              <a:rPr lang="fr-FR" dirty="0"/>
              <a:t> and </a:t>
            </a:r>
            <a:r>
              <a:rPr lang="fr-FR" dirty="0" err="1"/>
              <a:t>matching</a:t>
            </a:r>
            <a:r>
              <a:rPr lang="fr-FR" dirty="0"/>
              <a:t>, </a:t>
            </a:r>
            <a:r>
              <a:rPr lang="fr-FR" dirty="0" err="1"/>
              <a:t>symmetries</a:t>
            </a:r>
            <a:r>
              <a:rPr lang="fr-FR" dirty="0"/>
              <a:t>/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centroid</a:t>
            </a:r>
            <a:r>
              <a:rPr lang="fr-FR" dirty="0"/>
              <a:t>, </a:t>
            </a:r>
            <a:r>
              <a:rPr lang="fr-FR" dirty="0" err="1"/>
              <a:t>Dummy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, </a:t>
            </a:r>
            <a:r>
              <a:rPr lang="fr-FR" dirty="0" err="1"/>
              <a:t>supply</a:t>
            </a:r>
            <a:r>
              <a:rPr lang="fr-FR" dirty="0"/>
              <a:t>…etc.)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Être </a:t>
            </a:r>
            <a:r>
              <a:rPr lang="fr-FR" dirty="0"/>
              <a:t>capable d’avoir un regard critique sur des designs afin d’évaluer la crédibilités de certains circuits (Design </a:t>
            </a:r>
            <a:r>
              <a:rPr lang="fr-FR" dirty="0" err="1"/>
              <a:t>houses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Etude de l’intégration de la fonction ANIV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Conception et simulation du circuit sur Cadence </a:t>
            </a:r>
            <a:r>
              <a:rPr lang="fr-FR" dirty="0" err="1" smtClean="0"/>
              <a:t>virtuoso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Validation des performances et création du </a:t>
            </a:r>
            <a:r>
              <a:rPr lang="fr-FR" dirty="0" err="1" smtClean="0"/>
              <a:t>layout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Conclusion (performances, surface, coût) et si possible fabrication d’un ASIC de test (doute sur la possibilité de le faire)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1028700" lvl="3" indent="0">
              <a:buNone/>
            </a:pPr>
            <a:endParaRPr lang="fr-FR" dirty="0"/>
          </a:p>
          <a:p>
            <a:pPr marL="1028700" lvl="3" indent="0">
              <a:buNone/>
            </a:pPr>
            <a:endParaRPr lang="fr-FR" dirty="0" smtClean="0"/>
          </a:p>
          <a:p>
            <a:pPr marL="1028700" lvl="3" indent="0">
              <a:buNone/>
            </a:pPr>
            <a:endParaRPr lang="fr-FR" dirty="0" smtClean="0"/>
          </a:p>
          <a:p>
            <a:pPr marL="1028700" lvl="3" indent="0">
              <a:buNone/>
            </a:pPr>
            <a:endParaRPr lang="fr-FR" dirty="0"/>
          </a:p>
          <a:p>
            <a:pPr marL="1028700" lvl="3" indent="0">
              <a:buNone/>
            </a:pPr>
            <a:endParaRPr lang="fr-FR" dirty="0" smtClean="0"/>
          </a:p>
          <a:p>
            <a:pPr marL="10287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4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solutions discrètes actuelles</a:t>
            </a:r>
            <a:endParaRPr lang="fr-FR" dirty="0"/>
          </a:p>
        </p:txBody>
      </p:sp>
      <p:pic>
        <p:nvPicPr>
          <p:cNvPr id="15" name="Image 14"/>
          <p:cNvPicPr/>
          <p:nvPr/>
        </p:nvPicPr>
        <p:blipFill rotWithShape="1">
          <a:blip r:embed="rId2"/>
          <a:srcRect l="14715" r="-321"/>
          <a:stretch/>
        </p:blipFill>
        <p:spPr bwMode="auto">
          <a:xfrm>
            <a:off x="5193422" y="1183798"/>
            <a:ext cx="3603477" cy="2697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3"/>
          <a:srcRect r="21304"/>
          <a:stretch/>
        </p:blipFill>
        <p:spPr bwMode="auto">
          <a:xfrm>
            <a:off x="980799" y="1115125"/>
            <a:ext cx="2492376" cy="3035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90574" y="4155440"/>
            <a:ext cx="715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EMI + ampli d’instrumentation + filtre passe bas </a:t>
            </a:r>
            <a:r>
              <a:rPr lang="fr-FR" sz="1200" dirty="0" smtClean="0"/>
              <a:t>+ ADC </a:t>
            </a:r>
            <a:endParaRPr lang="en-US" sz="1200" dirty="0" err="1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84325" y="4146680"/>
            <a:ext cx="32287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Chaine1</a:t>
            </a:r>
            <a:r>
              <a:rPr lang="fr-FR" sz="1200" dirty="0" smtClean="0"/>
              <a:t> + </a:t>
            </a:r>
            <a:r>
              <a:rPr lang="fr-FR" sz="1200" dirty="0">
                <a:solidFill>
                  <a:srgbClr val="00B050"/>
                </a:solidFill>
              </a:rPr>
              <a:t>multiplexage + </a:t>
            </a:r>
            <a:r>
              <a:rPr lang="fr-FR" sz="1200" dirty="0" smtClean="0">
                <a:solidFill>
                  <a:srgbClr val="00B050"/>
                </a:solidFill>
              </a:rPr>
              <a:t>suiveur </a:t>
            </a:r>
            <a:r>
              <a:rPr lang="fr-FR" sz="1200" dirty="0" smtClean="0"/>
              <a:t>+ ADC </a:t>
            </a:r>
            <a:endParaRPr lang="en-US" sz="1200" dirty="0"/>
          </a:p>
          <a:p>
            <a:endParaRPr lang="en-US" sz="1400" dirty="0" err="1" smtClean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1891066" y="2740826"/>
            <a:ext cx="233680" cy="3482268"/>
          </a:xfrm>
          <a:prstGeom prst="leftBrac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1536775" y="4596179"/>
            <a:ext cx="97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Chaine 1</a:t>
            </a:r>
            <a:endParaRPr lang="en-US" sz="1200" dirty="0" err="1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1047627" y="722749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4"/>
                </a:solidFill>
              </a:rPr>
              <a:t>Solution sans multiplexage</a:t>
            </a:r>
            <a:endParaRPr lang="en-US" sz="1400" b="1" dirty="0" err="1" smtClean="0">
              <a:solidFill>
                <a:schemeClr val="accent4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674433" y="722749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accent4"/>
                </a:solidFill>
              </a:rPr>
              <a:t>Solution avec multiplexage</a:t>
            </a:r>
            <a:endParaRPr lang="en-US" sz="1400" b="1" dirty="0" err="1" smtClean="0">
              <a:solidFill>
                <a:schemeClr val="accent4"/>
              </a:solidFill>
            </a:endParaRPr>
          </a:p>
        </p:txBody>
      </p:sp>
      <p:sp>
        <p:nvSpPr>
          <p:cNvPr id="22" name="Accolade ouvrante 21"/>
          <p:cNvSpPr/>
          <p:nvPr/>
        </p:nvSpPr>
        <p:spPr>
          <a:xfrm rot="16200000">
            <a:off x="1906308" y="2829000"/>
            <a:ext cx="233680" cy="1795710"/>
          </a:xfrm>
          <a:prstGeom prst="leftBrac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colade ouvrante 22"/>
          <p:cNvSpPr/>
          <p:nvPr/>
        </p:nvSpPr>
        <p:spPr>
          <a:xfrm rot="16200000">
            <a:off x="5972465" y="3162685"/>
            <a:ext cx="233680" cy="1649159"/>
          </a:xfrm>
          <a:prstGeom prst="leftBrace">
            <a:avLst/>
          </a:prstGeom>
          <a:ln w="1270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>
            <a:stCxn id="2" idx="2"/>
          </p:cNvCxnSpPr>
          <p:nvPr/>
        </p:nvCxnSpPr>
        <p:spPr>
          <a:xfrm flipH="1">
            <a:off x="4604115" y="561837"/>
            <a:ext cx="1" cy="4581663"/>
          </a:xfrm>
          <a:prstGeom prst="line">
            <a:avLst/>
          </a:prstGeom>
          <a:ln w="28575" cmpd="sng">
            <a:solidFill>
              <a:srgbClr val="2537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/>
              <a:t>/ Signal capteur à convertir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4" y="663117"/>
            <a:ext cx="5034041" cy="40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Principe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5" y="2501380"/>
            <a:ext cx="7989271" cy="18855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95" y="2155191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Schématique de la chaine analogique de la solution eFCC (sans multiplexage):</a:t>
            </a:r>
            <a:endParaRPr lang="en-US" sz="14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052320" y="2507582"/>
            <a:ext cx="1889760" cy="159197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1940" y="2735639"/>
            <a:ext cx="2461260" cy="1591978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3060" y="2855147"/>
            <a:ext cx="2065020" cy="1591978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flipH="1">
            <a:off x="6990469" y="2501380"/>
            <a:ext cx="252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253746"/>
                </a:solidFill>
              </a:rPr>
              <a:t>Voltage </a:t>
            </a:r>
            <a:r>
              <a:rPr lang="fr-FR" sz="1400" dirty="0" err="1" smtClean="0">
                <a:solidFill>
                  <a:srgbClr val="253746"/>
                </a:solidFill>
              </a:rPr>
              <a:t>follower</a:t>
            </a:r>
            <a:endParaRPr lang="en-US" sz="1400" dirty="0" err="1" smtClean="0">
              <a:solidFill>
                <a:srgbClr val="253746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 flipH="1">
            <a:off x="4460628" y="4420639"/>
            <a:ext cx="252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253746"/>
                </a:solidFill>
              </a:rPr>
              <a:t>Sallen</a:t>
            </a:r>
            <a:r>
              <a:rPr lang="fr-FR" sz="1400" dirty="0" smtClean="0">
                <a:solidFill>
                  <a:srgbClr val="253746"/>
                </a:solidFill>
              </a:rPr>
              <a:t>-Key + RC LPF</a:t>
            </a:r>
            <a:endParaRPr lang="en-US" sz="1400" dirty="0" err="1" smtClean="0">
              <a:solidFill>
                <a:srgbClr val="253746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flipH="1">
            <a:off x="2103508" y="4222860"/>
            <a:ext cx="252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253746"/>
                </a:solidFill>
              </a:rPr>
              <a:t>Differential</a:t>
            </a:r>
            <a:r>
              <a:rPr lang="fr-FR" sz="1400" dirty="0" smtClean="0">
                <a:solidFill>
                  <a:srgbClr val="253746"/>
                </a:solidFill>
              </a:rPr>
              <a:t>  </a:t>
            </a:r>
            <a:r>
              <a:rPr lang="fr-FR" sz="1400" dirty="0" err="1" smtClean="0">
                <a:solidFill>
                  <a:srgbClr val="253746"/>
                </a:solidFill>
              </a:rPr>
              <a:t>opamp</a:t>
            </a:r>
            <a:endParaRPr lang="en-US" sz="1400" dirty="0" err="1" smtClean="0">
              <a:solidFill>
                <a:srgbClr val="253746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22" y="939593"/>
            <a:ext cx="7630186" cy="10669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5795" y="653427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Circuits à </a:t>
            </a:r>
            <a:r>
              <a:rPr lang="en-US" sz="1400" b="1" u="sng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intégrer</a:t>
            </a: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396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et difficultés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24698"/>
              </p:ext>
            </p:extLst>
          </p:nvPr>
        </p:nvGraphicFramePr>
        <p:xfrm>
          <a:off x="730916" y="810323"/>
          <a:ext cx="7746380" cy="32275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73190">
                  <a:extLst>
                    <a:ext uri="{9D8B030D-6E8A-4147-A177-3AD203B41FA5}">
                      <a16:colId xmlns:a16="http://schemas.microsoft.com/office/drawing/2014/main" val="706485524"/>
                    </a:ext>
                  </a:extLst>
                </a:gridCol>
                <a:gridCol w="3873190">
                  <a:extLst>
                    <a:ext uri="{9D8B030D-6E8A-4147-A177-3AD203B41FA5}">
                      <a16:colId xmlns:a16="http://schemas.microsoft.com/office/drawing/2014/main" val="1338522259"/>
                    </a:ext>
                  </a:extLst>
                </a:gridCol>
              </a:tblGrid>
              <a:tr h="73597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Objectifs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Difficultés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62055"/>
                  </a:ext>
                </a:extLst>
              </a:tr>
              <a:tr h="249160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smtClean="0"/>
                        <a:t>Concevoir</a:t>
                      </a:r>
                      <a:r>
                        <a:rPr lang="fr-FR" baseline="0" dirty="0" smtClean="0"/>
                        <a:t> le circuit avec la techno XFAB (cadence </a:t>
                      </a:r>
                      <a:r>
                        <a:rPr lang="fr-FR" baseline="0" dirty="0" err="1" smtClean="0"/>
                        <a:t>virtuoso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aseline="0" dirty="0" smtClean="0"/>
                        <a:t>Simuler et valider le circuit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aseline="0" dirty="0" smtClean="0"/>
                        <a:t>Créer le </a:t>
                      </a:r>
                      <a:r>
                        <a:rPr lang="fr-FR" baseline="0" dirty="0" err="1" smtClean="0"/>
                        <a:t>layout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aseline="0" dirty="0" smtClean="0"/>
                        <a:t>Tirer des conclusions sur la surface, conso, coût à partir du schéma et </a:t>
                      </a:r>
                      <a:r>
                        <a:rPr lang="fr-FR" baseline="0" dirty="0" err="1" smtClean="0"/>
                        <a:t>layout</a:t>
                      </a:r>
                      <a:endParaRPr lang="fr-FR" baseline="0" dirty="0" smtClean="0"/>
                    </a:p>
                  </a:txBody>
                  <a:tcPr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Valider</a:t>
                      </a:r>
                      <a:r>
                        <a:rPr lang="fr-FR" baseline="0" dirty="0" smtClean="0"/>
                        <a:t> que la techno High-Voltage correspond à l’application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Etudier l’intégration du filtre avec des fréquence plutôt basses (Quelques KHz)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3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69" y="668442"/>
            <a:ext cx="3591655" cy="38611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67967" y="1765149"/>
            <a:ext cx="64155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-expliquer ce que j’ai fait jusqu’à maintenant</a:t>
            </a:r>
          </a:p>
          <a:p>
            <a:r>
              <a:rPr lang="fr-FR" sz="1400" dirty="0" smtClean="0"/>
              <a:t>-reprendre ce que je fais actuellement</a:t>
            </a:r>
          </a:p>
          <a:p>
            <a:r>
              <a:rPr lang="fr-FR" sz="1400" dirty="0" smtClean="0"/>
              <a:t>-anticiper </a:t>
            </a:r>
            <a:r>
              <a:rPr lang="fr-FR" sz="1400" dirty="0" err="1" smtClean="0"/>
              <a:t>foramtion</a:t>
            </a:r>
            <a:r>
              <a:rPr lang="fr-FR" sz="1400" dirty="0" smtClean="0"/>
              <a:t> </a:t>
            </a:r>
            <a:r>
              <a:rPr lang="fr-FR" sz="1400" dirty="0" err="1" smtClean="0"/>
              <a:t>layout</a:t>
            </a:r>
            <a:r>
              <a:rPr lang="fr-FR" sz="1400" dirty="0" smtClean="0"/>
              <a:t> pour septembre</a:t>
            </a:r>
          </a:p>
          <a:p>
            <a:r>
              <a:rPr lang="fr-FR" sz="1400" dirty="0" smtClean="0"/>
              <a:t>-parler de la doc(</a:t>
            </a:r>
            <a:r>
              <a:rPr lang="fr-FR" sz="1400" dirty="0" err="1" smtClean="0"/>
              <a:t>pdf</a:t>
            </a:r>
            <a:r>
              <a:rPr lang="fr-FR" sz="1400" dirty="0" smtClean="0"/>
              <a:t> des documents </a:t>
            </a:r>
            <a:r>
              <a:rPr lang="fr-FR" sz="1400" dirty="0" err="1" smtClean="0"/>
              <a:t>ecrit</a:t>
            </a:r>
            <a:r>
              <a:rPr lang="fr-FR" sz="1400" dirty="0" smtClean="0"/>
              <a:t> à la main à la suite des cours</a:t>
            </a:r>
          </a:p>
          <a:p>
            <a:r>
              <a:rPr lang="fr-FR" sz="1400" dirty="0" smtClean="0"/>
              <a:t>-doc </a:t>
            </a:r>
            <a:r>
              <a:rPr lang="fr-FR" sz="1400" dirty="0" err="1" smtClean="0"/>
              <a:t>mathcad</a:t>
            </a:r>
            <a:r>
              <a:rPr lang="fr-FR" sz="1400" dirty="0" smtClean="0"/>
              <a:t> -&gt; </a:t>
            </a:r>
            <a:r>
              <a:rPr lang="fr-FR" sz="1400" dirty="0" err="1" smtClean="0"/>
              <a:t>word</a:t>
            </a:r>
            <a:r>
              <a:rPr lang="fr-FR" sz="1400" dirty="0" smtClean="0"/>
              <a:t> des estimations cout, surface, perf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136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16.9_VF">
  <a:themeElements>
    <a:clrScheme name="THALES 01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  <a:prstDash val="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72344226-B95F-3A49-8C7D-0EEDA1B0D97F}" vid="{491DDD7D-C24C-E84A-A743-68B6F3774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4b477b7-b45b-4633-aa19-2aca1335f9d0" Revision="1" Stencil="System.MyShapes" StencilVersion="1.0"/>
</Control>
</file>

<file path=customXml/itemProps1.xml><?xml version="1.0" encoding="utf-8"?>
<ds:datastoreItem xmlns:ds="http://schemas.openxmlformats.org/officeDocument/2006/customXml" ds:itemID="{B181E9EB-6B60-4A85-A42B-EB20B16E3A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Thales_global_16.9_new_VA</Template>
  <TotalTime>4334</TotalTime>
  <Words>308</Words>
  <Application>Microsoft Office PowerPoint</Application>
  <PresentationFormat>Affichage à l'écran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Lucida Grande</vt:lpstr>
      <vt:lpstr>Times New Roman</vt:lpstr>
      <vt:lpstr>Wingdings</vt:lpstr>
      <vt:lpstr>Thales_global_16.9_VF</vt:lpstr>
      <vt:lpstr>Partenariat THALES-IMS</vt:lpstr>
      <vt:lpstr>Objectifs du contrat</vt:lpstr>
      <vt:lpstr>Architecture des solutions discrètes actuelles</vt:lpstr>
      <vt:lpstr>Contraintes / Signal capteur à convertir </vt:lpstr>
      <vt:lpstr>Architecture de Principe</vt:lpstr>
      <vt:lpstr>Objectifs et difficultés</vt:lpstr>
      <vt:lpstr>Planning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Marvyn PANNETIER - Contractor</cp:lastModifiedBy>
  <cp:revision>409</cp:revision>
  <dcterms:created xsi:type="dcterms:W3CDTF">2017-01-11T15:45:22Z</dcterms:created>
  <dcterms:modified xsi:type="dcterms:W3CDTF">2023-05-30T15:34:07Z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