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6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01E4-0276-4BF2-98F2-A6049039C910}" type="datetimeFigureOut">
              <a:rPr lang="pt-BR" smtClean="0"/>
              <a:pPr/>
              <a:t>18/6/2009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00D4E-B6F1-4DAA-9E5E-112DC3A79E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01E4-0276-4BF2-98F2-A6049039C910}" type="datetimeFigureOut">
              <a:rPr lang="pt-BR" smtClean="0"/>
              <a:pPr/>
              <a:t>18/6/2009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00D4E-B6F1-4DAA-9E5E-112DC3A79E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01E4-0276-4BF2-98F2-A6049039C910}" type="datetimeFigureOut">
              <a:rPr lang="pt-BR" smtClean="0"/>
              <a:pPr/>
              <a:t>18/6/2009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00D4E-B6F1-4DAA-9E5E-112DC3A79E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ítulo e diagrama ou organog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SmartArt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pt-BR" noProof="0" smtClean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E2D361-BDD1-4432-BDE5-E0ACD7ACB5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pt-BR" noProof="0" smtClean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61CD3-FB68-4728-9024-D5F939FE74B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6736F7-774F-470F-9704-8F74CE76DB5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F111F1-6A94-447D-9AD6-0BA82341826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01E4-0276-4BF2-98F2-A6049039C910}" type="datetimeFigureOut">
              <a:rPr lang="pt-BR" smtClean="0"/>
              <a:pPr/>
              <a:t>18/6/2009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00D4E-B6F1-4DAA-9E5E-112DC3A79E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01E4-0276-4BF2-98F2-A6049039C910}" type="datetimeFigureOut">
              <a:rPr lang="pt-BR" smtClean="0"/>
              <a:pPr/>
              <a:t>18/6/2009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00D4E-B6F1-4DAA-9E5E-112DC3A79E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01E4-0276-4BF2-98F2-A6049039C910}" type="datetimeFigureOut">
              <a:rPr lang="pt-BR" smtClean="0"/>
              <a:pPr/>
              <a:t>18/6/2009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00D4E-B6F1-4DAA-9E5E-112DC3A79E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01E4-0276-4BF2-98F2-A6049039C910}" type="datetimeFigureOut">
              <a:rPr lang="pt-BR" smtClean="0"/>
              <a:pPr/>
              <a:t>18/6/2009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00D4E-B6F1-4DAA-9E5E-112DC3A79E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01E4-0276-4BF2-98F2-A6049039C910}" type="datetimeFigureOut">
              <a:rPr lang="pt-BR" smtClean="0"/>
              <a:pPr/>
              <a:t>18/6/2009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00D4E-B6F1-4DAA-9E5E-112DC3A79E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01E4-0276-4BF2-98F2-A6049039C910}" type="datetimeFigureOut">
              <a:rPr lang="pt-BR" smtClean="0"/>
              <a:pPr/>
              <a:t>18/6/2009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00D4E-B6F1-4DAA-9E5E-112DC3A79E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01E4-0276-4BF2-98F2-A6049039C910}" type="datetimeFigureOut">
              <a:rPr lang="pt-BR" smtClean="0"/>
              <a:pPr/>
              <a:t>18/6/2009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00D4E-B6F1-4DAA-9E5E-112DC3A79E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01E4-0276-4BF2-98F2-A6049039C910}" type="datetimeFigureOut">
              <a:rPr lang="pt-BR" smtClean="0"/>
              <a:pPr/>
              <a:t>18/6/2009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00D4E-B6F1-4DAA-9E5E-112DC3A79E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401E4-0276-4BF2-98F2-A6049039C910}" type="datetimeFigureOut">
              <a:rPr lang="pt-BR" smtClean="0"/>
              <a:pPr/>
              <a:t>18/6/2009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00D4E-B6F1-4DAA-9E5E-112DC3A79EE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20725" y="2420938"/>
            <a:ext cx="7772400" cy="1371600"/>
          </a:xfrm>
        </p:spPr>
        <p:txBody>
          <a:bodyPr/>
          <a:lstStyle/>
          <a:p>
            <a:pPr eaLnBrk="1" hangingPunct="1">
              <a:defRPr/>
            </a:pPr>
            <a:r>
              <a:rPr lang="pt-BR" sz="6000" smtClean="0"/>
              <a:t>PERIODIZAÇÃO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001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pt-BR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pt-BR" sz="2800" smtClean="0"/>
              <a:t>Forma desportiva </a:t>
            </a:r>
            <a:r>
              <a:rPr lang="pt-BR" sz="2800" smtClean="0">
                <a:sym typeface="Wingdings" pitchFamily="2" charset="2"/>
              </a:rPr>
              <a:t> é o estado de saúde ótima do atleta.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pt-BR" sz="2800" smtClean="0"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pt-BR" smtClean="0">
              <a:sym typeface="Wingdings" pitchFamily="2" charset="2"/>
            </a:endParaRPr>
          </a:p>
          <a:p>
            <a:pPr algn="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pt-BR" smtClean="0">
                <a:sym typeface="Wingdings" pitchFamily="2" charset="2"/>
              </a:rPr>
              <a:t>	</a:t>
            </a:r>
            <a:endParaRPr lang="en-US" smtClean="0">
              <a:sym typeface="Wingdings" pitchFamily="2" charset="2"/>
            </a:endParaRPr>
          </a:p>
          <a:p>
            <a:pPr algn="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mtClean="0">
              <a:sym typeface="Wingdings" pitchFamily="2" charset="2"/>
            </a:endParaRPr>
          </a:p>
          <a:p>
            <a:pPr algn="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pt-BR" sz="2800" smtClean="0">
                <a:sym typeface="Wingdings" pitchFamily="2" charset="2"/>
              </a:rPr>
              <a:t>Físico – técnico – tático e psicológico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pt-BR" smtClean="0"/>
          </a:p>
        </p:txBody>
      </p:sp>
      <p:sp>
        <p:nvSpPr>
          <p:cNvPr id="61443" name="AutoShape 3"/>
          <p:cNvSpPr>
            <a:spLocks noChangeArrowheads="1"/>
          </p:cNvSpPr>
          <p:nvPr/>
        </p:nvSpPr>
        <p:spPr bwMode="auto">
          <a:xfrm>
            <a:off x="1476375" y="2301875"/>
            <a:ext cx="1079500" cy="1355725"/>
          </a:xfrm>
          <a:prstGeom prst="curvedRightArrow">
            <a:avLst>
              <a:gd name="adj1" fmla="val 25118"/>
              <a:gd name="adj2" fmla="val 50235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74084" name="Rectangle 4"/>
          <p:cNvSpPr>
            <a:spLocks noGrp="1" noChangeArrowheads="1"/>
          </p:cNvSpPr>
          <p:nvPr>
            <p:ph type="title"/>
          </p:nvPr>
        </p:nvSpPr>
        <p:spPr>
          <a:xfrm>
            <a:off x="79375" y="100013"/>
            <a:ext cx="1676400" cy="484187"/>
          </a:xfrm>
        </p:spPr>
        <p:txBody>
          <a:bodyPr/>
          <a:lstStyle/>
          <a:p>
            <a:pPr eaLnBrk="1" hangingPunct="1">
              <a:defRPr/>
            </a:pPr>
            <a:r>
              <a:rPr lang="pt-BR" sz="1800" smtClean="0"/>
              <a:t>Periodização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944688"/>
            <a:ext cx="8231188" cy="2244725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  <a:defRPr/>
            </a:pPr>
            <a:r>
              <a:rPr lang="pt-BR" smtClean="0"/>
              <a:t>	</a:t>
            </a:r>
            <a:r>
              <a:rPr lang="pt-BR" i="1" u="sng" smtClean="0"/>
              <a:t>Nota Importante</a:t>
            </a:r>
            <a:r>
              <a:rPr lang="pt-BR" i="1" smtClean="0"/>
              <a:t>: Nem sempre a vitória na competição se apresenta como comprovação da forma desportiva</a:t>
            </a:r>
            <a:r>
              <a:rPr lang="en-US" i="1" smtClean="0"/>
              <a:t>.</a:t>
            </a:r>
            <a:endParaRPr lang="pt-BR" i="1" smtClean="0"/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title"/>
          </p:nvPr>
        </p:nvSpPr>
        <p:spPr>
          <a:xfrm>
            <a:off x="79375" y="100013"/>
            <a:ext cx="1676400" cy="484187"/>
          </a:xfrm>
        </p:spPr>
        <p:txBody>
          <a:bodyPr/>
          <a:lstStyle/>
          <a:p>
            <a:pPr eaLnBrk="1" hangingPunct="1">
              <a:defRPr/>
            </a:pPr>
            <a:r>
              <a:rPr lang="pt-BR" sz="1800" smtClean="0"/>
              <a:t>Periodização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0600" y="609600"/>
            <a:ext cx="7773988" cy="5181600"/>
          </a:xfrm>
        </p:spPr>
        <p:txBody>
          <a:bodyPr/>
          <a:lstStyle/>
          <a:p>
            <a:pPr eaLnBrk="1" hangingPunct="1">
              <a:defRPr/>
            </a:pPr>
            <a:r>
              <a:rPr lang="pt-BR" sz="2800" smtClean="0"/>
              <a:t>Desenvolvimento da Forma Desportiva </a:t>
            </a:r>
            <a:r>
              <a:rPr lang="pt-BR" sz="2800" smtClean="0">
                <a:sym typeface="Wingdings" pitchFamily="2" charset="2"/>
              </a:rPr>
              <a:t> Possui o processo de: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pt-BR" sz="2800" smtClean="0">
              <a:sym typeface="Wingdings" pitchFamily="2" charset="2"/>
            </a:endParaRPr>
          </a:p>
          <a:p>
            <a:pPr lvl="1" eaLnBrk="1" hangingPunct="1">
              <a:defRPr/>
            </a:pPr>
            <a:r>
              <a:rPr lang="pt-BR" sz="2400" smtClean="0"/>
              <a:t>Aquisição;</a:t>
            </a:r>
          </a:p>
          <a:p>
            <a:pPr lvl="1" eaLnBrk="1" hangingPunct="1">
              <a:defRPr/>
            </a:pPr>
            <a:r>
              <a:rPr lang="pt-BR" sz="2400" smtClean="0"/>
              <a:t>Manutenção (estabilização relativa) e;</a:t>
            </a:r>
          </a:p>
          <a:p>
            <a:pPr lvl="1" eaLnBrk="1" hangingPunct="1">
              <a:defRPr/>
            </a:pPr>
            <a:r>
              <a:rPr lang="pt-BR" sz="2400" smtClean="0"/>
              <a:t>Perda temporária</a:t>
            </a:r>
          </a:p>
          <a:p>
            <a:pPr lvl="1" eaLnBrk="1" hangingPunct="1">
              <a:buFontTx/>
              <a:buNone/>
              <a:defRPr/>
            </a:pPr>
            <a:endParaRPr lang="pt-BR" sz="2400" smtClean="0"/>
          </a:p>
          <a:p>
            <a:pPr lvl="1" eaLnBrk="1" hangingPunct="1">
              <a:buFontTx/>
              <a:buNone/>
              <a:defRPr/>
            </a:pPr>
            <a:endParaRPr lang="pt-BR" sz="2400" smtClean="0"/>
          </a:p>
          <a:p>
            <a:pPr lvl="1" eaLnBrk="1" hangingPunct="1">
              <a:buFontTx/>
              <a:buNone/>
              <a:defRPr/>
            </a:pPr>
            <a:r>
              <a:rPr lang="pt-BR" sz="2400" smtClean="0"/>
              <a:t>				</a:t>
            </a:r>
            <a:r>
              <a:rPr lang="en-US" sz="2400" smtClean="0"/>
              <a:t>Etapas de uma periodização</a:t>
            </a:r>
            <a:endParaRPr lang="pt-BR" sz="2400" smtClean="0"/>
          </a:p>
        </p:txBody>
      </p:sp>
      <p:sp>
        <p:nvSpPr>
          <p:cNvPr id="63491" name="AutoShape 3"/>
          <p:cNvSpPr>
            <a:spLocks noChangeArrowheads="1"/>
          </p:cNvSpPr>
          <p:nvPr/>
        </p:nvSpPr>
        <p:spPr bwMode="auto">
          <a:xfrm>
            <a:off x="1752600" y="3733800"/>
            <a:ext cx="1752600" cy="609600"/>
          </a:xfrm>
          <a:prstGeom prst="curvedRightArrow">
            <a:avLst>
              <a:gd name="adj1" fmla="val 40102"/>
              <a:gd name="adj2" fmla="val 40102"/>
              <a:gd name="adj3" fmla="val 9988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title"/>
          </p:nvPr>
        </p:nvSpPr>
        <p:spPr>
          <a:xfrm>
            <a:off x="79375" y="100013"/>
            <a:ext cx="1676400" cy="484187"/>
          </a:xfrm>
        </p:spPr>
        <p:txBody>
          <a:bodyPr/>
          <a:lstStyle/>
          <a:p>
            <a:pPr eaLnBrk="1" hangingPunct="1">
              <a:defRPr/>
            </a:pPr>
            <a:r>
              <a:rPr lang="pt-BR" sz="1800" smtClean="0"/>
              <a:t>Periodização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3988" cy="5181600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  <a:defRPr/>
            </a:pPr>
            <a:r>
              <a:rPr lang="pt-BR" sz="2800" smtClean="0"/>
              <a:t>Pontos importantes:</a:t>
            </a:r>
          </a:p>
          <a:p>
            <a:pPr algn="just" eaLnBrk="1" hangingPunct="1">
              <a:defRPr/>
            </a:pPr>
            <a:r>
              <a:rPr lang="pt-BR" sz="2800" smtClean="0"/>
              <a:t>Não existe um componente de treinamento que, de forma isolada, seja mais importante que os outros;</a:t>
            </a:r>
          </a:p>
          <a:p>
            <a:pPr algn="just" eaLnBrk="1" hangingPunct="1">
              <a:buFont typeface="Wingdings" pitchFamily="2" charset="2"/>
              <a:buNone/>
              <a:defRPr/>
            </a:pPr>
            <a:endParaRPr lang="pt-BR" sz="2800" smtClean="0"/>
          </a:p>
          <a:p>
            <a:pPr algn="just" eaLnBrk="1" hangingPunct="1">
              <a:defRPr/>
            </a:pPr>
            <a:r>
              <a:rPr lang="pt-BR" sz="2800" smtClean="0"/>
              <a:t>Para obtenção de ótimos resultados existe a necessidade que os múltiplos componentes se unifiquem, formando um conjunto;</a:t>
            </a:r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title"/>
          </p:nvPr>
        </p:nvSpPr>
        <p:spPr>
          <a:xfrm>
            <a:off x="79375" y="100013"/>
            <a:ext cx="1676400" cy="484187"/>
          </a:xfrm>
        </p:spPr>
        <p:txBody>
          <a:bodyPr/>
          <a:lstStyle/>
          <a:p>
            <a:pPr eaLnBrk="1" hangingPunct="1">
              <a:defRPr/>
            </a:pPr>
            <a:r>
              <a:rPr lang="pt-BR" sz="1800" smtClean="0"/>
              <a:t>Periodização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4050" y="1066800"/>
            <a:ext cx="7773988" cy="5181600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  <a:defRPr/>
            </a:pPr>
            <a:r>
              <a:rPr lang="pt-BR" sz="2800" smtClean="0"/>
              <a:t>Pontos importantes:</a:t>
            </a:r>
          </a:p>
          <a:p>
            <a:pPr algn="just" eaLnBrk="1" hangingPunct="1">
              <a:buFont typeface="Wingdings" pitchFamily="2" charset="2"/>
              <a:buNone/>
              <a:defRPr/>
            </a:pPr>
            <a:endParaRPr lang="pt-BR" sz="2800" smtClean="0"/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pt-BR" sz="2800" smtClean="0"/>
              <a:t>	“O todo tem que ser mais do que a soma das partes.”</a:t>
            </a:r>
          </a:p>
          <a:p>
            <a:pPr algn="just" eaLnBrk="1" hangingPunct="1">
              <a:buFont typeface="Wingdings" pitchFamily="2" charset="2"/>
              <a:buNone/>
              <a:defRPr/>
            </a:pPr>
            <a:endParaRPr lang="pt-BR" sz="2800" smtClean="0"/>
          </a:p>
          <a:p>
            <a:pPr algn="just" eaLnBrk="1" hangingPunct="1">
              <a:defRPr/>
            </a:pPr>
            <a:r>
              <a:rPr lang="pt-BR" sz="2800" smtClean="0"/>
              <a:t>A obtenção de ótimos resultados só é possível através da organização das cargas em períodos (ciclos).</a:t>
            </a:r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title"/>
          </p:nvPr>
        </p:nvSpPr>
        <p:spPr>
          <a:xfrm>
            <a:off x="79375" y="100013"/>
            <a:ext cx="1676400" cy="484187"/>
          </a:xfrm>
        </p:spPr>
        <p:txBody>
          <a:bodyPr/>
          <a:lstStyle/>
          <a:p>
            <a:pPr eaLnBrk="1" hangingPunct="1">
              <a:defRPr/>
            </a:pPr>
            <a:r>
              <a:rPr lang="pt-BR" sz="1800" smtClean="0"/>
              <a:t>Periodização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0226" name="Group 2"/>
          <p:cNvGraphicFramePr>
            <a:graphicFrameLocks noGrp="1"/>
          </p:cNvGraphicFramePr>
          <p:nvPr/>
        </p:nvGraphicFramePr>
        <p:xfrm>
          <a:off x="0" y="1219200"/>
          <a:ext cx="9214803" cy="3398203"/>
        </p:xfrm>
        <a:graphic>
          <a:graphicData uri="http://schemas.openxmlformats.org/drawingml/2006/table">
            <a:tbl>
              <a:tblPr/>
              <a:tblGrid>
                <a:gridCol w="1620838"/>
                <a:gridCol w="208280"/>
                <a:gridCol w="215900"/>
                <a:gridCol w="222250"/>
                <a:gridCol w="223838"/>
                <a:gridCol w="222250"/>
                <a:gridCol w="222250"/>
                <a:gridCol w="208280"/>
                <a:gridCol w="261938"/>
                <a:gridCol w="223837"/>
                <a:gridCol w="222250"/>
                <a:gridCol w="222250"/>
                <a:gridCol w="222250"/>
                <a:gridCol w="222250"/>
                <a:gridCol w="223838"/>
                <a:gridCol w="222250"/>
                <a:gridCol w="222250"/>
                <a:gridCol w="222250"/>
                <a:gridCol w="222250"/>
                <a:gridCol w="222250"/>
                <a:gridCol w="222250"/>
                <a:gridCol w="222250"/>
                <a:gridCol w="222250"/>
                <a:gridCol w="223837"/>
                <a:gridCol w="222250"/>
                <a:gridCol w="222250"/>
                <a:gridCol w="222250"/>
                <a:gridCol w="222250"/>
                <a:gridCol w="208280"/>
                <a:gridCol w="225425"/>
                <a:gridCol w="257175"/>
                <a:gridCol w="222250"/>
                <a:gridCol w="223837"/>
                <a:gridCol w="222250"/>
                <a:gridCol w="222250"/>
              </a:tblGrid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PLANO ANUAL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Períodos de treinamento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  <a:gs pos="50000">
                          <a:schemeClr val="accent1"/>
                        </a:gs>
                        <a:gs pos="10000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 gridSpan="1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Preparatório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1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Competitivo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Transição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779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Subfases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  <a:gs pos="50000">
                          <a:schemeClr val="accent1"/>
                        </a:gs>
                        <a:gs pos="10000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Preparação geral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Preparação específica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Pré competitivo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Competitivo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781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M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esociclos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  <a:gs pos="50000">
                          <a:schemeClr val="accent1"/>
                        </a:gs>
                        <a:gs pos="10000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781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Microciclos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  <a:gs pos="50000">
                          <a:schemeClr val="accent1"/>
                        </a:gs>
                        <a:gs pos="10000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</a:tr>
            </a:tbl>
          </a:graphicData>
        </a:graphic>
      </p:graphicFrame>
      <p:sp>
        <p:nvSpPr>
          <p:cNvPr id="66668" name="Rectangle 110"/>
          <p:cNvSpPr>
            <a:spLocks noChangeArrowheads="1"/>
          </p:cNvSpPr>
          <p:nvPr/>
        </p:nvSpPr>
        <p:spPr bwMode="auto">
          <a:xfrm>
            <a:off x="0" y="4981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pt-BR"/>
          </a:p>
        </p:txBody>
      </p:sp>
      <p:sp>
        <p:nvSpPr>
          <p:cNvPr id="180335" name="Rectangle 111"/>
          <p:cNvSpPr>
            <a:spLocks noChangeArrowheads="1"/>
          </p:cNvSpPr>
          <p:nvPr/>
        </p:nvSpPr>
        <p:spPr bwMode="auto">
          <a:xfrm>
            <a:off x="0" y="5992813"/>
            <a:ext cx="9144000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pt-BR" sz="2000" i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Divisão de um planejamento anual e seus períodos e ciclos de treinamento</a:t>
            </a:r>
          </a:p>
          <a:p>
            <a:pPr algn="ctr" eaLnBrk="1" hangingPunct="1">
              <a:defRPr/>
            </a:pPr>
            <a:r>
              <a:rPr lang="pt-BR" sz="2000" i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                                                                                              (Bompa, 2002)</a:t>
            </a:r>
          </a:p>
        </p:txBody>
      </p:sp>
      <p:sp>
        <p:nvSpPr>
          <p:cNvPr id="180336" name="Rectangle 112"/>
          <p:cNvSpPr>
            <a:spLocks noGrp="1" noChangeArrowheads="1"/>
          </p:cNvSpPr>
          <p:nvPr>
            <p:ph type="title"/>
          </p:nvPr>
        </p:nvSpPr>
        <p:spPr>
          <a:xfrm>
            <a:off x="79375" y="100013"/>
            <a:ext cx="1676400" cy="484187"/>
          </a:xfrm>
        </p:spPr>
        <p:txBody>
          <a:bodyPr/>
          <a:lstStyle/>
          <a:p>
            <a:pPr eaLnBrk="1" hangingPunct="1">
              <a:defRPr/>
            </a:pPr>
            <a:r>
              <a:rPr lang="pt-BR" sz="1800" smtClean="0"/>
              <a:t>Periodização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163" y="1185863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pt-BR" smtClean="0"/>
              <a:t>Múltiplos modelos de Periodização: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FontTx/>
              <a:buBlip>
                <a:blip r:embed="rId2"/>
              </a:buBlip>
              <a:defRPr/>
            </a:pPr>
            <a:endParaRPr lang="pt-BR" smtClean="0"/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FontTx/>
              <a:buBlip>
                <a:blip r:embed="rId2"/>
              </a:buBlip>
              <a:defRPr/>
            </a:pPr>
            <a:r>
              <a:rPr lang="pt-BR" smtClean="0"/>
              <a:t>Matvéiev </a:t>
            </a:r>
            <a:r>
              <a:rPr lang="pt-BR" smtClean="0">
                <a:sym typeface="Wingdings" pitchFamily="2" charset="2"/>
              </a:rPr>
              <a:t> simples, dupla, tr</a:t>
            </a:r>
            <a:r>
              <a:rPr lang="en-US" smtClean="0">
                <a:sym typeface="Wingdings" pitchFamily="2" charset="2"/>
              </a:rPr>
              <a:t>íplice</a:t>
            </a:r>
            <a:r>
              <a:rPr lang="pt-BR" smtClean="0">
                <a:sym typeface="Wingdings" pitchFamily="2" charset="2"/>
              </a:rPr>
              <a:t>;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FontTx/>
              <a:buNone/>
              <a:defRPr/>
            </a:pPr>
            <a:endParaRPr lang="pt-BR" smtClean="0">
              <a:sym typeface="Wingdings" pitchFamily="2" charset="2"/>
            </a:endParaRPr>
          </a:p>
          <a:p>
            <a:pPr lvl="1" algn="just" eaLnBrk="1" hangingPunct="1">
              <a:lnSpc>
                <a:spcPct val="90000"/>
              </a:lnSpc>
              <a:buClr>
                <a:schemeClr val="tx1"/>
              </a:buClr>
              <a:buFontTx/>
              <a:buBlip>
                <a:blip r:embed="rId2"/>
              </a:buBlip>
              <a:defRPr/>
            </a:pPr>
            <a:r>
              <a:rPr lang="pt-BR" smtClean="0">
                <a:sym typeface="Wingdings" pitchFamily="2" charset="2"/>
              </a:rPr>
              <a:t>Tschiene  cargas com percentual acima de 80%, ano todo, e com intervalos profiláticos e para crianças com 4 intervalos anuais (Weineck, p. 240, 1989)</a:t>
            </a:r>
            <a:endParaRPr lang="pt-BR" smtClean="0"/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title"/>
          </p:nvPr>
        </p:nvSpPr>
        <p:spPr>
          <a:xfrm>
            <a:off x="79375" y="100013"/>
            <a:ext cx="1676400" cy="484187"/>
          </a:xfrm>
        </p:spPr>
        <p:txBody>
          <a:bodyPr/>
          <a:lstStyle/>
          <a:p>
            <a:pPr eaLnBrk="1" hangingPunct="1">
              <a:defRPr/>
            </a:pPr>
            <a:r>
              <a:rPr lang="pt-BR" sz="1800" smtClean="0"/>
              <a:t>Periodização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530725"/>
          </a:xfrm>
        </p:spPr>
        <p:txBody>
          <a:bodyPr/>
          <a:lstStyle/>
          <a:p>
            <a:pPr eaLnBrk="1" hangingPunct="1">
              <a:defRPr/>
            </a:pPr>
            <a:r>
              <a:rPr lang="pt-BR" smtClean="0"/>
              <a:t>Múltiplos modelos de Periodização:</a:t>
            </a:r>
          </a:p>
          <a:p>
            <a:pPr lvl="1" eaLnBrk="1" hangingPunct="1">
              <a:buClr>
                <a:schemeClr val="tx1"/>
              </a:buClr>
              <a:buFontTx/>
              <a:buNone/>
              <a:defRPr/>
            </a:pPr>
            <a:endParaRPr lang="pt-BR" smtClean="0"/>
          </a:p>
          <a:p>
            <a:pPr lvl="1" eaLnBrk="1" hangingPunct="1">
              <a:buClr>
                <a:schemeClr val="tx1"/>
              </a:buClr>
              <a:defRPr/>
            </a:pPr>
            <a:r>
              <a:rPr lang="pt-BR" smtClean="0"/>
              <a:t>Arosjev </a:t>
            </a:r>
            <a:r>
              <a:rPr lang="pt-BR" smtClean="0">
                <a:sym typeface="Wingdings" pitchFamily="2" charset="2"/>
              </a:rPr>
              <a:t> pendular;</a:t>
            </a:r>
          </a:p>
          <a:p>
            <a:pPr lvl="1" eaLnBrk="1" hangingPunct="1">
              <a:buClr>
                <a:schemeClr val="tx1"/>
              </a:buClr>
              <a:buFontTx/>
              <a:buNone/>
              <a:defRPr/>
            </a:pPr>
            <a:endParaRPr lang="pt-BR" smtClean="0">
              <a:sym typeface="Wingdings" pitchFamily="2" charset="2"/>
            </a:endParaRPr>
          </a:p>
          <a:p>
            <a:pPr lvl="1" eaLnBrk="1" hangingPunct="1">
              <a:buClr>
                <a:schemeClr val="tx1"/>
              </a:buClr>
              <a:defRPr/>
            </a:pPr>
            <a:r>
              <a:rPr lang="pt-BR" smtClean="0">
                <a:sym typeface="Wingdings" pitchFamily="2" charset="2"/>
              </a:rPr>
              <a:t>Verjoshanski  blocos;</a:t>
            </a:r>
          </a:p>
          <a:p>
            <a:pPr lvl="1" eaLnBrk="1" hangingPunct="1">
              <a:buClr>
                <a:schemeClr val="tx1"/>
              </a:buClr>
              <a:buFontTx/>
              <a:buNone/>
              <a:defRPr/>
            </a:pPr>
            <a:endParaRPr lang="pt-BR" smtClean="0">
              <a:sym typeface="Wingdings" pitchFamily="2" charset="2"/>
            </a:endParaRPr>
          </a:p>
          <a:p>
            <a:pPr lvl="1" eaLnBrk="1" hangingPunct="1">
              <a:buClr>
                <a:schemeClr val="tx1"/>
              </a:buClr>
              <a:defRPr/>
            </a:pPr>
            <a:r>
              <a:rPr lang="pt-BR" smtClean="0">
                <a:sym typeface="Wingdings" pitchFamily="2" charset="2"/>
              </a:rPr>
              <a:t>Bondarchuk  dupla com cargas altas (80%)</a:t>
            </a:r>
            <a:endParaRPr lang="pt-BR" smtClean="0"/>
          </a:p>
        </p:txBody>
      </p:sp>
      <p:sp>
        <p:nvSpPr>
          <p:cNvPr id="94213" name="Rectangle 5"/>
          <p:cNvSpPr>
            <a:spLocks noGrp="1" noChangeArrowheads="1"/>
          </p:cNvSpPr>
          <p:nvPr>
            <p:ph type="title"/>
          </p:nvPr>
        </p:nvSpPr>
        <p:spPr>
          <a:xfrm>
            <a:off x="79375" y="100013"/>
            <a:ext cx="1676400" cy="484187"/>
          </a:xfrm>
        </p:spPr>
        <p:txBody>
          <a:bodyPr/>
          <a:lstStyle/>
          <a:p>
            <a:pPr eaLnBrk="1" hangingPunct="1">
              <a:defRPr/>
            </a:pPr>
            <a:r>
              <a:rPr lang="pt-BR" sz="1800" smtClean="0"/>
              <a:t>Periodização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1350" y="1239838"/>
            <a:ext cx="7772400" cy="4114800"/>
          </a:xfrm>
        </p:spPr>
        <p:txBody>
          <a:bodyPr/>
          <a:lstStyle/>
          <a:p>
            <a:pPr eaLnBrk="1" hangingPunct="1">
              <a:defRPr/>
            </a:pPr>
            <a:r>
              <a:rPr lang="pt-BR" smtClean="0"/>
              <a:t>Múltiplos modelos de Periodização:</a:t>
            </a:r>
          </a:p>
          <a:p>
            <a:pPr lvl="1" eaLnBrk="1" hangingPunct="1">
              <a:buClr>
                <a:schemeClr val="tx1"/>
              </a:buClr>
              <a:buFontTx/>
              <a:buNone/>
              <a:defRPr/>
            </a:pPr>
            <a:endParaRPr lang="pt-BR" smtClean="0"/>
          </a:p>
          <a:p>
            <a:pPr lvl="1" algn="just" eaLnBrk="1" hangingPunct="1">
              <a:buClr>
                <a:schemeClr val="tx1"/>
              </a:buClr>
              <a:defRPr/>
            </a:pPr>
            <a:r>
              <a:rPr lang="pt-BR" smtClean="0"/>
              <a:t>Bompa</a:t>
            </a:r>
            <a:r>
              <a:rPr lang="en-US" smtClean="0"/>
              <a:t> (2002)</a:t>
            </a:r>
            <a:r>
              <a:rPr lang="pt-BR" smtClean="0"/>
              <a:t> </a:t>
            </a:r>
            <a:r>
              <a:rPr lang="pt-BR" smtClean="0">
                <a:sym typeface="Wingdings" pitchFamily="2" charset="2"/>
              </a:rPr>
              <a:t> integrada (combinação de todos os componentes do treinamento em um conjunto, coordenando-os conforme a periodização das capacidades motoras).</a:t>
            </a:r>
            <a:endParaRPr lang="pt-BR" smtClean="0"/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title"/>
          </p:nvPr>
        </p:nvSpPr>
        <p:spPr>
          <a:xfrm>
            <a:off x="79375" y="100013"/>
            <a:ext cx="1676400" cy="484187"/>
          </a:xfrm>
        </p:spPr>
        <p:txBody>
          <a:bodyPr/>
          <a:lstStyle/>
          <a:p>
            <a:pPr eaLnBrk="1" hangingPunct="1">
              <a:defRPr/>
            </a:pPr>
            <a:r>
              <a:rPr lang="pt-BR" sz="1800" smtClean="0"/>
              <a:t>Periodização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315" name="Group 59"/>
          <p:cNvGraphicFramePr>
            <a:graphicFrameLocks noGrp="1"/>
          </p:cNvGraphicFramePr>
          <p:nvPr>
            <p:ph idx="1"/>
          </p:nvPr>
        </p:nvGraphicFramePr>
        <p:xfrm>
          <a:off x="-22225" y="76200"/>
          <a:ext cx="9180513" cy="5616448"/>
        </p:xfrm>
        <a:graphic>
          <a:graphicData uri="http://schemas.openxmlformats.org/drawingml/2006/table">
            <a:tbl>
              <a:tblPr/>
              <a:tblGrid>
                <a:gridCol w="1403350"/>
                <a:gridCol w="1133475"/>
                <a:gridCol w="346075"/>
                <a:gridCol w="430213"/>
                <a:gridCol w="395287"/>
                <a:gridCol w="787400"/>
                <a:gridCol w="860425"/>
                <a:gridCol w="533400"/>
                <a:gridCol w="1203325"/>
                <a:gridCol w="549275"/>
                <a:gridCol w="1538288"/>
              </a:tblGrid>
              <a:tr h="528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PERÍODO PREPARATÓRIO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COMPETITIVO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TRANSIÇÃO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PPG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PRÉ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 / PRINCIPAL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TRANSIÇÃO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Força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Adapta</a:t>
                      </a: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ção 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 </a:t>
                      </a:r>
                      <a:r>
                        <a:rPr kumimoji="0" lang="pt-B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Anatô</a:t>
                      </a: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mica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Força Máxima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Conversão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Char char="-"/>
                        <a:tabLst/>
                      </a:pPr>
                      <a:r>
                        <a:rPr kumimoji="0" lang="pt-B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Potência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Char char="-"/>
                        <a:tabLst/>
                      </a:pPr>
                      <a:r>
                        <a:rPr kumimoji="0" lang="pt-B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R. 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</a:t>
                      </a:r>
                      <a:r>
                        <a:rPr kumimoji="0" lang="pt-B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uscular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Char char="-"/>
                        <a:tabLst/>
                      </a:pPr>
                      <a:r>
                        <a:rPr kumimoji="0" lang="pt-B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Ambos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Manutenção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Compensação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6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Resistência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Resistência Aeróbia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-Resistência A.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Char char="-"/>
                        <a:tabLst/>
                      </a:pPr>
                      <a:r>
                        <a:rPr kumimoji="0" lang="pt-B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Resistência Específica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None/>
                        <a:tabLst/>
                      </a:pPr>
                      <a:endParaRPr kumimoji="0" lang="pt-BR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Resistência Específica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Resistência Aeróbia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Velocidade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Resistência Aeróbia e Anaeróbia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None/>
                        <a:tabLst/>
                      </a:pPr>
                      <a:endParaRPr kumimoji="0" lang="pt-BR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Char char="-"/>
                        <a:tabLst/>
                      </a:pPr>
                      <a:r>
                        <a:rPr kumimoji="0" lang="pt-B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Velocidade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Char char="-"/>
                        <a:tabLst/>
                      </a:pPr>
                      <a:r>
                        <a:rPr kumimoji="0" lang="pt-B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Res</a:t>
                      </a:r>
                      <a:r>
                        <a:rPr kumimoji="0" lang="pt-B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istência 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      </a:t>
                      </a:r>
                      <a:r>
                        <a:rPr kumimoji="0" lang="pt-B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Anaeróbia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  </a:t>
                      </a:r>
                      <a:r>
                        <a:rPr kumimoji="0" lang="pt-B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Alática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V. Específica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 Alática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 Lática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 R. de Velocidade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- V. Especial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Char char="-"/>
                        <a:tabLst/>
                      </a:pPr>
                      <a:r>
                        <a:rPr kumimoji="0" lang="pt-B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Agilidade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Char char="-"/>
                        <a:tabLst/>
                      </a:pPr>
                      <a:r>
                        <a:rPr kumimoji="0" lang="pt-B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T. de reação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Tx/>
                        <a:buChar char="-"/>
                        <a:tabLst/>
                      </a:pPr>
                      <a:r>
                        <a:rPr kumimoji="0" lang="pt-B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R. de Veloc.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0705" name="Line 50"/>
          <p:cNvSpPr>
            <a:spLocks noChangeShapeType="1"/>
          </p:cNvSpPr>
          <p:nvPr/>
        </p:nvSpPr>
        <p:spPr bwMode="auto">
          <a:xfrm flipV="1">
            <a:off x="7451725" y="4365625"/>
            <a:ext cx="1692275" cy="172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96307" name="Rectangle 51"/>
          <p:cNvSpPr>
            <a:spLocks noChangeArrowheads="1"/>
          </p:cNvSpPr>
          <p:nvPr/>
        </p:nvSpPr>
        <p:spPr bwMode="auto">
          <a:xfrm>
            <a:off x="0" y="6165850"/>
            <a:ext cx="914400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pt-BR" sz="1700" dirty="0">
                <a:latin typeface="Verdana" pitchFamily="34" charset="0"/>
              </a:rPr>
              <a:t>	</a:t>
            </a:r>
            <a:r>
              <a:rPr lang="pt-BR" sz="1700" i="1" dirty="0">
                <a:latin typeface="Verdana" pitchFamily="34" charset="0"/>
              </a:rPr>
              <a:t>Periodização das principais capacidades </a:t>
            </a:r>
            <a:r>
              <a:rPr lang="pt-BR" sz="1700" i="1" dirty="0" err="1">
                <a:latin typeface="Verdana" pitchFamily="34" charset="0"/>
              </a:rPr>
              <a:t>biomotoras</a:t>
            </a:r>
            <a:r>
              <a:rPr lang="pt-BR" sz="1700" i="1" dirty="0">
                <a:latin typeface="Verdana" pitchFamily="34" charset="0"/>
              </a:rPr>
              <a:t> (</a:t>
            </a:r>
            <a:r>
              <a:rPr lang="pt-BR" sz="1700" i="1" dirty="0" err="1">
                <a:latin typeface="Verdana" pitchFamily="34" charset="0"/>
              </a:rPr>
              <a:t>Bompa</a:t>
            </a:r>
            <a:r>
              <a:rPr lang="pt-BR" sz="1700" i="1" dirty="0">
                <a:latin typeface="Verdana" pitchFamily="34" charset="0"/>
              </a:rPr>
              <a:t>, p. 221, 2002)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79375" y="100013"/>
            <a:ext cx="1676400" cy="484187"/>
          </a:xfrm>
        </p:spPr>
        <p:txBody>
          <a:bodyPr/>
          <a:lstStyle/>
          <a:p>
            <a:pPr eaLnBrk="1" hangingPunct="1">
              <a:defRPr/>
            </a:pPr>
            <a:r>
              <a:rPr lang="pt-BR" sz="1800" smtClean="0"/>
              <a:t>Periodização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7772400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pt-BR" smtClean="0"/>
              <a:t>	</a:t>
            </a:r>
            <a:r>
              <a:rPr lang="pt-BR" sz="2800" smtClean="0"/>
              <a:t>Diversos Conceitos: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pt-BR" sz="2800" smtClean="0"/>
          </a:p>
          <a:p>
            <a:pPr algn="just" eaLnBrk="1" hangingPunct="1">
              <a:defRPr/>
            </a:pPr>
            <a:r>
              <a:rPr lang="pt-BR" sz="2800" smtClean="0"/>
              <a:t>“A divisão da temporada em períodos de tempo, com conteúdos e objetivos bem determinados.”</a:t>
            </a:r>
            <a:r>
              <a:rPr lang="en-US" sz="2800" smtClean="0"/>
              <a:t> </a:t>
            </a:r>
            <a:r>
              <a:rPr lang="pt-BR" sz="2800" smtClean="0"/>
              <a:t>(A. Raposo, 1989)</a:t>
            </a:r>
          </a:p>
          <a:p>
            <a:pPr algn="just" eaLnBrk="1" hangingPunct="1">
              <a:defRPr/>
            </a:pPr>
            <a:endParaRPr lang="pt-BR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1600200" y="2071688"/>
            <a:ext cx="5943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3200">
                <a:solidFill>
                  <a:schemeClr val="hlink"/>
                </a:solidFill>
                <a:latin typeface="Tahoma" pitchFamily="34" charset="0"/>
              </a:rPr>
              <a:t>• </a:t>
            </a:r>
            <a:r>
              <a:rPr lang="en-US" sz="2800">
                <a:latin typeface="Tahoma" pitchFamily="34" charset="0"/>
              </a:rPr>
              <a:t>ETAPAS DE UM PLANEJAMENTO</a:t>
            </a:r>
            <a:endParaRPr lang="pt-BR" sz="280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7773988" cy="5181600"/>
          </a:xfrm>
        </p:spPr>
        <p:txBody>
          <a:bodyPr/>
          <a:lstStyle/>
          <a:p>
            <a:pPr algn="ctr" eaLnBrk="1" hangingPunct="1"/>
            <a:r>
              <a:rPr lang="pt-BR" smtClean="0">
                <a:effectLst/>
              </a:rPr>
              <a:t>Para a utilização científica dos princípios do treinamento, é necessário que a programação dos conteúdos seja realizada dentro dos blocos de treinamento onde é planejada a composição de cada ano, mês, semana, dia e sessão de treinamento.</a:t>
            </a:r>
          </a:p>
        </p:txBody>
      </p:sp>
      <p:sp>
        <p:nvSpPr>
          <p:cNvPr id="72707" name="Text Box 5"/>
          <p:cNvSpPr txBox="1">
            <a:spLocks noChangeArrowheads="1"/>
          </p:cNvSpPr>
          <p:nvPr/>
        </p:nvSpPr>
        <p:spPr bwMode="auto">
          <a:xfrm>
            <a:off x="96838" y="76200"/>
            <a:ext cx="1579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MACROCICLO</a:t>
            </a:r>
            <a:endParaRPr lang="pt-BR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1905000" y="1600200"/>
            <a:ext cx="5181600" cy="308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800">
                <a:latin typeface="Tahoma" pitchFamily="34" charset="0"/>
              </a:rPr>
              <a:t>• MACROCICLO</a:t>
            </a:r>
          </a:p>
          <a:p>
            <a:pPr eaLnBrk="1" hangingPunct="1">
              <a:spcBef>
                <a:spcPct val="50000"/>
              </a:spcBef>
            </a:pPr>
            <a:endParaRPr lang="en-US" sz="2800">
              <a:latin typeface="Tahoma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800">
                <a:latin typeface="Tahoma" pitchFamily="34" charset="0"/>
              </a:rPr>
              <a:t>	 • MESOCICLO</a:t>
            </a:r>
          </a:p>
          <a:p>
            <a:pPr eaLnBrk="1" hangingPunct="1">
              <a:spcBef>
                <a:spcPct val="50000"/>
              </a:spcBef>
            </a:pPr>
            <a:endParaRPr lang="en-US" sz="2800">
              <a:latin typeface="Tahoma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800">
                <a:latin typeface="Tahoma" pitchFamily="34" charset="0"/>
              </a:rPr>
              <a:t>		 • MICROCICLO</a:t>
            </a:r>
            <a:endParaRPr lang="pt-BR" sz="2800">
              <a:latin typeface="Tahoma" pitchFamily="34" charset="0"/>
            </a:endParaRP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304800" y="533400"/>
            <a:ext cx="6172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800">
                <a:latin typeface="Tahoma" pitchFamily="34" charset="0"/>
              </a:rPr>
              <a:t>- BLOCOS DE UM TREINAMENTO:</a:t>
            </a:r>
            <a:endParaRPr lang="pt-BR" sz="280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3262313" y="3170238"/>
            <a:ext cx="36718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800">
                <a:latin typeface="Tahoma" pitchFamily="34" charset="0"/>
              </a:rPr>
              <a:t>• MACROCICLO</a:t>
            </a:r>
            <a:endParaRPr lang="pt-BR" sz="280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3988" cy="5181600"/>
          </a:xfrm>
        </p:spPr>
        <p:txBody>
          <a:bodyPr/>
          <a:lstStyle/>
          <a:p>
            <a:pPr algn="just" eaLnBrk="1" hangingPunct="1">
              <a:defRPr/>
            </a:pPr>
            <a:r>
              <a:rPr lang="pt-BR" sz="2800" smtClean="0">
                <a:latin typeface="Tahoma" pitchFamily="34" charset="0"/>
              </a:rPr>
              <a:t>Macrociclo é a forma racional de organização das cargas do treinamento em um período de tempo efetivamente definido. Podendo ser: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pt-BR" sz="2800" smtClean="0">
              <a:latin typeface="Tahoma" pitchFamily="34" charset="0"/>
            </a:endParaRPr>
          </a:p>
          <a:p>
            <a:pPr lvl="1" eaLnBrk="1" hangingPunct="1">
              <a:defRPr/>
            </a:pPr>
            <a:r>
              <a:rPr lang="pt-BR" smtClean="0">
                <a:latin typeface="Tahoma" pitchFamily="34" charset="0"/>
              </a:rPr>
              <a:t>Vários anos (plurianual);</a:t>
            </a:r>
          </a:p>
          <a:p>
            <a:pPr lvl="1" eaLnBrk="1" hangingPunct="1">
              <a:buFontTx/>
              <a:buNone/>
              <a:defRPr/>
            </a:pPr>
            <a:endParaRPr lang="pt-BR" smtClean="0">
              <a:latin typeface="Tahoma" pitchFamily="34" charset="0"/>
            </a:endParaRPr>
          </a:p>
          <a:p>
            <a:pPr lvl="1" eaLnBrk="1" hangingPunct="1">
              <a:defRPr/>
            </a:pPr>
            <a:r>
              <a:rPr lang="pt-BR" smtClean="0">
                <a:latin typeface="Tahoma" pitchFamily="34" charset="0"/>
              </a:rPr>
              <a:t>Ciclo olímpico;</a:t>
            </a:r>
          </a:p>
          <a:p>
            <a:pPr lvl="1" eaLnBrk="1" hangingPunct="1">
              <a:buFontTx/>
              <a:buNone/>
              <a:defRPr/>
            </a:pPr>
            <a:endParaRPr lang="pt-BR" smtClean="0">
              <a:latin typeface="Tahoma" pitchFamily="34" charset="0"/>
            </a:endParaRPr>
          </a:p>
          <a:p>
            <a:pPr lvl="1" eaLnBrk="1" hangingPunct="1">
              <a:defRPr/>
            </a:pPr>
            <a:r>
              <a:rPr lang="pt-BR" smtClean="0">
                <a:latin typeface="Tahoma" pitchFamily="34" charset="0"/>
              </a:rPr>
              <a:t>Anual.</a:t>
            </a:r>
          </a:p>
        </p:txBody>
      </p:sp>
      <p:sp>
        <p:nvSpPr>
          <p:cNvPr id="75779" name="Text Box 5"/>
          <p:cNvSpPr txBox="1">
            <a:spLocks noChangeArrowheads="1"/>
          </p:cNvSpPr>
          <p:nvPr/>
        </p:nvSpPr>
        <p:spPr bwMode="auto">
          <a:xfrm>
            <a:off x="96838" y="76200"/>
            <a:ext cx="1579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MACROCICLO</a:t>
            </a:r>
            <a:endParaRPr lang="pt-BR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773988" cy="5181600"/>
          </a:xfrm>
        </p:spPr>
        <p:txBody>
          <a:bodyPr/>
          <a:lstStyle/>
          <a:p>
            <a:pPr eaLnBrk="1" hangingPunct="1">
              <a:defRPr/>
            </a:pPr>
            <a:r>
              <a:rPr lang="pt-BR" smtClean="0"/>
              <a:t>Períodos de um Macrociclo </a:t>
            </a:r>
            <a:r>
              <a:rPr lang="pt-BR" smtClean="0">
                <a:sym typeface="Wingdings" pitchFamily="2" charset="2"/>
              </a:rPr>
              <a:t>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pt-BR" smtClean="0">
              <a:sym typeface="Wingdings" pitchFamily="2" charset="2"/>
            </a:endParaRPr>
          </a:p>
          <a:p>
            <a:pPr lvl="1" eaLnBrk="1" hangingPunct="1">
              <a:buClr>
                <a:schemeClr val="tx1"/>
              </a:buClr>
              <a:buFontTx/>
              <a:buBlip>
                <a:blip r:embed="rId2"/>
              </a:buBlip>
              <a:defRPr/>
            </a:pPr>
            <a:r>
              <a:rPr lang="pt-BR" smtClean="0"/>
              <a:t>Preparatório: desenvolvimento do potencial atlético específico geral;</a:t>
            </a:r>
          </a:p>
          <a:p>
            <a:pPr lvl="1" eaLnBrk="1" hangingPunct="1">
              <a:buClr>
                <a:schemeClr val="tx1"/>
              </a:buClr>
              <a:buFontTx/>
              <a:buNone/>
              <a:defRPr/>
            </a:pPr>
            <a:endParaRPr lang="pt-BR" smtClean="0"/>
          </a:p>
          <a:p>
            <a:pPr lvl="1" eaLnBrk="1" hangingPunct="1">
              <a:buClr>
                <a:schemeClr val="tx1"/>
              </a:buClr>
              <a:buFontTx/>
              <a:buBlip>
                <a:blip r:embed="rId2"/>
              </a:buBlip>
              <a:defRPr/>
            </a:pPr>
            <a:r>
              <a:rPr lang="pt-BR" smtClean="0"/>
              <a:t>Competitivo: ápice da forma desportiva e;</a:t>
            </a:r>
          </a:p>
          <a:p>
            <a:pPr lvl="1" eaLnBrk="1" hangingPunct="1">
              <a:buClr>
                <a:schemeClr val="tx1"/>
              </a:buClr>
              <a:buFontTx/>
              <a:buNone/>
              <a:defRPr/>
            </a:pPr>
            <a:endParaRPr lang="pt-BR" smtClean="0"/>
          </a:p>
          <a:p>
            <a:pPr lvl="1" eaLnBrk="1" hangingPunct="1">
              <a:buClr>
                <a:schemeClr val="tx1"/>
              </a:buClr>
              <a:buFontTx/>
              <a:buBlip>
                <a:blip r:embed="rId2"/>
              </a:buBlip>
              <a:defRPr/>
            </a:pPr>
            <a:r>
              <a:rPr lang="pt-BR" smtClean="0"/>
              <a:t>Transitório: recuperação total, elo de ligação entre os macros.</a:t>
            </a:r>
          </a:p>
        </p:txBody>
      </p:sp>
      <p:sp>
        <p:nvSpPr>
          <p:cNvPr id="76803" name="Text Box 5"/>
          <p:cNvSpPr txBox="1">
            <a:spLocks noChangeArrowheads="1"/>
          </p:cNvSpPr>
          <p:nvPr/>
        </p:nvSpPr>
        <p:spPr bwMode="auto">
          <a:xfrm>
            <a:off x="96838" y="76200"/>
            <a:ext cx="1579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MACROCICLO</a:t>
            </a:r>
            <a:endParaRPr lang="pt-BR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7773988" cy="5181600"/>
          </a:xfrm>
        </p:spPr>
        <p:txBody>
          <a:bodyPr/>
          <a:lstStyle/>
          <a:p>
            <a:pPr eaLnBrk="1" hangingPunct="1">
              <a:defRPr/>
            </a:pPr>
            <a:r>
              <a:rPr lang="pt-BR" smtClean="0"/>
              <a:t>Importância: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pt-BR" smtClean="0"/>
          </a:p>
          <a:p>
            <a:pPr lvl="1" algn="just" eaLnBrk="1" hangingPunct="1">
              <a:buClr>
                <a:schemeClr val="tx1"/>
              </a:buClr>
              <a:buFontTx/>
              <a:buBlip>
                <a:blip r:embed="rId2"/>
              </a:buBlip>
              <a:defRPr/>
            </a:pPr>
            <a:r>
              <a:rPr lang="pt-BR" smtClean="0"/>
              <a:t>Calendário, competição principal, prazos, quantidade e distribuição do tempo;</a:t>
            </a:r>
          </a:p>
          <a:p>
            <a:pPr lvl="1" eaLnBrk="1" hangingPunct="1">
              <a:buClr>
                <a:schemeClr val="tx1"/>
              </a:buClr>
              <a:buFontTx/>
              <a:buNone/>
              <a:defRPr/>
            </a:pPr>
            <a:endParaRPr lang="pt-BR" smtClean="0"/>
          </a:p>
          <a:p>
            <a:pPr lvl="1" algn="just" eaLnBrk="1" hangingPunct="1">
              <a:buClr>
                <a:schemeClr val="tx1"/>
              </a:buClr>
              <a:buFontTx/>
              <a:buBlip>
                <a:blip r:embed="rId2"/>
              </a:buBlip>
              <a:defRPr/>
            </a:pPr>
            <a:r>
              <a:rPr lang="pt-BR" smtClean="0"/>
              <a:t>Estágio de preparação (qualidades, hábitos) variando de acordo com o período;</a:t>
            </a:r>
          </a:p>
        </p:txBody>
      </p:sp>
      <p:sp>
        <p:nvSpPr>
          <p:cNvPr id="77827" name="Text Box 5"/>
          <p:cNvSpPr txBox="1">
            <a:spLocks noChangeArrowheads="1"/>
          </p:cNvSpPr>
          <p:nvPr/>
        </p:nvSpPr>
        <p:spPr bwMode="auto">
          <a:xfrm>
            <a:off x="96838" y="76200"/>
            <a:ext cx="1579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MACROCICLO</a:t>
            </a:r>
            <a:endParaRPr lang="pt-BR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5181600"/>
          </a:xfrm>
        </p:spPr>
        <p:txBody>
          <a:bodyPr/>
          <a:lstStyle/>
          <a:p>
            <a:pPr eaLnBrk="1" hangingPunct="1">
              <a:defRPr/>
            </a:pPr>
            <a:r>
              <a:rPr lang="pt-BR" smtClean="0"/>
              <a:t>Importância: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pt-BR" smtClean="0"/>
          </a:p>
          <a:p>
            <a:pPr lvl="1" eaLnBrk="1" hangingPunct="1">
              <a:buClr>
                <a:schemeClr val="tx1"/>
              </a:buClr>
              <a:buFontTx/>
              <a:buBlip>
                <a:blip r:embed="rId2"/>
              </a:buBlip>
              <a:defRPr/>
            </a:pPr>
            <a:r>
              <a:rPr lang="pt-BR" smtClean="0"/>
              <a:t>Níveis diferenciados de aperfeiçoamento;</a:t>
            </a:r>
          </a:p>
          <a:p>
            <a:pPr lvl="1" eaLnBrk="1" hangingPunct="1">
              <a:buClr>
                <a:schemeClr val="tx1"/>
              </a:buClr>
              <a:buFontTx/>
              <a:buNone/>
              <a:defRPr/>
            </a:pPr>
            <a:endParaRPr lang="pt-BR" smtClean="0"/>
          </a:p>
          <a:p>
            <a:pPr lvl="1" eaLnBrk="1" hangingPunct="1">
              <a:buClr>
                <a:schemeClr val="tx1"/>
              </a:buClr>
              <a:buFontTx/>
              <a:buBlip>
                <a:blip r:embed="rId2"/>
              </a:buBlip>
              <a:defRPr/>
            </a:pPr>
            <a:r>
              <a:rPr lang="pt-BR" smtClean="0"/>
              <a:t>Macrociclos de vários anos e;</a:t>
            </a:r>
          </a:p>
          <a:p>
            <a:pPr lvl="1" eaLnBrk="1" hangingPunct="1">
              <a:buClr>
                <a:schemeClr val="tx1"/>
              </a:buClr>
              <a:buFontTx/>
              <a:buNone/>
              <a:defRPr/>
            </a:pPr>
            <a:endParaRPr lang="pt-BR" smtClean="0"/>
          </a:p>
          <a:p>
            <a:pPr lvl="1" eaLnBrk="1" hangingPunct="1">
              <a:buClr>
                <a:schemeClr val="tx1"/>
              </a:buClr>
              <a:buFontTx/>
              <a:buBlip>
                <a:blip r:embed="rId2"/>
              </a:buBlip>
              <a:defRPr/>
            </a:pPr>
            <a:r>
              <a:rPr lang="pt-BR" smtClean="0"/>
              <a:t>Condições ambientais, recursos materiais e meios auxiliares.</a:t>
            </a:r>
          </a:p>
        </p:txBody>
      </p:sp>
      <p:sp>
        <p:nvSpPr>
          <p:cNvPr id="78851" name="Text Box 5"/>
          <p:cNvSpPr txBox="1">
            <a:spLocks noChangeArrowheads="1"/>
          </p:cNvSpPr>
          <p:nvPr/>
        </p:nvSpPr>
        <p:spPr bwMode="auto">
          <a:xfrm>
            <a:off x="96838" y="76200"/>
            <a:ext cx="1579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MACROCICLO</a:t>
            </a:r>
            <a:endParaRPr lang="pt-BR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6042025"/>
            <a:ext cx="9144000" cy="815975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  <a:defRPr/>
            </a:pPr>
            <a:r>
              <a:rPr lang="pt-BR" sz="2400" smtClean="0"/>
              <a:t>Preparatório (P) – Competitivo (C) – Transitório (T)</a:t>
            </a:r>
          </a:p>
        </p:txBody>
      </p:sp>
      <p:graphicFrame>
        <p:nvGraphicFramePr>
          <p:cNvPr id="189532" name="Group 92"/>
          <p:cNvGraphicFramePr>
            <a:graphicFrameLocks noGrp="1"/>
          </p:cNvGraphicFramePr>
          <p:nvPr>
            <p:ph sz="half" idx="2"/>
          </p:nvPr>
        </p:nvGraphicFramePr>
        <p:xfrm>
          <a:off x="-50800" y="1371600"/>
          <a:ext cx="9223375" cy="3194495"/>
        </p:xfrm>
        <a:graphic>
          <a:graphicData uri="http://schemas.openxmlformats.org/drawingml/2006/table">
            <a:tbl>
              <a:tblPr/>
              <a:tblGrid>
                <a:gridCol w="1908175"/>
                <a:gridCol w="614363"/>
                <a:gridCol w="609600"/>
                <a:gridCol w="576262"/>
                <a:gridCol w="184150"/>
                <a:gridCol w="247650"/>
                <a:gridCol w="182563"/>
                <a:gridCol w="182562"/>
                <a:gridCol w="393700"/>
                <a:gridCol w="503238"/>
                <a:gridCol w="287337"/>
                <a:gridCol w="304800"/>
                <a:gridCol w="182563"/>
                <a:gridCol w="182562"/>
                <a:gridCol w="228600"/>
                <a:gridCol w="614363"/>
                <a:gridCol w="393700"/>
                <a:gridCol w="288925"/>
                <a:gridCol w="685800"/>
                <a:gridCol w="182562"/>
                <a:gridCol w="182563"/>
                <a:gridCol w="287337"/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MACROCICLOS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SIMPLES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1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PREPARATÓRIO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COMPETITIVO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DUPLO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PREPARATÓRIO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COMPETITIVO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TRIPLO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DUPLO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INCOMPLETO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TRIPLO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INCOMPLETO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9530" name="Rectangle 90"/>
          <p:cNvSpPr>
            <a:spLocks noChangeArrowheads="1"/>
          </p:cNvSpPr>
          <p:nvPr/>
        </p:nvSpPr>
        <p:spPr bwMode="auto">
          <a:xfrm>
            <a:off x="2411413" y="685800"/>
            <a:ext cx="5364162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pt-BR" sz="240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MESES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4"/>
          <p:cNvSpPr>
            <a:spLocks noChangeArrowheads="1"/>
          </p:cNvSpPr>
          <p:nvPr/>
        </p:nvSpPr>
        <p:spPr bwMode="auto">
          <a:xfrm>
            <a:off x="3262313" y="3170238"/>
            <a:ext cx="23701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800">
                <a:latin typeface="Tahoma" pitchFamily="34" charset="0"/>
              </a:rPr>
              <a:t>• MESOCICLO</a:t>
            </a:r>
            <a:endParaRPr lang="pt-BR" sz="280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8013" y="1219200"/>
            <a:ext cx="7773987" cy="5181600"/>
          </a:xfrm>
        </p:spPr>
        <p:txBody>
          <a:bodyPr/>
          <a:lstStyle/>
          <a:p>
            <a:pPr algn="ctr" eaLnBrk="1" hangingPunct="1"/>
            <a:r>
              <a:rPr lang="pt-BR" sz="2800" i="1" smtClean="0">
                <a:effectLst/>
              </a:rPr>
              <a:t>Periodizar significa sistematizar os conteúdos de um processo de treinamento de acordo com os objetivos, bem definidos, da preparação de um atleta e dos princípios específicos que determinam a forma racional de organização das cargas do treinamento em um período de tempo efetivamente definido. (Verjoshanski, 1990)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title"/>
          </p:nvPr>
        </p:nvSpPr>
        <p:spPr>
          <a:xfrm>
            <a:off x="79375" y="100013"/>
            <a:ext cx="1676400" cy="484187"/>
          </a:xfrm>
        </p:spPr>
        <p:txBody>
          <a:bodyPr/>
          <a:lstStyle/>
          <a:p>
            <a:pPr eaLnBrk="1" hangingPunct="1">
              <a:defRPr/>
            </a:pPr>
            <a:r>
              <a:rPr lang="pt-BR" sz="1800" smtClean="0"/>
              <a:t>Periodização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90488" y="100013"/>
            <a:ext cx="1371600" cy="33178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pt-BR" sz="1800" smtClean="0">
                <a:latin typeface="Tahoma" pitchFamily="34" charset="0"/>
              </a:rPr>
              <a:t>Mesociclo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914400"/>
            <a:ext cx="7773988" cy="5181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endParaRPr lang="pt-BR" smtClean="0"/>
          </a:p>
          <a:p>
            <a:pPr eaLnBrk="1" hangingPunct="1">
              <a:buFont typeface="Wingdings" pitchFamily="2" charset="2"/>
              <a:buNone/>
              <a:defRPr/>
            </a:pPr>
            <a:endParaRPr lang="pt-BR" smtClean="0"/>
          </a:p>
          <a:p>
            <a:pPr algn="just" eaLnBrk="1" hangingPunct="1">
              <a:defRPr/>
            </a:pPr>
            <a:r>
              <a:rPr lang="pt-BR" smtClean="0"/>
              <a:t>É um conjunto de micros que têm a função específica de desenvolver determinadas variáveis, tidas como fundamentais naquela etapa do treinamento.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smtClean="0"/>
              <a:t>Importância: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pt-BR" smtClean="0"/>
          </a:p>
          <a:p>
            <a:pPr lvl="1" eaLnBrk="1" hangingPunct="1">
              <a:buClr>
                <a:schemeClr val="tx1"/>
              </a:buClr>
              <a:buFontTx/>
              <a:buBlip>
                <a:blip r:embed="rId2"/>
              </a:buBlip>
              <a:defRPr/>
            </a:pPr>
            <a:r>
              <a:rPr lang="pt-BR" smtClean="0"/>
              <a:t>Representa uma etapa do treinamento anual e;</a:t>
            </a:r>
          </a:p>
          <a:p>
            <a:pPr lvl="1" eaLnBrk="1" hangingPunct="1">
              <a:buClr>
                <a:schemeClr val="tx1"/>
              </a:buClr>
              <a:buFontTx/>
              <a:buNone/>
              <a:defRPr/>
            </a:pPr>
            <a:endParaRPr lang="pt-BR" smtClean="0"/>
          </a:p>
          <a:p>
            <a:pPr lvl="1" eaLnBrk="1" hangingPunct="1">
              <a:buClr>
                <a:schemeClr val="tx1"/>
              </a:buClr>
              <a:buFontTx/>
              <a:buBlip>
                <a:blip r:embed="rId2"/>
              </a:buBlip>
              <a:defRPr/>
            </a:pPr>
            <a:r>
              <a:rPr lang="pt-BR" smtClean="0"/>
              <a:t>União de micros que se interligam.</a:t>
            </a:r>
          </a:p>
        </p:txBody>
      </p:sp>
      <p:sp>
        <p:nvSpPr>
          <p:cNvPr id="191493" name="Rectangle 5"/>
          <p:cNvSpPr>
            <a:spLocks noGrp="1" noChangeArrowheads="1"/>
          </p:cNvSpPr>
          <p:nvPr>
            <p:ph type="title"/>
          </p:nvPr>
        </p:nvSpPr>
        <p:spPr>
          <a:xfrm>
            <a:off x="90488" y="100013"/>
            <a:ext cx="1371600" cy="33178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pt-BR" sz="1800" smtClean="0">
                <a:latin typeface="Tahoma" pitchFamily="34" charset="0"/>
              </a:rPr>
              <a:t>Mesociclo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endParaRPr lang="pt-BR" smtClean="0"/>
          </a:p>
          <a:p>
            <a:pPr eaLnBrk="1" hangingPunct="1">
              <a:defRPr/>
            </a:pPr>
            <a:r>
              <a:rPr lang="pt-BR" smtClean="0"/>
              <a:t>Objetivo:</a:t>
            </a:r>
          </a:p>
          <a:p>
            <a:pPr lvl="1" eaLnBrk="1" hangingPunct="1">
              <a:buClr>
                <a:schemeClr val="tx1"/>
              </a:buClr>
              <a:buFontTx/>
              <a:buNone/>
              <a:defRPr/>
            </a:pPr>
            <a:endParaRPr lang="pt-BR" smtClean="0"/>
          </a:p>
          <a:p>
            <a:pPr lvl="1" eaLnBrk="1" hangingPunct="1">
              <a:buClr>
                <a:schemeClr val="tx1"/>
              </a:buClr>
              <a:defRPr/>
            </a:pPr>
            <a:r>
              <a:rPr lang="pt-BR" smtClean="0"/>
              <a:t>Determinar os aspectos importantes durante vários microciclos.</a:t>
            </a:r>
          </a:p>
          <a:p>
            <a:pPr lvl="1" eaLnBrk="1" hangingPunct="1">
              <a:buClr>
                <a:schemeClr val="tx1"/>
              </a:buClr>
              <a:buFontTx/>
              <a:buNone/>
              <a:defRPr/>
            </a:pPr>
            <a:endParaRPr lang="pt-BR" smtClean="0"/>
          </a:p>
          <a:p>
            <a:pPr lvl="1" eaLnBrk="1" hangingPunct="1">
              <a:buClr>
                <a:schemeClr val="tx1"/>
              </a:buClr>
              <a:buFontTx/>
              <a:buNone/>
              <a:defRPr/>
            </a:pPr>
            <a:endParaRPr lang="pt-BR" smtClean="0"/>
          </a:p>
          <a:p>
            <a:pPr eaLnBrk="1" hangingPunct="1">
              <a:defRPr/>
            </a:pPr>
            <a:endParaRPr lang="pt-BR" smtClean="0"/>
          </a:p>
        </p:txBody>
      </p:sp>
      <p:sp>
        <p:nvSpPr>
          <p:cNvPr id="192517" name="Rectangle 5"/>
          <p:cNvSpPr>
            <a:spLocks noGrp="1" noChangeArrowheads="1"/>
          </p:cNvSpPr>
          <p:nvPr>
            <p:ph type="title"/>
          </p:nvPr>
        </p:nvSpPr>
        <p:spPr>
          <a:xfrm>
            <a:off x="90488" y="100013"/>
            <a:ext cx="1371600" cy="33178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pt-BR" sz="1800" smtClean="0">
                <a:latin typeface="Tahoma" pitchFamily="34" charset="0"/>
              </a:rPr>
              <a:t>Mesociclo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773988" cy="4560888"/>
          </a:xfrm>
        </p:spPr>
        <p:txBody>
          <a:bodyPr/>
          <a:lstStyle/>
          <a:p>
            <a:pPr eaLnBrk="1" hangingPunct="1">
              <a:defRPr/>
            </a:pPr>
            <a:r>
              <a:rPr lang="pt-BR" smtClean="0"/>
              <a:t>Auxilia: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pt-BR" smtClean="0"/>
          </a:p>
          <a:p>
            <a:pPr lvl="1" eaLnBrk="1" hangingPunct="1">
              <a:buClr>
                <a:schemeClr val="tx1"/>
              </a:buClr>
              <a:buFontTx/>
              <a:buNone/>
              <a:defRPr/>
            </a:pPr>
            <a:r>
              <a:rPr lang="pt-BR" smtClean="0">
                <a:solidFill>
                  <a:schemeClr val="tx2"/>
                </a:solidFill>
                <a:sym typeface="Marlett" pitchFamily="2" charset="2"/>
              </a:rPr>
              <a:t></a:t>
            </a:r>
            <a:r>
              <a:rPr lang="pt-BR" smtClean="0"/>
              <a:t> Definição dos objetivos específicos;</a:t>
            </a:r>
          </a:p>
          <a:p>
            <a:pPr lvl="1" eaLnBrk="1" hangingPunct="1">
              <a:buClr>
                <a:schemeClr val="tx1"/>
              </a:buClr>
              <a:buFontTx/>
              <a:buNone/>
              <a:defRPr/>
            </a:pPr>
            <a:endParaRPr lang="pt-BR" smtClean="0"/>
          </a:p>
          <a:p>
            <a:pPr lvl="1" eaLnBrk="1" hangingPunct="1">
              <a:buClr>
                <a:schemeClr val="tx1"/>
              </a:buClr>
              <a:buFontTx/>
              <a:buNone/>
              <a:defRPr/>
            </a:pPr>
            <a:r>
              <a:rPr lang="pt-BR" smtClean="0">
                <a:solidFill>
                  <a:schemeClr val="tx2"/>
                </a:solidFill>
                <a:sym typeface="Marlett" pitchFamily="2" charset="2"/>
              </a:rPr>
              <a:t></a:t>
            </a:r>
            <a:r>
              <a:rPr lang="pt-BR" smtClean="0"/>
              <a:t> Maior controle dos resultados e;</a:t>
            </a:r>
          </a:p>
          <a:p>
            <a:pPr lvl="1" eaLnBrk="1" hangingPunct="1">
              <a:buClr>
                <a:schemeClr val="tx1"/>
              </a:buClr>
              <a:buFontTx/>
              <a:buNone/>
              <a:defRPr/>
            </a:pPr>
            <a:endParaRPr lang="pt-BR" smtClean="0"/>
          </a:p>
          <a:p>
            <a:pPr lvl="1" eaLnBrk="1" hangingPunct="1">
              <a:buClr>
                <a:schemeClr val="tx1"/>
              </a:buClr>
              <a:buFontTx/>
              <a:buNone/>
              <a:defRPr/>
            </a:pPr>
            <a:r>
              <a:rPr lang="pt-BR" smtClean="0">
                <a:solidFill>
                  <a:schemeClr val="tx2"/>
                </a:solidFill>
                <a:sym typeface="Marlett" pitchFamily="2" charset="2"/>
              </a:rPr>
              <a:t></a:t>
            </a:r>
            <a:r>
              <a:rPr lang="pt-BR" smtClean="0"/>
              <a:t> Variação do trabalho de acordo com a finalidade.</a:t>
            </a:r>
          </a:p>
        </p:txBody>
      </p:sp>
      <p:sp>
        <p:nvSpPr>
          <p:cNvPr id="193541" name="Rectangle 5"/>
          <p:cNvSpPr>
            <a:spLocks noGrp="1" noChangeArrowheads="1"/>
          </p:cNvSpPr>
          <p:nvPr>
            <p:ph type="title"/>
          </p:nvPr>
        </p:nvSpPr>
        <p:spPr>
          <a:xfrm>
            <a:off x="90488" y="100013"/>
            <a:ext cx="1371600" cy="33178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pt-BR" sz="1800" smtClean="0">
                <a:latin typeface="Tahoma" pitchFamily="34" charset="0"/>
              </a:rPr>
              <a:t>Mesociclo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smtClean="0"/>
              <a:t>Utilização: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pt-BR" smtClean="0"/>
          </a:p>
          <a:p>
            <a:pPr lvl="1" eaLnBrk="1" hangingPunct="1">
              <a:buClr>
                <a:schemeClr val="tx1"/>
              </a:buClr>
              <a:buFontTx/>
              <a:buNone/>
              <a:defRPr/>
            </a:pPr>
            <a:r>
              <a:rPr lang="pt-BR" smtClean="0">
                <a:solidFill>
                  <a:schemeClr val="tx2"/>
                </a:solidFill>
                <a:sym typeface="Marlett" pitchFamily="2" charset="2"/>
              </a:rPr>
              <a:t></a:t>
            </a:r>
            <a:r>
              <a:rPr lang="pt-BR" smtClean="0"/>
              <a:t> Durante um determinado período do treino e;</a:t>
            </a:r>
          </a:p>
          <a:p>
            <a:pPr lvl="1" eaLnBrk="1" hangingPunct="1">
              <a:buClr>
                <a:schemeClr val="tx1"/>
              </a:buClr>
              <a:buFontTx/>
              <a:buNone/>
              <a:defRPr/>
            </a:pPr>
            <a:endParaRPr lang="pt-BR" smtClean="0"/>
          </a:p>
          <a:p>
            <a:pPr lvl="1" eaLnBrk="1" hangingPunct="1">
              <a:buClr>
                <a:schemeClr val="tx1"/>
              </a:buClr>
              <a:buFontTx/>
              <a:buNone/>
              <a:defRPr/>
            </a:pPr>
            <a:r>
              <a:rPr lang="pt-BR" smtClean="0">
                <a:solidFill>
                  <a:schemeClr val="tx2"/>
                </a:solidFill>
                <a:sym typeface="Marlett" pitchFamily="2" charset="2"/>
              </a:rPr>
              <a:t></a:t>
            </a:r>
            <a:r>
              <a:rPr lang="pt-BR" smtClean="0"/>
              <a:t> Caracterizar a predominância do trabalho ministrado.</a:t>
            </a:r>
          </a:p>
        </p:txBody>
      </p:sp>
      <p:sp>
        <p:nvSpPr>
          <p:cNvPr id="194565" name="Rectangle 5"/>
          <p:cNvSpPr>
            <a:spLocks noGrp="1" noChangeArrowheads="1"/>
          </p:cNvSpPr>
          <p:nvPr>
            <p:ph type="title"/>
          </p:nvPr>
        </p:nvSpPr>
        <p:spPr>
          <a:xfrm>
            <a:off x="90488" y="100013"/>
            <a:ext cx="1371600" cy="33178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pt-BR" sz="1800" smtClean="0">
                <a:latin typeface="Tahoma" pitchFamily="34" charset="0"/>
              </a:rPr>
              <a:t>Mesociclo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773988" cy="3200400"/>
          </a:xfrm>
        </p:spPr>
        <p:txBody>
          <a:bodyPr/>
          <a:lstStyle/>
          <a:p>
            <a:pPr eaLnBrk="1" hangingPunct="1">
              <a:defRPr/>
            </a:pPr>
            <a:r>
              <a:rPr lang="pt-BR" smtClean="0"/>
              <a:t>Tipos de Mesociclos: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pt-BR" smtClean="0"/>
          </a:p>
          <a:p>
            <a:pPr lvl="1" algn="just" eaLnBrk="1" hangingPunct="1">
              <a:buClr>
                <a:schemeClr val="tx1"/>
              </a:buClr>
              <a:buFontTx/>
              <a:buNone/>
              <a:defRPr/>
            </a:pPr>
            <a:r>
              <a:rPr lang="pt-BR" smtClean="0">
                <a:solidFill>
                  <a:schemeClr val="tx2"/>
                </a:solidFill>
                <a:sym typeface="Marlett" pitchFamily="2" charset="2"/>
              </a:rPr>
              <a:t></a:t>
            </a:r>
            <a:r>
              <a:rPr lang="pt-BR" smtClean="0"/>
              <a:t> Incorporação ou envolvente </a:t>
            </a:r>
            <a:r>
              <a:rPr lang="pt-BR" smtClean="0">
                <a:sym typeface="Wingdings" pitchFamily="2" charset="2"/>
              </a:rPr>
              <a:t> Contato inicial com o treinamento anual, utilizado com a função adaptativa.</a:t>
            </a:r>
          </a:p>
        </p:txBody>
      </p:sp>
      <p:sp>
        <p:nvSpPr>
          <p:cNvPr id="195589" name="Rectangle 5"/>
          <p:cNvSpPr>
            <a:spLocks noGrp="1" noChangeArrowheads="1"/>
          </p:cNvSpPr>
          <p:nvPr>
            <p:ph type="title"/>
          </p:nvPr>
        </p:nvSpPr>
        <p:spPr>
          <a:xfrm>
            <a:off x="90488" y="100013"/>
            <a:ext cx="1371600" cy="33178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pt-BR" sz="1800" smtClean="0">
                <a:latin typeface="Tahoma" pitchFamily="34" charset="0"/>
              </a:rPr>
              <a:t>Mesociclo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371600"/>
            <a:ext cx="7773988" cy="5181600"/>
          </a:xfrm>
        </p:spPr>
        <p:txBody>
          <a:bodyPr/>
          <a:lstStyle/>
          <a:p>
            <a:pPr eaLnBrk="1" hangingPunct="1">
              <a:defRPr/>
            </a:pPr>
            <a:r>
              <a:rPr lang="pt-BR" sz="2400" smtClean="0"/>
              <a:t>Tipos de Mesociclo: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pt-BR" sz="2400" smtClean="0"/>
          </a:p>
          <a:p>
            <a:pPr lvl="1" eaLnBrk="1" hangingPunct="1">
              <a:buClr>
                <a:schemeClr val="tx1"/>
              </a:buClr>
              <a:buFontTx/>
              <a:buNone/>
              <a:defRPr/>
            </a:pPr>
            <a:r>
              <a:rPr lang="pt-BR" sz="2000" smtClean="0"/>
              <a:t> </a:t>
            </a:r>
            <a:r>
              <a:rPr lang="pt-BR" sz="2400" smtClean="0">
                <a:solidFill>
                  <a:schemeClr val="tx2"/>
                </a:solidFill>
                <a:sym typeface="Marlett" pitchFamily="2" charset="2"/>
              </a:rPr>
              <a:t></a:t>
            </a:r>
            <a:r>
              <a:rPr lang="pt-BR" sz="2400" smtClean="0"/>
              <a:t>Base/ Preparatórios Geral e Específico:</a:t>
            </a:r>
          </a:p>
          <a:p>
            <a:pPr lvl="2" eaLnBrk="1" hangingPunct="1">
              <a:buClr>
                <a:schemeClr val="tx1"/>
              </a:buClr>
              <a:buFont typeface="Wingdings" pitchFamily="2" charset="2"/>
              <a:buChar char="ü"/>
              <a:defRPr/>
            </a:pPr>
            <a:endParaRPr lang="pt-BR" smtClean="0"/>
          </a:p>
          <a:p>
            <a:pPr lvl="1" algn="just" eaLnBrk="1" hangingPunct="1">
              <a:buClr>
                <a:schemeClr val="tx1"/>
              </a:buClr>
              <a:buFont typeface="Wingdings" pitchFamily="2" charset="2"/>
              <a:buChar char="ü"/>
              <a:defRPr/>
            </a:pPr>
            <a:r>
              <a:rPr lang="pt-BR" sz="2400" smtClean="0"/>
              <a:t>De desenvolvimento: meso principal dos períodos geral e especial, alto grau adaptativo;</a:t>
            </a:r>
            <a:endParaRPr lang="en-US" sz="2400" smtClean="0"/>
          </a:p>
          <a:p>
            <a:pPr lvl="1" algn="just" eaLnBrk="1" hangingPunct="1">
              <a:buClr>
                <a:schemeClr val="tx1"/>
              </a:buClr>
              <a:buFont typeface="Wingdings" pitchFamily="2" charset="2"/>
              <a:buChar char="ü"/>
              <a:defRPr/>
            </a:pPr>
            <a:endParaRPr lang="en-US" sz="2400" smtClean="0">
              <a:sym typeface="Marlett" pitchFamily="2" charset="2"/>
            </a:endParaRPr>
          </a:p>
          <a:p>
            <a:pPr lvl="1" algn="just" eaLnBrk="1" hangingPunct="1">
              <a:buClr>
                <a:schemeClr val="tx1"/>
              </a:buClr>
              <a:buFont typeface="Wingdings" pitchFamily="2" charset="2"/>
              <a:buChar char="ü"/>
              <a:defRPr/>
            </a:pPr>
            <a:r>
              <a:rPr lang="pt-BR" sz="2400" smtClean="0">
                <a:sym typeface="Marlett" pitchFamily="2" charset="2"/>
              </a:rPr>
              <a:t></a:t>
            </a:r>
            <a:r>
              <a:rPr lang="pt-BR" sz="2400" smtClean="0"/>
              <a:t>Estabelecedores: objetiva ratificar as mudanças ocorridas no meso de desenvolvimento;</a:t>
            </a:r>
          </a:p>
        </p:txBody>
      </p:sp>
      <p:sp>
        <p:nvSpPr>
          <p:cNvPr id="196613" name="Rectangle 5"/>
          <p:cNvSpPr>
            <a:spLocks noGrp="1" noChangeArrowheads="1"/>
          </p:cNvSpPr>
          <p:nvPr>
            <p:ph type="title"/>
          </p:nvPr>
        </p:nvSpPr>
        <p:spPr>
          <a:xfrm>
            <a:off x="90488" y="100013"/>
            <a:ext cx="1371600" cy="33178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pt-BR" sz="1800" smtClean="0">
                <a:latin typeface="Tahoma" pitchFamily="34" charset="0"/>
              </a:rPr>
              <a:t>Mesociclo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181600"/>
          </a:xfrm>
        </p:spPr>
        <p:txBody>
          <a:bodyPr/>
          <a:lstStyle/>
          <a:p>
            <a:pPr eaLnBrk="1" hangingPunct="1">
              <a:defRPr/>
            </a:pPr>
            <a:r>
              <a:rPr lang="pt-BR" smtClean="0"/>
              <a:t>Tipos de Mesociclo: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smtClean="0">
              <a:solidFill>
                <a:schemeClr val="tx2"/>
              </a:solidFill>
              <a:sym typeface="Marlett" pitchFamily="2" charset="2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pt-BR" smtClean="0">
                <a:solidFill>
                  <a:schemeClr val="tx2"/>
                </a:solidFill>
                <a:sym typeface="Marlett" pitchFamily="2" charset="2"/>
              </a:rPr>
              <a:t></a:t>
            </a:r>
            <a:r>
              <a:rPr lang="pt-BR" smtClean="0"/>
              <a:t> Base/ Preparatórios Geral e </a:t>
            </a:r>
            <a:r>
              <a:rPr lang="en-US" smtClean="0"/>
              <a:t>E</a:t>
            </a:r>
            <a:r>
              <a:rPr lang="pt-BR" smtClean="0"/>
              <a:t>specífico:</a:t>
            </a:r>
          </a:p>
          <a:p>
            <a:pPr lvl="2" eaLnBrk="1" hangingPunct="1">
              <a:buClr>
                <a:schemeClr val="tx1"/>
              </a:buClr>
              <a:buFont typeface="Wingdings" pitchFamily="2" charset="2"/>
              <a:buNone/>
              <a:defRPr/>
            </a:pPr>
            <a:endParaRPr lang="pt-BR" smtClean="0"/>
          </a:p>
          <a:p>
            <a:pPr lvl="2" algn="just" eaLnBrk="1" hangingPunct="1">
              <a:buClr>
                <a:schemeClr val="tx1"/>
              </a:buClr>
              <a:buFont typeface="Wingdings" pitchFamily="2" charset="2"/>
              <a:buChar char="ü"/>
              <a:defRPr/>
            </a:pPr>
            <a:r>
              <a:rPr lang="pt-BR" smtClean="0"/>
              <a:t>Entrantes: 1° meso do ciclo preparatório, incluem 2 a 3 micros ordinários com um estabilizador;</a:t>
            </a:r>
          </a:p>
          <a:p>
            <a:pPr lvl="2" algn="just" eaLnBrk="1" hangingPunct="1">
              <a:buClr>
                <a:schemeClr val="tx1"/>
              </a:buClr>
              <a:buFont typeface="Wingdings" pitchFamily="2" charset="2"/>
              <a:buNone/>
              <a:defRPr/>
            </a:pPr>
            <a:endParaRPr lang="pt-BR" smtClean="0"/>
          </a:p>
          <a:p>
            <a:pPr lvl="2" algn="just" eaLnBrk="1" hangingPunct="1">
              <a:buClr>
                <a:schemeClr val="tx1"/>
              </a:buClr>
              <a:buFont typeface="Wingdings" pitchFamily="2" charset="2"/>
              <a:buChar char="ü"/>
              <a:defRPr/>
            </a:pPr>
            <a:r>
              <a:rPr lang="pt-BR" smtClean="0"/>
              <a:t>Preparativos de restabelecimento: são semelhantes aos de base, porém com mais micros estabilizadores.</a:t>
            </a:r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title"/>
          </p:nvPr>
        </p:nvSpPr>
        <p:spPr>
          <a:xfrm>
            <a:off x="90488" y="100013"/>
            <a:ext cx="1371600" cy="33178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pt-BR" sz="1800" smtClean="0">
                <a:latin typeface="Tahoma" pitchFamily="34" charset="0"/>
              </a:rPr>
              <a:t>Mesociclo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90600"/>
            <a:ext cx="7773988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pt-BR" smtClean="0"/>
              <a:t>Tipos de Mesociclo: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FontTx/>
              <a:buNone/>
              <a:defRPr/>
            </a:pPr>
            <a:endParaRPr lang="pt-BR" smtClean="0"/>
          </a:p>
          <a:p>
            <a:pPr lvl="1" algn="just" eaLnBrk="1" hangingPunct="1">
              <a:lnSpc>
                <a:spcPct val="90000"/>
              </a:lnSpc>
              <a:buClr>
                <a:schemeClr val="tx1"/>
              </a:buClr>
              <a:buFontTx/>
              <a:buNone/>
              <a:defRPr/>
            </a:pPr>
            <a:r>
              <a:rPr lang="pt-BR" smtClean="0">
                <a:solidFill>
                  <a:schemeClr val="tx2"/>
                </a:solidFill>
                <a:sym typeface="Marlett" pitchFamily="2" charset="2"/>
              </a:rPr>
              <a:t></a:t>
            </a:r>
            <a:r>
              <a:rPr lang="pt-BR" smtClean="0"/>
              <a:t> Preparatórios de Controle: transição entre os mesos, utilizado para identificar alguma irregularidade no programa.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defRPr/>
            </a:pPr>
            <a:endParaRPr lang="pt-BR" smtClean="0"/>
          </a:p>
          <a:p>
            <a:pPr lvl="1" algn="just" eaLnBrk="1" hangingPunct="1">
              <a:lnSpc>
                <a:spcPct val="90000"/>
              </a:lnSpc>
              <a:buClr>
                <a:schemeClr val="tx1"/>
              </a:buClr>
              <a:buFontTx/>
              <a:buNone/>
              <a:defRPr/>
            </a:pPr>
            <a:r>
              <a:rPr lang="pt-BR" smtClean="0">
                <a:solidFill>
                  <a:schemeClr val="tx2"/>
                </a:solidFill>
                <a:sym typeface="Marlett" pitchFamily="2" charset="2"/>
              </a:rPr>
              <a:t></a:t>
            </a:r>
            <a:r>
              <a:rPr lang="pt-BR" smtClean="0"/>
              <a:t> Pré-competitivo: utilizado nas competições preliminares, tem a finalidade de executar todas as funções básicas e secundárias encontradas nas competições alvo.</a:t>
            </a:r>
          </a:p>
        </p:txBody>
      </p:sp>
      <p:sp>
        <p:nvSpPr>
          <p:cNvPr id="198661" name="Rectangle 5"/>
          <p:cNvSpPr>
            <a:spLocks noGrp="1" noChangeArrowheads="1"/>
          </p:cNvSpPr>
          <p:nvPr>
            <p:ph type="title"/>
          </p:nvPr>
        </p:nvSpPr>
        <p:spPr>
          <a:xfrm>
            <a:off x="90488" y="100013"/>
            <a:ext cx="1371600" cy="33178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pt-BR" sz="1800" smtClean="0">
                <a:latin typeface="Tahoma" pitchFamily="34" charset="0"/>
              </a:rPr>
              <a:t>Mesociclo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295400"/>
            <a:ext cx="7773988" cy="5181600"/>
          </a:xfrm>
        </p:spPr>
        <p:txBody>
          <a:bodyPr/>
          <a:lstStyle/>
          <a:p>
            <a:pPr eaLnBrk="1" hangingPunct="1">
              <a:defRPr/>
            </a:pPr>
            <a:r>
              <a:rPr lang="pt-BR" smtClean="0"/>
              <a:t>Tipos de Mesociclo: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pt-BR" smtClean="0"/>
          </a:p>
          <a:p>
            <a:pPr lvl="1" algn="just" eaLnBrk="1" hangingPunct="1">
              <a:buClr>
                <a:schemeClr val="tx1"/>
              </a:buClr>
              <a:buFontTx/>
              <a:buNone/>
              <a:defRPr/>
            </a:pPr>
            <a:r>
              <a:rPr lang="pt-BR" smtClean="0">
                <a:solidFill>
                  <a:schemeClr val="tx2"/>
                </a:solidFill>
                <a:sym typeface="Marlett" pitchFamily="2" charset="2"/>
              </a:rPr>
              <a:t></a:t>
            </a:r>
            <a:r>
              <a:rPr lang="pt-BR" smtClean="0"/>
              <a:t> Competitivo: Utilizado somente na competição alvo, o conteúdo é específico e determinante.</a:t>
            </a:r>
          </a:p>
          <a:p>
            <a:pPr lvl="1" algn="just" eaLnBrk="1" hangingPunct="1">
              <a:buClr>
                <a:schemeClr val="tx1"/>
              </a:buClr>
              <a:buFontTx/>
              <a:buNone/>
              <a:defRPr/>
            </a:pPr>
            <a:endParaRPr lang="pt-BR" smtClean="0"/>
          </a:p>
          <a:p>
            <a:pPr lvl="1" algn="just" eaLnBrk="1" hangingPunct="1">
              <a:buClr>
                <a:schemeClr val="tx1"/>
              </a:buClr>
              <a:buFontTx/>
              <a:buNone/>
              <a:defRPr/>
            </a:pPr>
            <a:r>
              <a:rPr lang="pt-BR" smtClean="0">
                <a:solidFill>
                  <a:schemeClr val="tx2"/>
                </a:solidFill>
                <a:sym typeface="Marlett" pitchFamily="2" charset="2"/>
              </a:rPr>
              <a:t></a:t>
            </a:r>
            <a:r>
              <a:rPr lang="pt-BR" smtClean="0"/>
              <a:t> Competitivo de Restabelecimento Mantenedor: brando, utilizado em períodos competitivos extensos.</a:t>
            </a:r>
          </a:p>
        </p:txBody>
      </p:sp>
      <p:sp>
        <p:nvSpPr>
          <p:cNvPr id="199685" name="Rectangle 5"/>
          <p:cNvSpPr>
            <a:spLocks noGrp="1" noChangeArrowheads="1"/>
          </p:cNvSpPr>
          <p:nvPr>
            <p:ph type="title"/>
          </p:nvPr>
        </p:nvSpPr>
        <p:spPr>
          <a:xfrm>
            <a:off x="90488" y="100013"/>
            <a:ext cx="1371600" cy="33178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pt-BR" sz="1800" smtClean="0">
                <a:latin typeface="Tahoma" pitchFamily="34" charset="0"/>
              </a:rPr>
              <a:t>Mesociclo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676400"/>
            <a:ext cx="8386763" cy="4114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pt-BR" sz="2800" dirty="0" smtClean="0">
                <a:cs typeface="Tahoma" pitchFamily="34" charset="0"/>
              </a:rPr>
              <a:t>	 “É uma porção ou divisão do tempo, útil do treinamento, em pequenos segmentos, tornando-se mais fácil seu controle e que são denominados de fases”.</a:t>
            </a:r>
            <a:endParaRPr lang="en-US" sz="2800" dirty="0" smtClean="0">
              <a:cs typeface="Tahoma" pitchFamily="34" charset="0"/>
            </a:endParaRP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pt-BR" sz="2800" dirty="0" smtClean="0">
              <a:cs typeface="Tahoma" pitchFamily="34" charset="0"/>
            </a:endParaRP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800" dirty="0" smtClean="0">
                <a:cs typeface="Tahoma" pitchFamily="34" charset="0"/>
              </a:rPr>
              <a:t> </a:t>
            </a:r>
            <a:r>
              <a:rPr lang="pt-BR" sz="2800" dirty="0" smtClean="0">
                <a:cs typeface="Tahoma" pitchFamily="34" charset="0"/>
              </a:rPr>
              <a:t>(</a:t>
            </a:r>
            <a:r>
              <a:rPr lang="pt-BR" sz="2800" dirty="0" err="1" smtClean="0">
                <a:cs typeface="Tahoma" pitchFamily="34" charset="0"/>
              </a:rPr>
              <a:t>Bompa</a:t>
            </a:r>
            <a:r>
              <a:rPr lang="en-US" sz="2800" dirty="0" smtClean="0">
                <a:cs typeface="Tahoma" pitchFamily="34" charset="0"/>
              </a:rPr>
              <a:t>, 2002 - (</a:t>
            </a:r>
            <a:r>
              <a:rPr lang="pt-BR" sz="2800" dirty="0" smtClean="0">
                <a:cs typeface="Tahoma" pitchFamily="34" charset="0"/>
              </a:rPr>
              <a:t>adaptado por Carneiro, W.)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title"/>
          </p:nvPr>
        </p:nvSpPr>
        <p:spPr>
          <a:xfrm>
            <a:off x="79375" y="100013"/>
            <a:ext cx="1676400" cy="484187"/>
          </a:xfrm>
        </p:spPr>
        <p:txBody>
          <a:bodyPr/>
          <a:lstStyle/>
          <a:p>
            <a:pPr eaLnBrk="1" hangingPunct="1">
              <a:defRPr/>
            </a:pPr>
            <a:r>
              <a:rPr lang="pt-BR" sz="1800" smtClean="0"/>
              <a:t>Periodização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sz="2800" smtClean="0">
                <a:latin typeface="Tahoma" pitchFamily="34" charset="0"/>
              </a:rPr>
              <a:t>Quadro Resumo dos Tipos de Mesociclos</a:t>
            </a:r>
          </a:p>
        </p:txBody>
      </p:sp>
      <p:graphicFrame>
        <p:nvGraphicFramePr>
          <p:cNvPr id="200725" name="Group 21"/>
          <p:cNvGraphicFramePr>
            <a:graphicFrameLocks noGrp="1"/>
          </p:cNvGraphicFramePr>
          <p:nvPr>
            <p:ph idx="1"/>
          </p:nvPr>
        </p:nvGraphicFramePr>
        <p:xfrm>
          <a:off x="34925" y="1628775"/>
          <a:ext cx="9145588" cy="4626864"/>
        </p:xfrm>
        <a:graphic>
          <a:graphicData uri="http://schemas.openxmlformats.org/drawingml/2006/table">
            <a:tbl>
              <a:tblPr/>
              <a:tblGrid>
                <a:gridCol w="2233613"/>
                <a:gridCol w="3382962"/>
                <a:gridCol w="3529013"/>
              </a:tblGrid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TIPOS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TAREFAS PRINCIPAIS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CONTEÚDOS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Gradual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u"/>
                        <a:tabLst/>
                      </a:pPr>
                      <a:r>
                        <a:rPr kumimoji="0" 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Desenvolver uma formação global.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u"/>
                        <a:tabLst/>
                      </a:pPr>
                      <a:r>
                        <a:rPr kumimoji="0" 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Predomínio do treino geral.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Base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u"/>
                        <a:tabLst/>
                      </a:pPr>
                      <a:r>
                        <a:rPr kumimoji="0" 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Melhoria dos níveis funcionais dos fatores de rendimento e melhoria da tática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u"/>
                        <a:tabLst/>
                      </a:pPr>
                      <a:r>
                        <a:rPr kumimoji="0" lang="pt-B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Predomínio dos métodos específicos de treino – intensidade e volume da carga são altos.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sz="2800" smtClean="0">
                <a:latin typeface="Tahoma" pitchFamily="34" charset="0"/>
              </a:rPr>
              <a:t>Quadro Resumo dos Tipos de Mesociclos</a:t>
            </a:r>
          </a:p>
        </p:txBody>
      </p:sp>
      <p:graphicFrame>
        <p:nvGraphicFramePr>
          <p:cNvPr id="201731" name="Group 3"/>
          <p:cNvGraphicFramePr>
            <a:graphicFrameLocks noGrp="1"/>
          </p:cNvGraphicFramePr>
          <p:nvPr>
            <p:ph idx="1"/>
          </p:nvPr>
        </p:nvGraphicFramePr>
        <p:xfrm>
          <a:off x="0" y="1371600"/>
          <a:ext cx="9001156" cy="5388864"/>
        </p:xfrm>
        <a:graphic>
          <a:graphicData uri="http://schemas.openxmlformats.org/drawingml/2006/table">
            <a:tbl>
              <a:tblPr/>
              <a:tblGrid>
                <a:gridCol w="2233613"/>
                <a:gridCol w="3382962"/>
                <a:gridCol w="3384581"/>
              </a:tblGrid>
              <a:tr h="598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TIPOS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TAREFAS PRINCIPAIS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CONTEÚDOS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Controle e Preparação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u"/>
                        <a:tabLst/>
                      </a:pPr>
                      <a:r>
                        <a:rPr kumimoji="0" 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Transferência dos fatores funcionais desenvolvidos a alta intensidade para um nível mais complexo na preparação.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u"/>
                        <a:tabLst/>
                      </a:pPr>
                      <a:r>
                        <a:rPr kumimoji="0" 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Controle dos níveis de preparação.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u"/>
                        <a:tabLst/>
                      </a:pPr>
                      <a:r>
                        <a:rPr kumimoji="0" lang="pt-B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Métodos especiais de treino e de controle – reforço nas medidas de recuperação rápida.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sz="2800" smtClean="0">
                <a:latin typeface="Tahoma" pitchFamily="34" charset="0"/>
              </a:rPr>
              <a:t>Quadro Resumo dos Tipos de Mesociclos</a:t>
            </a:r>
          </a:p>
        </p:txBody>
      </p:sp>
      <p:graphicFrame>
        <p:nvGraphicFramePr>
          <p:cNvPr id="202769" name="Group 17"/>
          <p:cNvGraphicFramePr>
            <a:graphicFrameLocks noGrp="1"/>
          </p:cNvGraphicFramePr>
          <p:nvPr>
            <p:ph idx="1"/>
          </p:nvPr>
        </p:nvGraphicFramePr>
        <p:xfrm>
          <a:off x="-36513" y="1676400"/>
          <a:ext cx="9178926" cy="3596640"/>
        </p:xfrm>
        <a:graphic>
          <a:graphicData uri="http://schemas.openxmlformats.org/drawingml/2006/table">
            <a:tbl>
              <a:tblPr/>
              <a:tblGrid>
                <a:gridCol w="2398713"/>
                <a:gridCol w="3505200"/>
                <a:gridCol w="3275013"/>
              </a:tblGrid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TIPOS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TAREFAS PRINCIPAIS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CONTEÚDOS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Pré Competitivo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   </a:t>
                      </a: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u"/>
                        <a:tabLst/>
                      </a:pPr>
                      <a:r>
                        <a:rPr kumimoji="0" 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Eliminação dos pontos fracos; correção das faltas; estabilização dos níveis técnicos e táticos alcançados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u"/>
                        <a:tabLst/>
                      </a:pPr>
                      <a:r>
                        <a:rPr kumimoji="0" lang="pt-B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Predomínio dos métodos específicos de treino – parâmetros de carga ótima.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sz="2800" smtClean="0">
                <a:latin typeface="Tahoma" pitchFamily="34" charset="0"/>
              </a:rPr>
              <a:t>Quadro Resumo dos Tipos de Mesociclos</a:t>
            </a:r>
          </a:p>
        </p:txBody>
      </p:sp>
      <p:graphicFrame>
        <p:nvGraphicFramePr>
          <p:cNvPr id="203793" name="Group 17"/>
          <p:cNvGraphicFramePr>
            <a:graphicFrameLocks noGrp="1"/>
          </p:cNvGraphicFramePr>
          <p:nvPr>
            <p:ph idx="1"/>
          </p:nvPr>
        </p:nvGraphicFramePr>
        <p:xfrm>
          <a:off x="0" y="1676400"/>
          <a:ext cx="9142413" cy="4470400"/>
        </p:xfrm>
        <a:graphic>
          <a:graphicData uri="http://schemas.openxmlformats.org/drawingml/2006/table">
            <a:tbl>
              <a:tblPr/>
              <a:tblGrid>
                <a:gridCol w="2362200"/>
                <a:gridCol w="3376613"/>
                <a:gridCol w="3403600"/>
              </a:tblGrid>
              <a:tr h="965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TIPOS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TAREFAS PRINCIPAIS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CONTEÚDOS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Competitivo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u"/>
                        <a:tabLst/>
                      </a:pPr>
                      <a:r>
                        <a:rPr kumimoji="0" 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Ênfase especial na construção dos resultados – treino para estabelecer fatores táticos de forma flexível, sob condições de competição.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u"/>
                        <a:tabLst/>
                      </a:pPr>
                      <a:r>
                        <a:rPr kumimoji="0" lang="pt-B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Predomínio da intensidade de carga – série de competições – mais freqüentes – reforço dos meios e métodos de recuperação.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4463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pt-BR" sz="2800" smtClean="0">
                <a:latin typeface="Tahoma" pitchFamily="34" charset="0"/>
              </a:rPr>
              <a:t>Quadro Resumo dos Tipos de Mesociclos</a:t>
            </a:r>
          </a:p>
        </p:txBody>
      </p:sp>
      <p:graphicFrame>
        <p:nvGraphicFramePr>
          <p:cNvPr id="204803" name="Group 3"/>
          <p:cNvGraphicFramePr>
            <a:graphicFrameLocks noGrp="1"/>
          </p:cNvGraphicFramePr>
          <p:nvPr>
            <p:ph idx="1"/>
          </p:nvPr>
        </p:nvGraphicFramePr>
        <p:xfrm>
          <a:off x="76200" y="1219200"/>
          <a:ext cx="8991600" cy="5394960"/>
        </p:xfrm>
        <a:graphic>
          <a:graphicData uri="http://schemas.openxmlformats.org/drawingml/2006/table">
            <a:tbl>
              <a:tblPr/>
              <a:tblGrid>
                <a:gridCol w="2547938"/>
                <a:gridCol w="3222625"/>
                <a:gridCol w="3221037"/>
              </a:tblGrid>
              <a:tr h="887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TIPOS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TAREFAS PRINCIPAIS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CONTEÚDOS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 </a:t>
                      </a:r>
                      <a:r>
                        <a:rPr kumimoji="0" lang="pt-BR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Intermediári</a:t>
                      </a: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</a:t>
                      </a:r>
                      <a:r>
                        <a:rPr kumimoji="0" lang="pt-BR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Tipo 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u"/>
                        <a:tabLst/>
                      </a:pPr>
                      <a:r>
                        <a:rPr kumimoji="0" 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Reforço dos fundamentos que determinam a preparação, a seguir a uma série de competições – eliminar os pontos fracos.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u"/>
                        <a:tabLst/>
                      </a:pPr>
                      <a:r>
                        <a:rPr kumimoji="0" lang="pt-BR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Exercícios específicos para desenvolvimentos de fatores individuais da preparação -poucas competições - Parâmetros ótimos da carga (mais extensiva e menos intensa.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sz="2800" smtClean="0">
                <a:latin typeface="Tahoma" pitchFamily="34" charset="0"/>
              </a:rPr>
              <a:t>Quadro Resumo dos Tipos de Mesociclos</a:t>
            </a:r>
          </a:p>
        </p:txBody>
      </p:sp>
      <p:graphicFrame>
        <p:nvGraphicFramePr>
          <p:cNvPr id="205842" name="Group 18"/>
          <p:cNvGraphicFramePr>
            <a:graphicFrameLocks noGrp="1"/>
          </p:cNvGraphicFramePr>
          <p:nvPr>
            <p:ph idx="1"/>
          </p:nvPr>
        </p:nvGraphicFramePr>
        <p:xfrm>
          <a:off x="0" y="1676400"/>
          <a:ext cx="9142413" cy="4023360"/>
        </p:xfrm>
        <a:graphic>
          <a:graphicData uri="http://schemas.openxmlformats.org/drawingml/2006/table">
            <a:tbl>
              <a:tblPr/>
              <a:tblGrid>
                <a:gridCol w="2362200"/>
                <a:gridCol w="3376613"/>
                <a:gridCol w="3403600"/>
              </a:tblGrid>
              <a:tr h="887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TIPOS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TAREFAS PRINCIPAIS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CONTEÚDOS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Intermediário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    </a:t>
                      </a:r>
                      <a:r>
                        <a:rPr kumimoji="0" 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Tipo 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u"/>
                        <a:tabLst/>
                      </a:pPr>
                      <a:r>
                        <a:rPr kumimoji="0" 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Recuperar e estabilizar os níveis de preparação durante o longo período de competições.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u"/>
                        <a:tabLst/>
                      </a:pPr>
                      <a:r>
                        <a:rPr kumimoji="0" lang="pt-B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Reforço dos métodos que favorecem a recuperação ativa – Redução dos níveis de exigências do treino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pt-BR" sz="2800" smtClean="0">
                <a:latin typeface="Tahoma" pitchFamily="34" charset="0"/>
              </a:rPr>
              <a:t>Quadro Resumo dos Tipos de Mesociclos</a:t>
            </a:r>
          </a:p>
        </p:txBody>
      </p:sp>
      <p:graphicFrame>
        <p:nvGraphicFramePr>
          <p:cNvPr id="206869" name="Group 21"/>
          <p:cNvGraphicFramePr>
            <a:graphicFrameLocks noGrp="1"/>
          </p:cNvGraphicFramePr>
          <p:nvPr>
            <p:ph idx="1"/>
          </p:nvPr>
        </p:nvGraphicFramePr>
        <p:xfrm>
          <a:off x="0" y="1066800"/>
          <a:ext cx="9142413" cy="5730240"/>
        </p:xfrm>
        <a:graphic>
          <a:graphicData uri="http://schemas.openxmlformats.org/drawingml/2006/table">
            <a:tbl>
              <a:tblPr/>
              <a:tblGrid>
                <a:gridCol w="2514600"/>
                <a:gridCol w="3224213"/>
                <a:gridCol w="3403600"/>
              </a:tblGrid>
              <a:tr h="873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TIPOS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TAREFAS PRINCIPAIS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CONTEÚDOS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Competitivo (preparação direta para a competição)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u"/>
                        <a:tabLst/>
                      </a:pPr>
                      <a:r>
                        <a:rPr kumimoji="0" 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Expressão ótima da preparação e de todos os seus fatores – Preparação para o ponto alto.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u"/>
                        <a:tabLst/>
                      </a:pPr>
                      <a:r>
                        <a:rPr kumimoji="0" lang="pt-B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Seqüência dos conteúdos de acordo com os apresentados no </a:t>
                      </a:r>
                      <a:r>
                        <a:rPr kumimoji="0" lang="pt-BR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mesociclo</a:t>
                      </a:r>
                      <a:r>
                        <a:rPr kumimoji="0" lang="pt-B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gradual e de base – Parâmetros da carga os mais elevados possíveis, dependentes d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</a:t>
                      </a:r>
                      <a:r>
                        <a:rPr kumimoji="0" lang="pt-B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tarefa principal.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1855788" y="2239963"/>
            <a:ext cx="43164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3200" u="sng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sym typeface="Symbol" pitchFamily="18" charset="2"/>
              </a:rPr>
              <a:t>Distribuição das cargas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533400" y="381000"/>
            <a:ext cx="8001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pt-BR" sz="4000" b="1">
                <a:latin typeface="Times New Roman" pitchFamily="18" charset="0"/>
              </a:rPr>
              <a:t>Volume por mesociclos</a:t>
            </a:r>
            <a:r>
              <a:rPr lang="pt-BR" sz="3200">
                <a:latin typeface="Times New Roman" pitchFamily="18" charset="0"/>
              </a:rPr>
              <a:t>.</a:t>
            </a:r>
            <a:endParaRPr lang="es-ES" sz="3200">
              <a:latin typeface="Times New Roman" pitchFamily="18" charset="0"/>
            </a:endParaRP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762000" y="1524000"/>
            <a:ext cx="7848600" cy="472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pt-BR" sz="3200" b="1">
                <a:latin typeface="Times New Roman" pitchFamily="18" charset="0"/>
              </a:rPr>
              <a:t>K = V.G.  / </a:t>
            </a:r>
            <a:r>
              <a:rPr lang="pt-BR" sz="3200" b="1">
                <a:latin typeface="Times New Roman" pitchFamily="18" charset="0"/>
                <a:sym typeface="Symbol" pitchFamily="18" charset="2"/>
              </a:rPr>
              <a:t>%</a:t>
            </a:r>
          </a:p>
          <a:p>
            <a:pPr eaLnBrk="1" hangingPunct="1">
              <a:spcBef>
                <a:spcPct val="50000"/>
              </a:spcBef>
            </a:pPr>
            <a:r>
              <a:rPr lang="pt-BR" sz="3200" b="1">
                <a:latin typeface="Times New Roman" pitchFamily="18" charset="0"/>
                <a:sym typeface="Symbol" pitchFamily="18" charset="2"/>
              </a:rPr>
              <a:t>K</a:t>
            </a:r>
            <a:r>
              <a:rPr lang="pt-BR" sz="3200">
                <a:latin typeface="Times New Roman" pitchFamily="18" charset="0"/>
                <a:sym typeface="Symbol" pitchFamily="18" charset="2"/>
              </a:rPr>
              <a:t> = é uma constante.</a:t>
            </a:r>
          </a:p>
          <a:p>
            <a:pPr eaLnBrk="1" hangingPunct="1">
              <a:spcBef>
                <a:spcPct val="50000"/>
              </a:spcBef>
            </a:pPr>
            <a:r>
              <a:rPr lang="pt-BR" sz="3200">
                <a:latin typeface="Times New Roman" pitchFamily="18" charset="0"/>
                <a:sym typeface="Symbol" pitchFamily="18" charset="2"/>
              </a:rPr>
              <a:t> </a:t>
            </a:r>
            <a:r>
              <a:rPr lang="pt-BR" sz="3200" b="1">
                <a:latin typeface="Times New Roman" pitchFamily="18" charset="0"/>
                <a:sym typeface="Symbol" pitchFamily="18" charset="2"/>
              </a:rPr>
              <a:t>% = </a:t>
            </a:r>
            <a:r>
              <a:rPr lang="pt-BR" sz="3200">
                <a:latin typeface="Times New Roman" pitchFamily="18" charset="0"/>
                <a:sym typeface="Symbol" pitchFamily="18" charset="2"/>
              </a:rPr>
              <a:t> é a somatória percentual horizontal.</a:t>
            </a:r>
          </a:p>
          <a:p>
            <a:pPr eaLnBrk="1" hangingPunct="1">
              <a:spcBef>
                <a:spcPct val="50000"/>
              </a:spcBef>
            </a:pPr>
            <a:r>
              <a:rPr lang="pt-BR" sz="3200">
                <a:latin typeface="Times New Roman" pitchFamily="18" charset="0"/>
                <a:sym typeface="Symbol" pitchFamily="18" charset="2"/>
              </a:rPr>
              <a:t> V. G. =  é o volume geral.</a:t>
            </a:r>
          </a:p>
          <a:p>
            <a:pPr eaLnBrk="1" hangingPunct="1">
              <a:spcBef>
                <a:spcPct val="50000"/>
              </a:spcBef>
            </a:pPr>
            <a:r>
              <a:rPr lang="pt-BR" sz="3200" b="1">
                <a:latin typeface="Times New Roman" pitchFamily="18" charset="0"/>
                <a:sym typeface="Symbol" pitchFamily="18" charset="2"/>
              </a:rPr>
              <a:t>Vmesoc = k . mesoc(%)</a:t>
            </a:r>
          </a:p>
          <a:p>
            <a:pPr eaLnBrk="1" hangingPunct="1">
              <a:spcBef>
                <a:spcPct val="50000"/>
              </a:spcBef>
            </a:pPr>
            <a:r>
              <a:rPr lang="pt-BR" sz="3200" b="1">
                <a:latin typeface="Times New Roman" pitchFamily="18" charset="0"/>
                <a:sym typeface="Symbol" pitchFamily="18" charset="2"/>
              </a:rPr>
              <a:t>Vmesoc</a:t>
            </a:r>
            <a:r>
              <a:rPr lang="pt-BR" sz="3200">
                <a:latin typeface="Times New Roman" pitchFamily="18" charset="0"/>
                <a:sym typeface="Symbol" pitchFamily="18" charset="2"/>
              </a:rPr>
              <a:t> é o volume do mesociclo e mesoc(%) é o % da carga para o mesociclo.</a:t>
            </a:r>
            <a:endParaRPr lang="es-ES" sz="3200"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1371600"/>
            <a:ext cx="8305800" cy="5175250"/>
            <a:chOff x="240" y="576"/>
            <a:chExt cx="5232" cy="3260"/>
          </a:xfrm>
        </p:grpSpPr>
        <p:sp>
          <p:nvSpPr>
            <p:cNvPr id="154627" name="Rectangle 3"/>
            <p:cNvSpPr>
              <a:spLocks noChangeArrowheads="1"/>
            </p:cNvSpPr>
            <p:nvPr/>
          </p:nvSpPr>
          <p:spPr bwMode="auto">
            <a:xfrm>
              <a:off x="4944" y="2080"/>
              <a:ext cx="528" cy="312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0" rIns="0"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325</a:t>
              </a:r>
              <a:r>
                <a:rPr lang="pt-BR"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 </a:t>
              </a:r>
              <a:endParaRPr lang="es-ES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4628" name="Rectangle 4"/>
            <p:cNvSpPr>
              <a:spLocks noChangeArrowheads="1"/>
            </p:cNvSpPr>
            <p:nvPr/>
          </p:nvSpPr>
          <p:spPr bwMode="auto">
            <a:xfrm>
              <a:off x="4426" y="2080"/>
              <a:ext cx="518" cy="312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0" rIns="0"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30</a:t>
              </a:r>
              <a:endParaRPr lang="es-E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4629" name="Rectangle 5"/>
            <p:cNvSpPr>
              <a:spLocks noChangeArrowheads="1"/>
            </p:cNvSpPr>
            <p:nvPr/>
          </p:nvSpPr>
          <p:spPr bwMode="auto">
            <a:xfrm>
              <a:off x="3888" y="2080"/>
              <a:ext cx="538" cy="312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0" rIns="0"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60</a:t>
              </a:r>
              <a:endParaRPr lang="es-E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4630" name="Rectangle 6"/>
            <p:cNvSpPr>
              <a:spLocks noChangeArrowheads="1"/>
            </p:cNvSpPr>
            <p:nvPr/>
          </p:nvSpPr>
          <p:spPr bwMode="auto">
            <a:xfrm>
              <a:off x="3379" y="2080"/>
              <a:ext cx="509" cy="312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0" rIns="0"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90</a:t>
              </a:r>
              <a:endParaRPr lang="es-E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4631" name="Rectangle 7"/>
            <p:cNvSpPr>
              <a:spLocks noChangeArrowheads="1"/>
            </p:cNvSpPr>
            <p:nvPr/>
          </p:nvSpPr>
          <p:spPr bwMode="auto">
            <a:xfrm>
              <a:off x="2832" y="2080"/>
              <a:ext cx="547" cy="312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0" rIns="0"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100</a:t>
              </a:r>
              <a:endParaRPr lang="es-E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4632" name="Rectangle 8"/>
            <p:cNvSpPr>
              <a:spLocks noChangeArrowheads="1"/>
            </p:cNvSpPr>
            <p:nvPr/>
          </p:nvSpPr>
          <p:spPr bwMode="auto">
            <a:xfrm>
              <a:off x="2333" y="2080"/>
              <a:ext cx="499" cy="312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0" rIns="0"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80</a:t>
              </a:r>
              <a:endParaRPr lang="es-E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4633" name="Rectangle 9"/>
            <p:cNvSpPr>
              <a:spLocks noChangeArrowheads="1"/>
            </p:cNvSpPr>
            <p:nvPr/>
          </p:nvSpPr>
          <p:spPr bwMode="auto">
            <a:xfrm>
              <a:off x="240" y="2080"/>
              <a:ext cx="2093" cy="312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0" rIns="0"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Resist. Aerobia (km)</a:t>
              </a:r>
              <a:endParaRPr lang="es-E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4634" name="Rectangle 10"/>
            <p:cNvSpPr>
              <a:spLocks noChangeArrowheads="1"/>
            </p:cNvSpPr>
            <p:nvPr/>
          </p:nvSpPr>
          <p:spPr bwMode="auto">
            <a:xfrm>
              <a:off x="4944" y="3549"/>
              <a:ext cx="528" cy="287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0" rIns="0"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8000</a:t>
              </a:r>
              <a:endParaRPr lang="es-E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4635" name="Rectangle 11"/>
            <p:cNvSpPr>
              <a:spLocks noChangeArrowheads="1"/>
            </p:cNvSpPr>
            <p:nvPr/>
          </p:nvSpPr>
          <p:spPr bwMode="auto">
            <a:xfrm>
              <a:off x="4944" y="3262"/>
              <a:ext cx="528" cy="287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0" rIns="0"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15000</a:t>
              </a:r>
              <a:endParaRPr lang="es-E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4636" name="Rectangle 12"/>
            <p:cNvSpPr>
              <a:spLocks noChangeArrowheads="1"/>
            </p:cNvSpPr>
            <p:nvPr/>
          </p:nvSpPr>
          <p:spPr bwMode="auto">
            <a:xfrm>
              <a:off x="4944" y="2975"/>
              <a:ext cx="528" cy="287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0" rIns="0"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4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  </a:t>
              </a:r>
              <a:r>
                <a:rPr lang="pt-BR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15</a:t>
              </a:r>
              <a:endParaRPr lang="es-E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4637" name="Rectangle 13"/>
            <p:cNvSpPr>
              <a:spLocks noChangeArrowheads="1"/>
            </p:cNvSpPr>
            <p:nvPr/>
          </p:nvSpPr>
          <p:spPr bwMode="auto">
            <a:xfrm>
              <a:off x="4944" y="2688"/>
              <a:ext cx="528" cy="287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0" rIns="0"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  </a:t>
              </a:r>
              <a:r>
                <a:rPr lang="pt-BR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40</a:t>
              </a:r>
              <a:endParaRPr lang="es-E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4638" name="Rectangle 14"/>
            <p:cNvSpPr>
              <a:spLocks noChangeArrowheads="1"/>
            </p:cNvSpPr>
            <p:nvPr/>
          </p:nvSpPr>
          <p:spPr bwMode="auto">
            <a:xfrm>
              <a:off x="4944" y="2392"/>
              <a:ext cx="528" cy="296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0" rIns="0"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  </a:t>
              </a:r>
              <a:r>
                <a:rPr lang="pt-BR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80</a:t>
              </a:r>
              <a:endParaRPr lang="es-E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4639" name="Rectangle 15"/>
            <p:cNvSpPr>
              <a:spLocks noChangeArrowheads="1"/>
            </p:cNvSpPr>
            <p:nvPr/>
          </p:nvSpPr>
          <p:spPr bwMode="auto">
            <a:xfrm>
              <a:off x="4944" y="902"/>
              <a:ext cx="528" cy="1178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0" rIns="0"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endParaRPr lang="pt-BR" sz="2400" b="1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endParaRPr lang="pt-BR" sz="2400" b="1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endParaRPr lang="pt-BR" sz="2400" b="1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VG</a:t>
              </a:r>
              <a:endParaRPr lang="es-E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4640" name="Rectangle 16"/>
            <p:cNvSpPr>
              <a:spLocks noChangeArrowheads="1"/>
            </p:cNvSpPr>
            <p:nvPr/>
          </p:nvSpPr>
          <p:spPr bwMode="auto">
            <a:xfrm>
              <a:off x="3888" y="3549"/>
              <a:ext cx="538" cy="287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0" rIns="0"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40</a:t>
              </a:r>
              <a:endParaRPr lang="es-E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4641" name="Rectangle 17"/>
            <p:cNvSpPr>
              <a:spLocks noChangeArrowheads="1"/>
            </p:cNvSpPr>
            <p:nvPr/>
          </p:nvSpPr>
          <p:spPr bwMode="auto">
            <a:xfrm>
              <a:off x="3888" y="3262"/>
              <a:ext cx="538" cy="287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0" rIns="0"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70</a:t>
              </a:r>
              <a:endParaRPr lang="es-E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4642" name="Rectangle 18"/>
            <p:cNvSpPr>
              <a:spLocks noChangeArrowheads="1"/>
            </p:cNvSpPr>
            <p:nvPr/>
          </p:nvSpPr>
          <p:spPr bwMode="auto">
            <a:xfrm>
              <a:off x="3888" y="2975"/>
              <a:ext cx="538" cy="287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0" rIns="0"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80</a:t>
              </a:r>
              <a:endParaRPr lang="es-E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4643" name="Rectangle 19"/>
            <p:cNvSpPr>
              <a:spLocks noChangeArrowheads="1"/>
            </p:cNvSpPr>
            <p:nvPr/>
          </p:nvSpPr>
          <p:spPr bwMode="auto">
            <a:xfrm>
              <a:off x="3888" y="2688"/>
              <a:ext cx="538" cy="287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0" rIns="0"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100</a:t>
              </a:r>
              <a:endParaRPr lang="es-E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4644" name="Rectangle 20"/>
            <p:cNvSpPr>
              <a:spLocks noChangeArrowheads="1"/>
            </p:cNvSpPr>
            <p:nvPr/>
          </p:nvSpPr>
          <p:spPr bwMode="auto">
            <a:xfrm>
              <a:off x="3888" y="2392"/>
              <a:ext cx="538" cy="296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0" rIns="0"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80</a:t>
              </a:r>
              <a:endParaRPr lang="es-E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4645" name="Rectangle 21"/>
            <p:cNvSpPr>
              <a:spLocks noChangeArrowheads="1"/>
            </p:cNvSpPr>
            <p:nvPr/>
          </p:nvSpPr>
          <p:spPr bwMode="auto">
            <a:xfrm>
              <a:off x="3888" y="1763"/>
              <a:ext cx="538" cy="317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0" rIns="0"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3:1</a:t>
              </a:r>
              <a:endParaRPr lang="es-E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4646" name="Rectangle 22"/>
            <p:cNvSpPr>
              <a:spLocks noChangeArrowheads="1"/>
            </p:cNvSpPr>
            <p:nvPr/>
          </p:nvSpPr>
          <p:spPr bwMode="auto">
            <a:xfrm>
              <a:off x="3888" y="1476"/>
              <a:ext cx="538" cy="287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0" rIns="0"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4</a:t>
              </a:r>
              <a:endParaRPr lang="es-E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4647" name="Rectangle 23"/>
            <p:cNvSpPr>
              <a:spLocks noChangeArrowheads="1"/>
            </p:cNvSpPr>
            <p:nvPr/>
          </p:nvSpPr>
          <p:spPr bwMode="auto">
            <a:xfrm>
              <a:off x="3888" y="1189"/>
              <a:ext cx="538" cy="287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0" rIns="0"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4</a:t>
              </a:r>
              <a:endParaRPr lang="es-E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4648" name="Rectangle 24"/>
            <p:cNvSpPr>
              <a:spLocks noChangeArrowheads="1"/>
            </p:cNvSpPr>
            <p:nvPr/>
          </p:nvSpPr>
          <p:spPr bwMode="auto">
            <a:xfrm>
              <a:off x="2832" y="3549"/>
              <a:ext cx="547" cy="287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0" rIns="0"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80</a:t>
              </a:r>
              <a:endParaRPr lang="es-E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4649" name="Rectangle 25"/>
            <p:cNvSpPr>
              <a:spLocks noChangeArrowheads="1"/>
            </p:cNvSpPr>
            <p:nvPr/>
          </p:nvSpPr>
          <p:spPr bwMode="auto">
            <a:xfrm>
              <a:off x="2832" y="3262"/>
              <a:ext cx="547" cy="287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0" rIns="0"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100</a:t>
              </a:r>
              <a:endParaRPr lang="es-E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4650" name="Rectangle 26"/>
            <p:cNvSpPr>
              <a:spLocks noChangeArrowheads="1"/>
            </p:cNvSpPr>
            <p:nvPr/>
          </p:nvSpPr>
          <p:spPr bwMode="auto">
            <a:xfrm>
              <a:off x="2832" y="2975"/>
              <a:ext cx="547" cy="287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0" rIns="0"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90</a:t>
              </a:r>
              <a:endParaRPr lang="es-E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4651" name="Rectangle 27"/>
            <p:cNvSpPr>
              <a:spLocks noChangeArrowheads="1"/>
            </p:cNvSpPr>
            <p:nvPr/>
          </p:nvSpPr>
          <p:spPr bwMode="auto">
            <a:xfrm>
              <a:off x="2832" y="2688"/>
              <a:ext cx="547" cy="287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0" rIns="0"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80</a:t>
              </a:r>
              <a:endParaRPr lang="es-E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4652" name="Rectangle 28"/>
            <p:cNvSpPr>
              <a:spLocks noChangeArrowheads="1"/>
            </p:cNvSpPr>
            <p:nvPr/>
          </p:nvSpPr>
          <p:spPr bwMode="auto">
            <a:xfrm>
              <a:off x="2832" y="2392"/>
              <a:ext cx="547" cy="296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0" rIns="0"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80</a:t>
              </a:r>
              <a:endParaRPr lang="es-E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4653" name="Rectangle 29"/>
            <p:cNvSpPr>
              <a:spLocks noChangeArrowheads="1"/>
            </p:cNvSpPr>
            <p:nvPr/>
          </p:nvSpPr>
          <p:spPr bwMode="auto">
            <a:xfrm>
              <a:off x="2832" y="1763"/>
              <a:ext cx="547" cy="317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0" rIns="0"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3:1</a:t>
              </a:r>
              <a:endParaRPr lang="es-E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4654" name="Rectangle 30"/>
            <p:cNvSpPr>
              <a:spLocks noChangeArrowheads="1"/>
            </p:cNvSpPr>
            <p:nvPr/>
          </p:nvSpPr>
          <p:spPr bwMode="auto">
            <a:xfrm>
              <a:off x="2832" y="1476"/>
              <a:ext cx="547" cy="287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0" rIns="0"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4</a:t>
              </a:r>
              <a:endParaRPr lang="es-E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4655" name="Rectangle 31"/>
            <p:cNvSpPr>
              <a:spLocks noChangeArrowheads="1"/>
            </p:cNvSpPr>
            <p:nvPr/>
          </p:nvSpPr>
          <p:spPr bwMode="auto">
            <a:xfrm>
              <a:off x="2832" y="1189"/>
              <a:ext cx="547" cy="287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0" rIns="0"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2</a:t>
              </a:r>
              <a:endParaRPr lang="es-E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4656" name="Rectangle 32"/>
            <p:cNvSpPr>
              <a:spLocks noChangeArrowheads="1"/>
            </p:cNvSpPr>
            <p:nvPr/>
          </p:nvSpPr>
          <p:spPr bwMode="auto">
            <a:xfrm>
              <a:off x="4426" y="1476"/>
              <a:ext cx="518" cy="287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0" rIns="0"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4</a:t>
              </a:r>
              <a:endParaRPr lang="es-E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4657" name="Rectangle 33"/>
            <p:cNvSpPr>
              <a:spLocks noChangeArrowheads="1"/>
            </p:cNvSpPr>
            <p:nvPr/>
          </p:nvSpPr>
          <p:spPr bwMode="auto">
            <a:xfrm>
              <a:off x="3379" y="1476"/>
              <a:ext cx="509" cy="287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0" rIns="0"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5</a:t>
              </a:r>
              <a:endParaRPr lang="es-E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4658" name="Rectangle 34"/>
            <p:cNvSpPr>
              <a:spLocks noChangeArrowheads="1"/>
            </p:cNvSpPr>
            <p:nvPr/>
          </p:nvSpPr>
          <p:spPr bwMode="auto">
            <a:xfrm>
              <a:off x="2333" y="1476"/>
              <a:ext cx="499" cy="287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0" rIns="0"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4</a:t>
              </a:r>
              <a:endParaRPr lang="es-E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4659" name="Rectangle 35"/>
            <p:cNvSpPr>
              <a:spLocks noChangeArrowheads="1"/>
            </p:cNvSpPr>
            <p:nvPr/>
          </p:nvSpPr>
          <p:spPr bwMode="auto">
            <a:xfrm>
              <a:off x="240" y="1476"/>
              <a:ext cx="2093" cy="287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0" rIns="0"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Semanas</a:t>
              </a:r>
              <a:endParaRPr lang="es-E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4660" name="Rectangle 36"/>
            <p:cNvSpPr>
              <a:spLocks noChangeArrowheads="1"/>
            </p:cNvSpPr>
            <p:nvPr/>
          </p:nvSpPr>
          <p:spPr bwMode="auto">
            <a:xfrm>
              <a:off x="4426" y="2392"/>
              <a:ext cx="518" cy="296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0" rIns="0"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20</a:t>
              </a:r>
              <a:endParaRPr lang="es-E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4661" name="Rectangle 37"/>
            <p:cNvSpPr>
              <a:spLocks noChangeArrowheads="1"/>
            </p:cNvSpPr>
            <p:nvPr/>
          </p:nvSpPr>
          <p:spPr bwMode="auto">
            <a:xfrm>
              <a:off x="3379" y="2392"/>
              <a:ext cx="509" cy="296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0" rIns="0"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100</a:t>
              </a:r>
              <a:endParaRPr lang="es-E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4662" name="Rectangle 38"/>
            <p:cNvSpPr>
              <a:spLocks noChangeArrowheads="1"/>
            </p:cNvSpPr>
            <p:nvPr/>
          </p:nvSpPr>
          <p:spPr bwMode="auto">
            <a:xfrm>
              <a:off x="2333" y="2392"/>
              <a:ext cx="499" cy="296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0" rIns="0"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60</a:t>
              </a:r>
              <a:endParaRPr lang="es-E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4663" name="Rectangle 39"/>
            <p:cNvSpPr>
              <a:spLocks noChangeArrowheads="1"/>
            </p:cNvSpPr>
            <p:nvPr/>
          </p:nvSpPr>
          <p:spPr bwMode="auto">
            <a:xfrm>
              <a:off x="240" y="2392"/>
              <a:ext cx="2093" cy="296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0" rIns="0"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Resist. Especial</a:t>
              </a:r>
              <a:r>
                <a:rPr lang="pt-BR" sz="24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 (km)</a:t>
              </a:r>
              <a:endParaRPr lang="es-E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4664" name="Rectangle 40"/>
            <p:cNvSpPr>
              <a:spLocks noChangeArrowheads="1"/>
            </p:cNvSpPr>
            <p:nvPr/>
          </p:nvSpPr>
          <p:spPr bwMode="auto">
            <a:xfrm>
              <a:off x="4426" y="902"/>
              <a:ext cx="518" cy="287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0" rIns="0"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PC</a:t>
              </a:r>
              <a:endParaRPr lang="es-E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4665" name="Rectangle 41"/>
            <p:cNvSpPr>
              <a:spLocks noChangeArrowheads="1"/>
            </p:cNvSpPr>
            <p:nvPr/>
          </p:nvSpPr>
          <p:spPr bwMode="auto">
            <a:xfrm>
              <a:off x="3379" y="902"/>
              <a:ext cx="1047" cy="287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0" rIns="0"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PE</a:t>
              </a:r>
              <a:endParaRPr lang="es-E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4666" name="Rectangle 42"/>
            <p:cNvSpPr>
              <a:spLocks noChangeArrowheads="1"/>
            </p:cNvSpPr>
            <p:nvPr/>
          </p:nvSpPr>
          <p:spPr bwMode="auto">
            <a:xfrm>
              <a:off x="2333" y="902"/>
              <a:ext cx="1046" cy="287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0" rIns="0"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PG</a:t>
              </a:r>
              <a:endParaRPr lang="es-E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4667" name="Rectangle 43"/>
            <p:cNvSpPr>
              <a:spLocks noChangeArrowheads="1"/>
            </p:cNvSpPr>
            <p:nvPr/>
          </p:nvSpPr>
          <p:spPr bwMode="auto">
            <a:xfrm>
              <a:off x="240" y="902"/>
              <a:ext cx="2093" cy="287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0" rIns="0"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en-US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Período do treino</a:t>
              </a:r>
              <a:endParaRPr lang="es-E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4668" name="Rectangle 44"/>
            <p:cNvSpPr>
              <a:spLocks noChangeArrowheads="1"/>
            </p:cNvSpPr>
            <p:nvPr/>
          </p:nvSpPr>
          <p:spPr bwMode="auto">
            <a:xfrm>
              <a:off x="4426" y="1189"/>
              <a:ext cx="518" cy="287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0" rIns="0"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5</a:t>
              </a:r>
              <a:endParaRPr lang="es-E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4669" name="Rectangle 45"/>
            <p:cNvSpPr>
              <a:spLocks noChangeArrowheads="1"/>
            </p:cNvSpPr>
            <p:nvPr/>
          </p:nvSpPr>
          <p:spPr bwMode="auto">
            <a:xfrm>
              <a:off x="3379" y="1189"/>
              <a:ext cx="509" cy="287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0" rIns="0"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3</a:t>
              </a:r>
              <a:endParaRPr lang="es-E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4670" name="Rectangle 46"/>
            <p:cNvSpPr>
              <a:spLocks noChangeArrowheads="1"/>
            </p:cNvSpPr>
            <p:nvPr/>
          </p:nvSpPr>
          <p:spPr bwMode="auto">
            <a:xfrm>
              <a:off x="2333" y="1189"/>
              <a:ext cx="499" cy="287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0" rIns="0"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1</a:t>
              </a:r>
              <a:endParaRPr lang="es-E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4671" name="Rectangle 47"/>
            <p:cNvSpPr>
              <a:spLocks noChangeArrowheads="1"/>
            </p:cNvSpPr>
            <p:nvPr/>
          </p:nvSpPr>
          <p:spPr bwMode="auto">
            <a:xfrm>
              <a:off x="240" y="1189"/>
              <a:ext cx="2093" cy="287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0" rIns="0"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No. do mesociclo</a:t>
              </a:r>
              <a:endParaRPr lang="es-E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4672" name="Rectangle 48"/>
            <p:cNvSpPr>
              <a:spLocks noChangeArrowheads="1"/>
            </p:cNvSpPr>
            <p:nvPr/>
          </p:nvSpPr>
          <p:spPr bwMode="auto">
            <a:xfrm>
              <a:off x="4426" y="1763"/>
              <a:ext cx="518" cy="317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0" rIns="0"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1:1</a:t>
              </a:r>
              <a:endParaRPr lang="es-E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4673" name="Rectangle 49"/>
            <p:cNvSpPr>
              <a:spLocks noChangeArrowheads="1"/>
            </p:cNvSpPr>
            <p:nvPr/>
          </p:nvSpPr>
          <p:spPr bwMode="auto">
            <a:xfrm>
              <a:off x="3379" y="1763"/>
              <a:ext cx="509" cy="317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0" rIns="0"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4:1</a:t>
              </a:r>
              <a:endParaRPr lang="es-E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4674" name="Rectangle 50"/>
            <p:cNvSpPr>
              <a:spLocks noChangeArrowheads="1"/>
            </p:cNvSpPr>
            <p:nvPr/>
          </p:nvSpPr>
          <p:spPr bwMode="auto">
            <a:xfrm>
              <a:off x="2333" y="1763"/>
              <a:ext cx="499" cy="317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0" rIns="0"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3:1</a:t>
              </a:r>
              <a:r>
                <a:rPr lang="en-US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								</a:t>
              </a:r>
              <a:endParaRPr lang="es-E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4675" name="Rectangle 51"/>
            <p:cNvSpPr>
              <a:spLocks noChangeArrowheads="1"/>
            </p:cNvSpPr>
            <p:nvPr/>
          </p:nvSpPr>
          <p:spPr bwMode="auto">
            <a:xfrm>
              <a:off x="240" y="1763"/>
              <a:ext cx="2093" cy="317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0" rIns="0"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Dinâmica do mesociclo</a:t>
              </a:r>
              <a:endParaRPr lang="es-E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4676" name="Rectangle 52"/>
            <p:cNvSpPr>
              <a:spLocks noChangeArrowheads="1"/>
            </p:cNvSpPr>
            <p:nvPr/>
          </p:nvSpPr>
          <p:spPr bwMode="auto">
            <a:xfrm>
              <a:off x="4426" y="2688"/>
              <a:ext cx="518" cy="287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0" rIns="0"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40</a:t>
              </a:r>
              <a:endParaRPr lang="es-E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4677" name="Rectangle 53"/>
            <p:cNvSpPr>
              <a:spLocks noChangeArrowheads="1"/>
            </p:cNvSpPr>
            <p:nvPr/>
          </p:nvSpPr>
          <p:spPr bwMode="auto">
            <a:xfrm>
              <a:off x="3379" y="2688"/>
              <a:ext cx="509" cy="287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0" rIns="0"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 90</a:t>
              </a:r>
              <a:endParaRPr lang="es-E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4678" name="Rectangle 54"/>
            <p:cNvSpPr>
              <a:spLocks noChangeArrowheads="1"/>
            </p:cNvSpPr>
            <p:nvPr/>
          </p:nvSpPr>
          <p:spPr bwMode="auto">
            <a:xfrm>
              <a:off x="2333" y="2688"/>
              <a:ext cx="499" cy="287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0" rIns="0"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60</a:t>
              </a:r>
              <a:endParaRPr lang="es-E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4679" name="Rectangle 55"/>
            <p:cNvSpPr>
              <a:spLocks noChangeArrowheads="1"/>
            </p:cNvSpPr>
            <p:nvPr/>
          </p:nvSpPr>
          <p:spPr bwMode="auto">
            <a:xfrm>
              <a:off x="240" y="2688"/>
              <a:ext cx="2093" cy="287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0" rIns="0"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Resist. Velocid</a:t>
              </a:r>
              <a:r>
                <a:rPr lang="en-US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.</a:t>
              </a:r>
              <a:r>
                <a:rPr lang="pt-BR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 (km)</a:t>
              </a:r>
              <a:endParaRPr lang="es-E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4680" name="Rectangle 56"/>
            <p:cNvSpPr>
              <a:spLocks noChangeArrowheads="1"/>
            </p:cNvSpPr>
            <p:nvPr/>
          </p:nvSpPr>
          <p:spPr bwMode="auto">
            <a:xfrm>
              <a:off x="4426" y="3549"/>
              <a:ext cx="518" cy="287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0" rIns="0"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20</a:t>
              </a:r>
              <a:endParaRPr lang="es-E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4681" name="Rectangle 57"/>
            <p:cNvSpPr>
              <a:spLocks noChangeArrowheads="1"/>
            </p:cNvSpPr>
            <p:nvPr/>
          </p:nvSpPr>
          <p:spPr bwMode="auto">
            <a:xfrm>
              <a:off x="3379" y="3549"/>
              <a:ext cx="509" cy="287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0" rIns="0"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60</a:t>
              </a:r>
              <a:endParaRPr lang="es-E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4682" name="Rectangle 58"/>
            <p:cNvSpPr>
              <a:spLocks noChangeArrowheads="1"/>
            </p:cNvSpPr>
            <p:nvPr/>
          </p:nvSpPr>
          <p:spPr bwMode="auto">
            <a:xfrm>
              <a:off x="2333" y="3549"/>
              <a:ext cx="499" cy="287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0" rIns="0"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100</a:t>
              </a:r>
              <a:endParaRPr lang="es-E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4683" name="Rectangle 59"/>
            <p:cNvSpPr>
              <a:spLocks noChangeArrowheads="1"/>
            </p:cNvSpPr>
            <p:nvPr/>
          </p:nvSpPr>
          <p:spPr bwMode="auto">
            <a:xfrm>
              <a:off x="240" y="3549"/>
              <a:ext cx="2093" cy="287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0" rIns="0"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Lanç. Gerais ( rep.)</a:t>
              </a:r>
              <a:endParaRPr lang="es-E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4684" name="Rectangle 60"/>
            <p:cNvSpPr>
              <a:spLocks noChangeArrowheads="1"/>
            </p:cNvSpPr>
            <p:nvPr/>
          </p:nvSpPr>
          <p:spPr bwMode="auto">
            <a:xfrm>
              <a:off x="4426" y="3262"/>
              <a:ext cx="518" cy="287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0" rIns="0"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40</a:t>
              </a:r>
              <a:endParaRPr lang="es-E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4685" name="Rectangle 61"/>
            <p:cNvSpPr>
              <a:spLocks noChangeArrowheads="1"/>
            </p:cNvSpPr>
            <p:nvPr/>
          </p:nvSpPr>
          <p:spPr bwMode="auto">
            <a:xfrm>
              <a:off x="3379" y="3262"/>
              <a:ext cx="509" cy="287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0" rIns="0"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90</a:t>
              </a:r>
              <a:endParaRPr lang="es-E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4686" name="Rectangle 62"/>
            <p:cNvSpPr>
              <a:spLocks noChangeArrowheads="1"/>
            </p:cNvSpPr>
            <p:nvPr/>
          </p:nvSpPr>
          <p:spPr bwMode="auto">
            <a:xfrm>
              <a:off x="2333" y="3262"/>
              <a:ext cx="499" cy="287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0" rIns="0"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80</a:t>
              </a:r>
              <a:endParaRPr lang="es-E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4687" name="Rectangle 63"/>
            <p:cNvSpPr>
              <a:spLocks noChangeArrowheads="1"/>
            </p:cNvSpPr>
            <p:nvPr/>
          </p:nvSpPr>
          <p:spPr bwMode="auto">
            <a:xfrm>
              <a:off x="240" y="3262"/>
              <a:ext cx="2093" cy="287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0" rIns="0"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Saltos Gerais</a:t>
              </a:r>
              <a:r>
                <a:rPr lang="pt-BR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 </a:t>
              </a:r>
              <a:r>
                <a:rPr lang="pt-BR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(rep.)</a:t>
              </a:r>
              <a:r>
                <a:rPr lang="pt-BR"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 </a:t>
              </a:r>
              <a:endParaRPr lang="es-ES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4688" name="Rectangle 64"/>
            <p:cNvSpPr>
              <a:spLocks noChangeArrowheads="1"/>
            </p:cNvSpPr>
            <p:nvPr/>
          </p:nvSpPr>
          <p:spPr bwMode="auto">
            <a:xfrm>
              <a:off x="4426" y="2975"/>
              <a:ext cx="518" cy="287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0" rIns="0"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30</a:t>
              </a:r>
              <a:endParaRPr lang="es-E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4689" name="Rectangle 65"/>
            <p:cNvSpPr>
              <a:spLocks noChangeArrowheads="1"/>
            </p:cNvSpPr>
            <p:nvPr/>
          </p:nvSpPr>
          <p:spPr bwMode="auto">
            <a:xfrm>
              <a:off x="3379" y="2975"/>
              <a:ext cx="509" cy="287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0" rIns="0"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100</a:t>
              </a:r>
              <a:endParaRPr lang="es-E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4690" name="Rectangle 66"/>
            <p:cNvSpPr>
              <a:spLocks noChangeArrowheads="1"/>
            </p:cNvSpPr>
            <p:nvPr/>
          </p:nvSpPr>
          <p:spPr bwMode="auto">
            <a:xfrm>
              <a:off x="2333" y="2975"/>
              <a:ext cx="499" cy="287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0" rIns="0"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70</a:t>
              </a:r>
              <a:endParaRPr lang="es-E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4691" name="Rectangle 67"/>
            <p:cNvSpPr>
              <a:spLocks noChangeArrowheads="1"/>
            </p:cNvSpPr>
            <p:nvPr/>
          </p:nvSpPr>
          <p:spPr bwMode="auto">
            <a:xfrm>
              <a:off x="240" y="2975"/>
              <a:ext cx="2093" cy="287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0" rIns="0"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Rapidez (km)</a:t>
              </a:r>
              <a:endParaRPr lang="es-E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4692" name="Rectangle 68"/>
            <p:cNvSpPr>
              <a:spLocks noChangeArrowheads="1"/>
            </p:cNvSpPr>
            <p:nvPr/>
          </p:nvSpPr>
          <p:spPr bwMode="auto">
            <a:xfrm>
              <a:off x="2333" y="576"/>
              <a:ext cx="3139" cy="326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0" rIns="0"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21</a:t>
              </a:r>
              <a:endParaRPr lang="es-E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4693" name="Rectangle 69"/>
            <p:cNvSpPr>
              <a:spLocks noChangeArrowheads="1"/>
            </p:cNvSpPr>
            <p:nvPr/>
          </p:nvSpPr>
          <p:spPr bwMode="auto">
            <a:xfrm>
              <a:off x="240" y="576"/>
              <a:ext cx="2093" cy="326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0" rIns="0"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  </a:t>
              </a:r>
              <a:r>
                <a:rPr lang="pt-BR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Total de semanas</a:t>
              </a:r>
              <a:endParaRPr lang="es-E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44103" name="Line 70"/>
            <p:cNvSpPr>
              <a:spLocks noChangeShapeType="1"/>
            </p:cNvSpPr>
            <p:nvPr/>
          </p:nvSpPr>
          <p:spPr bwMode="auto">
            <a:xfrm>
              <a:off x="240" y="576"/>
              <a:ext cx="209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rIns="0"/>
            <a:lstStyle/>
            <a:p>
              <a:endParaRPr lang="pt-BR"/>
            </a:p>
          </p:txBody>
        </p:sp>
        <p:sp>
          <p:nvSpPr>
            <p:cNvPr id="44104" name="Line 71"/>
            <p:cNvSpPr>
              <a:spLocks noChangeShapeType="1"/>
            </p:cNvSpPr>
            <p:nvPr/>
          </p:nvSpPr>
          <p:spPr bwMode="auto">
            <a:xfrm>
              <a:off x="240" y="902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rIns="0"/>
            <a:lstStyle/>
            <a:p>
              <a:endParaRPr lang="pt-BR"/>
            </a:p>
          </p:txBody>
        </p:sp>
        <p:sp>
          <p:nvSpPr>
            <p:cNvPr id="44105" name="Line 72"/>
            <p:cNvSpPr>
              <a:spLocks noChangeShapeType="1"/>
            </p:cNvSpPr>
            <p:nvPr/>
          </p:nvSpPr>
          <p:spPr bwMode="auto">
            <a:xfrm>
              <a:off x="240" y="3262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rIns="0"/>
            <a:lstStyle/>
            <a:p>
              <a:endParaRPr lang="pt-BR"/>
            </a:p>
          </p:txBody>
        </p:sp>
        <p:sp>
          <p:nvSpPr>
            <p:cNvPr id="44106" name="Line 73"/>
            <p:cNvSpPr>
              <a:spLocks noChangeShapeType="1"/>
            </p:cNvSpPr>
            <p:nvPr/>
          </p:nvSpPr>
          <p:spPr bwMode="auto">
            <a:xfrm>
              <a:off x="240" y="3549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rIns="0"/>
            <a:lstStyle/>
            <a:p>
              <a:endParaRPr lang="pt-BR"/>
            </a:p>
          </p:txBody>
        </p:sp>
        <p:sp>
          <p:nvSpPr>
            <p:cNvPr id="44107" name="Line 74"/>
            <p:cNvSpPr>
              <a:spLocks noChangeShapeType="1"/>
            </p:cNvSpPr>
            <p:nvPr/>
          </p:nvSpPr>
          <p:spPr bwMode="auto">
            <a:xfrm>
              <a:off x="240" y="3836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rIns="0"/>
            <a:lstStyle/>
            <a:p>
              <a:endParaRPr lang="pt-BR"/>
            </a:p>
          </p:txBody>
        </p:sp>
        <p:sp>
          <p:nvSpPr>
            <p:cNvPr id="44108" name="Line 75"/>
            <p:cNvSpPr>
              <a:spLocks noChangeShapeType="1"/>
            </p:cNvSpPr>
            <p:nvPr/>
          </p:nvSpPr>
          <p:spPr bwMode="auto">
            <a:xfrm>
              <a:off x="240" y="576"/>
              <a:ext cx="0" cy="32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rIns="0"/>
            <a:lstStyle/>
            <a:p>
              <a:endParaRPr lang="pt-BR"/>
            </a:p>
          </p:txBody>
        </p:sp>
        <p:sp>
          <p:nvSpPr>
            <p:cNvPr id="44109" name="Line 76"/>
            <p:cNvSpPr>
              <a:spLocks noChangeShapeType="1"/>
            </p:cNvSpPr>
            <p:nvPr/>
          </p:nvSpPr>
          <p:spPr bwMode="auto">
            <a:xfrm>
              <a:off x="2333" y="576"/>
              <a:ext cx="0" cy="32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rIns="0"/>
            <a:lstStyle/>
            <a:p>
              <a:endParaRPr lang="pt-BR"/>
            </a:p>
          </p:txBody>
        </p:sp>
        <p:sp>
          <p:nvSpPr>
            <p:cNvPr id="44110" name="Line 77"/>
            <p:cNvSpPr>
              <a:spLocks noChangeShapeType="1"/>
            </p:cNvSpPr>
            <p:nvPr/>
          </p:nvSpPr>
          <p:spPr bwMode="auto">
            <a:xfrm>
              <a:off x="5472" y="576"/>
              <a:ext cx="0" cy="3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rIns="0"/>
            <a:lstStyle/>
            <a:p>
              <a:endParaRPr lang="pt-BR"/>
            </a:p>
          </p:txBody>
        </p:sp>
        <p:sp>
          <p:nvSpPr>
            <p:cNvPr id="44111" name="Line 78"/>
            <p:cNvSpPr>
              <a:spLocks noChangeShapeType="1"/>
            </p:cNvSpPr>
            <p:nvPr/>
          </p:nvSpPr>
          <p:spPr bwMode="auto">
            <a:xfrm>
              <a:off x="240" y="2975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rIns="0"/>
            <a:lstStyle/>
            <a:p>
              <a:endParaRPr lang="pt-BR"/>
            </a:p>
          </p:txBody>
        </p:sp>
        <p:sp>
          <p:nvSpPr>
            <p:cNvPr id="44112" name="Line 79"/>
            <p:cNvSpPr>
              <a:spLocks noChangeShapeType="1"/>
            </p:cNvSpPr>
            <p:nvPr/>
          </p:nvSpPr>
          <p:spPr bwMode="auto">
            <a:xfrm>
              <a:off x="240" y="2080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rIns="0"/>
            <a:lstStyle/>
            <a:p>
              <a:endParaRPr lang="pt-BR"/>
            </a:p>
          </p:txBody>
        </p:sp>
        <p:sp>
          <p:nvSpPr>
            <p:cNvPr id="44113" name="Line 80"/>
            <p:cNvSpPr>
              <a:spLocks noChangeShapeType="1"/>
            </p:cNvSpPr>
            <p:nvPr/>
          </p:nvSpPr>
          <p:spPr bwMode="auto">
            <a:xfrm>
              <a:off x="240" y="1476"/>
              <a:ext cx="47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rIns="0"/>
            <a:lstStyle/>
            <a:p>
              <a:endParaRPr lang="pt-BR"/>
            </a:p>
          </p:txBody>
        </p:sp>
        <p:sp>
          <p:nvSpPr>
            <p:cNvPr id="44114" name="Line 81"/>
            <p:cNvSpPr>
              <a:spLocks noChangeShapeType="1"/>
            </p:cNvSpPr>
            <p:nvPr/>
          </p:nvSpPr>
          <p:spPr bwMode="auto">
            <a:xfrm>
              <a:off x="240" y="1189"/>
              <a:ext cx="47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rIns="0"/>
            <a:lstStyle/>
            <a:p>
              <a:endParaRPr lang="pt-BR"/>
            </a:p>
          </p:txBody>
        </p:sp>
        <p:sp>
          <p:nvSpPr>
            <p:cNvPr id="44115" name="Line 82"/>
            <p:cNvSpPr>
              <a:spLocks noChangeShapeType="1"/>
            </p:cNvSpPr>
            <p:nvPr/>
          </p:nvSpPr>
          <p:spPr bwMode="auto">
            <a:xfrm>
              <a:off x="240" y="2688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rIns="0"/>
            <a:lstStyle/>
            <a:p>
              <a:endParaRPr lang="pt-BR"/>
            </a:p>
          </p:txBody>
        </p:sp>
        <p:sp>
          <p:nvSpPr>
            <p:cNvPr id="44116" name="Line 83"/>
            <p:cNvSpPr>
              <a:spLocks noChangeShapeType="1"/>
            </p:cNvSpPr>
            <p:nvPr/>
          </p:nvSpPr>
          <p:spPr bwMode="auto">
            <a:xfrm>
              <a:off x="240" y="1763"/>
              <a:ext cx="47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rIns="0"/>
            <a:lstStyle/>
            <a:p>
              <a:endParaRPr lang="pt-BR"/>
            </a:p>
          </p:txBody>
        </p:sp>
        <p:sp>
          <p:nvSpPr>
            <p:cNvPr id="44117" name="Line 84"/>
            <p:cNvSpPr>
              <a:spLocks noChangeShapeType="1"/>
            </p:cNvSpPr>
            <p:nvPr/>
          </p:nvSpPr>
          <p:spPr bwMode="auto">
            <a:xfrm>
              <a:off x="3379" y="902"/>
              <a:ext cx="0" cy="29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rIns="0"/>
            <a:lstStyle/>
            <a:p>
              <a:endParaRPr lang="pt-BR"/>
            </a:p>
          </p:txBody>
        </p:sp>
        <p:sp>
          <p:nvSpPr>
            <p:cNvPr id="44118" name="Line 85"/>
            <p:cNvSpPr>
              <a:spLocks noChangeShapeType="1"/>
            </p:cNvSpPr>
            <p:nvPr/>
          </p:nvSpPr>
          <p:spPr bwMode="auto">
            <a:xfrm>
              <a:off x="4426" y="902"/>
              <a:ext cx="0" cy="29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rIns="0"/>
            <a:lstStyle/>
            <a:p>
              <a:endParaRPr lang="pt-BR"/>
            </a:p>
          </p:txBody>
        </p:sp>
        <p:sp>
          <p:nvSpPr>
            <p:cNvPr id="44119" name="Line 86"/>
            <p:cNvSpPr>
              <a:spLocks noChangeShapeType="1"/>
            </p:cNvSpPr>
            <p:nvPr/>
          </p:nvSpPr>
          <p:spPr bwMode="auto">
            <a:xfrm>
              <a:off x="4944" y="902"/>
              <a:ext cx="0" cy="29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rIns="0"/>
            <a:lstStyle/>
            <a:p>
              <a:endParaRPr lang="pt-BR"/>
            </a:p>
          </p:txBody>
        </p:sp>
        <p:sp>
          <p:nvSpPr>
            <p:cNvPr id="44120" name="Line 87"/>
            <p:cNvSpPr>
              <a:spLocks noChangeShapeType="1"/>
            </p:cNvSpPr>
            <p:nvPr/>
          </p:nvSpPr>
          <p:spPr bwMode="auto">
            <a:xfrm>
              <a:off x="2832" y="1189"/>
              <a:ext cx="0" cy="26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rIns="0"/>
            <a:lstStyle/>
            <a:p>
              <a:endParaRPr lang="pt-BR"/>
            </a:p>
          </p:txBody>
        </p:sp>
        <p:sp>
          <p:nvSpPr>
            <p:cNvPr id="44121" name="Line 88"/>
            <p:cNvSpPr>
              <a:spLocks noChangeShapeType="1"/>
            </p:cNvSpPr>
            <p:nvPr/>
          </p:nvSpPr>
          <p:spPr bwMode="auto">
            <a:xfrm>
              <a:off x="3888" y="1189"/>
              <a:ext cx="0" cy="26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rIns="0"/>
            <a:lstStyle/>
            <a:p>
              <a:endParaRPr lang="pt-BR"/>
            </a:p>
          </p:txBody>
        </p:sp>
        <p:sp>
          <p:nvSpPr>
            <p:cNvPr id="44122" name="Line 89"/>
            <p:cNvSpPr>
              <a:spLocks noChangeShapeType="1"/>
            </p:cNvSpPr>
            <p:nvPr/>
          </p:nvSpPr>
          <p:spPr bwMode="auto">
            <a:xfrm>
              <a:off x="240" y="2392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rIns="0"/>
            <a:lstStyle/>
            <a:p>
              <a:endParaRPr lang="pt-BR"/>
            </a:p>
          </p:txBody>
        </p:sp>
        <p:sp>
          <p:nvSpPr>
            <p:cNvPr id="44123" name="Line 90"/>
            <p:cNvSpPr>
              <a:spLocks noChangeShapeType="1"/>
            </p:cNvSpPr>
            <p:nvPr/>
          </p:nvSpPr>
          <p:spPr bwMode="auto">
            <a:xfrm>
              <a:off x="2333" y="576"/>
              <a:ext cx="313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rIns="0"/>
            <a:lstStyle/>
            <a:p>
              <a:endParaRPr lang="pt-BR"/>
            </a:p>
          </p:txBody>
        </p:sp>
        <p:sp>
          <p:nvSpPr>
            <p:cNvPr id="44124" name="Line 91"/>
            <p:cNvSpPr>
              <a:spLocks noChangeShapeType="1"/>
            </p:cNvSpPr>
            <p:nvPr/>
          </p:nvSpPr>
          <p:spPr bwMode="auto">
            <a:xfrm>
              <a:off x="5472" y="902"/>
              <a:ext cx="0" cy="117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rIns="0"/>
            <a:lstStyle/>
            <a:p>
              <a:endParaRPr lang="pt-BR"/>
            </a:p>
          </p:txBody>
        </p:sp>
        <p:sp>
          <p:nvSpPr>
            <p:cNvPr id="44125" name="Line 92"/>
            <p:cNvSpPr>
              <a:spLocks noChangeShapeType="1"/>
            </p:cNvSpPr>
            <p:nvPr/>
          </p:nvSpPr>
          <p:spPr bwMode="auto">
            <a:xfrm>
              <a:off x="5472" y="2080"/>
              <a:ext cx="0" cy="31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rIns="0"/>
            <a:lstStyle/>
            <a:p>
              <a:endParaRPr lang="pt-BR"/>
            </a:p>
          </p:txBody>
        </p:sp>
        <p:sp>
          <p:nvSpPr>
            <p:cNvPr id="44126" name="Line 93"/>
            <p:cNvSpPr>
              <a:spLocks noChangeShapeType="1"/>
            </p:cNvSpPr>
            <p:nvPr/>
          </p:nvSpPr>
          <p:spPr bwMode="auto">
            <a:xfrm>
              <a:off x="5472" y="2392"/>
              <a:ext cx="0" cy="29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rIns="0"/>
            <a:lstStyle/>
            <a:p>
              <a:endParaRPr lang="pt-BR"/>
            </a:p>
          </p:txBody>
        </p:sp>
        <p:sp>
          <p:nvSpPr>
            <p:cNvPr id="44127" name="Line 94"/>
            <p:cNvSpPr>
              <a:spLocks noChangeShapeType="1"/>
            </p:cNvSpPr>
            <p:nvPr/>
          </p:nvSpPr>
          <p:spPr bwMode="auto">
            <a:xfrm>
              <a:off x="5472" y="2688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rIns="0"/>
            <a:lstStyle/>
            <a:p>
              <a:endParaRPr lang="pt-BR"/>
            </a:p>
          </p:txBody>
        </p:sp>
        <p:sp>
          <p:nvSpPr>
            <p:cNvPr id="44128" name="Line 95"/>
            <p:cNvSpPr>
              <a:spLocks noChangeShapeType="1"/>
            </p:cNvSpPr>
            <p:nvPr/>
          </p:nvSpPr>
          <p:spPr bwMode="auto">
            <a:xfrm>
              <a:off x="5472" y="2975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rIns="0"/>
            <a:lstStyle/>
            <a:p>
              <a:endParaRPr lang="pt-BR"/>
            </a:p>
          </p:txBody>
        </p:sp>
        <p:sp>
          <p:nvSpPr>
            <p:cNvPr id="44129" name="Line 96"/>
            <p:cNvSpPr>
              <a:spLocks noChangeShapeType="1"/>
            </p:cNvSpPr>
            <p:nvPr/>
          </p:nvSpPr>
          <p:spPr bwMode="auto">
            <a:xfrm>
              <a:off x="5472" y="3262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rIns="0"/>
            <a:lstStyle/>
            <a:p>
              <a:endParaRPr lang="pt-BR"/>
            </a:p>
          </p:txBody>
        </p:sp>
        <p:sp>
          <p:nvSpPr>
            <p:cNvPr id="44130" name="Line 97"/>
            <p:cNvSpPr>
              <a:spLocks noChangeShapeType="1"/>
            </p:cNvSpPr>
            <p:nvPr/>
          </p:nvSpPr>
          <p:spPr bwMode="auto">
            <a:xfrm>
              <a:off x="5472" y="3549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rIns="0"/>
            <a:lstStyle/>
            <a:p>
              <a:endParaRPr lang="pt-BR"/>
            </a:p>
          </p:txBody>
        </p:sp>
      </p:grpSp>
      <p:sp>
        <p:nvSpPr>
          <p:cNvPr id="154722" name="Text Box 98"/>
          <p:cNvSpPr txBox="1">
            <a:spLocks noChangeArrowheads="1"/>
          </p:cNvSpPr>
          <p:nvPr/>
        </p:nvSpPr>
        <p:spPr bwMode="auto">
          <a:xfrm>
            <a:off x="76200" y="311150"/>
            <a:ext cx="91440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sz="2400" b="1">
                <a:latin typeface="Times New Roman" pitchFamily="18" charset="0"/>
              </a:rPr>
              <a:t>Tendência do volume  em um plano de 5 Mesociclos, em %.</a:t>
            </a:r>
            <a:endParaRPr lang="es-ES" sz="3200" b="1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4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72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6413" y="1163638"/>
            <a:ext cx="8153400" cy="5029200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 smtClean="0"/>
              <a:t>Fatores determinantes para periodização: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pt-BR" sz="2800" dirty="0" smtClean="0"/>
          </a:p>
          <a:p>
            <a:pPr lvl="1" eaLnBrk="1" hangingPunct="1">
              <a:buClr>
                <a:schemeClr val="tx1"/>
              </a:buClr>
              <a:buFontTx/>
              <a:buBlip>
                <a:blip r:embed="rId2"/>
              </a:buBlip>
              <a:defRPr/>
            </a:pPr>
            <a:r>
              <a:rPr lang="pt-BR" dirty="0" smtClean="0"/>
              <a:t>Número e localização das competições;</a:t>
            </a:r>
          </a:p>
          <a:p>
            <a:pPr lvl="1" eaLnBrk="1" hangingPunct="1">
              <a:buClr>
                <a:schemeClr val="tx1"/>
              </a:buClr>
              <a:buFontTx/>
              <a:buNone/>
              <a:defRPr/>
            </a:pPr>
            <a:endParaRPr lang="pt-BR" dirty="0" smtClean="0"/>
          </a:p>
          <a:p>
            <a:pPr lvl="1" eaLnBrk="1" hangingPunct="1">
              <a:buClr>
                <a:schemeClr val="tx1"/>
              </a:buClr>
              <a:buFontTx/>
              <a:buBlip>
                <a:blip r:embed="rId2"/>
              </a:buBlip>
              <a:defRPr/>
            </a:pPr>
            <a:r>
              <a:rPr lang="pt-BR" dirty="0" smtClean="0"/>
              <a:t>Hierarquização das competições;</a:t>
            </a:r>
          </a:p>
          <a:p>
            <a:pPr lvl="1" eaLnBrk="1" hangingPunct="1">
              <a:buClr>
                <a:schemeClr val="tx1"/>
              </a:buClr>
              <a:buFontTx/>
              <a:buNone/>
              <a:defRPr/>
            </a:pPr>
            <a:endParaRPr lang="pt-BR" dirty="0" smtClean="0"/>
          </a:p>
          <a:p>
            <a:pPr lvl="1" eaLnBrk="1" hangingPunct="1">
              <a:buClr>
                <a:schemeClr val="tx1"/>
              </a:buClr>
              <a:buFontTx/>
              <a:buBlip>
                <a:blip r:embed="rId2"/>
              </a:buBlip>
              <a:defRPr/>
            </a:pPr>
            <a:r>
              <a:rPr lang="pt-BR" dirty="0" smtClean="0"/>
              <a:t>Utilização dos princípios do treinamento.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title"/>
          </p:nvPr>
        </p:nvSpPr>
        <p:spPr>
          <a:xfrm>
            <a:off x="79375" y="100013"/>
            <a:ext cx="1676400" cy="484187"/>
          </a:xfrm>
        </p:spPr>
        <p:txBody>
          <a:bodyPr/>
          <a:lstStyle/>
          <a:p>
            <a:pPr eaLnBrk="1" hangingPunct="1">
              <a:defRPr/>
            </a:pPr>
            <a:r>
              <a:rPr lang="pt-BR" sz="1800" smtClean="0"/>
              <a:t>Periodização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1054100"/>
            <a:ext cx="8305800" cy="5803900"/>
            <a:chOff x="240" y="576"/>
            <a:chExt cx="5232" cy="3656"/>
          </a:xfrm>
        </p:grpSpPr>
        <p:sp>
          <p:nvSpPr>
            <p:cNvPr id="155651" name="Rectangle 3"/>
            <p:cNvSpPr>
              <a:spLocks noChangeArrowheads="1"/>
            </p:cNvSpPr>
            <p:nvPr/>
          </p:nvSpPr>
          <p:spPr bwMode="auto">
            <a:xfrm>
              <a:off x="4992" y="3945"/>
              <a:ext cx="480" cy="287"/>
            </a:xfrm>
            <a:prstGeom prst="rect">
              <a:avLst/>
            </a:prstGeom>
            <a:solidFill>
              <a:srgbClr val="66FFFF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r" eaLnBrk="1" fontAlgn="b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es-ES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Arial" charset="0"/>
                </a:rPr>
                <a:t>300</a:t>
              </a:r>
            </a:p>
          </p:txBody>
        </p:sp>
        <p:sp>
          <p:nvSpPr>
            <p:cNvPr id="155652" name="Rectangle 4"/>
            <p:cNvSpPr>
              <a:spLocks noChangeArrowheads="1"/>
            </p:cNvSpPr>
            <p:nvPr/>
          </p:nvSpPr>
          <p:spPr bwMode="auto">
            <a:xfrm>
              <a:off x="4992" y="3658"/>
              <a:ext cx="480" cy="287"/>
            </a:xfrm>
            <a:prstGeom prst="rect">
              <a:avLst/>
            </a:prstGeom>
            <a:solidFill>
              <a:srgbClr val="66FFFF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0" rIns="0"/>
            <a:lstStyle/>
            <a:p>
              <a:pPr algn="just" eaLnBrk="1" fontAlgn="b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400" b="1">
                  <a:effectLst>
                    <a:outerShdw blurRad="38100" dist="38100" dir="2700000" algn="tl">
                      <a:srgbClr val="000000"/>
                    </a:outerShdw>
                  </a:effectLst>
                  <a:cs typeface="Arial" charset="0"/>
                </a:rPr>
                <a:t>  </a:t>
              </a:r>
              <a:r>
                <a:rPr lang="pt-BR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Arial" charset="0"/>
                </a:rPr>
                <a:t>380</a:t>
              </a:r>
              <a:endParaRPr lang="es-E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endParaRPr>
            </a:p>
          </p:txBody>
        </p:sp>
        <p:sp>
          <p:nvSpPr>
            <p:cNvPr id="155653" name="Rectangle 5"/>
            <p:cNvSpPr>
              <a:spLocks noChangeArrowheads="1"/>
            </p:cNvSpPr>
            <p:nvPr/>
          </p:nvSpPr>
          <p:spPr bwMode="auto">
            <a:xfrm>
              <a:off x="4992" y="3371"/>
              <a:ext cx="480" cy="287"/>
            </a:xfrm>
            <a:prstGeom prst="rect">
              <a:avLst/>
            </a:prstGeom>
            <a:solidFill>
              <a:srgbClr val="66FFFF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r" eaLnBrk="1" fontAlgn="b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es-ES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Arial" charset="0"/>
                </a:rPr>
                <a:t>370</a:t>
              </a:r>
            </a:p>
          </p:txBody>
        </p:sp>
        <p:sp>
          <p:nvSpPr>
            <p:cNvPr id="155654" name="Rectangle 6"/>
            <p:cNvSpPr>
              <a:spLocks noChangeArrowheads="1"/>
            </p:cNvSpPr>
            <p:nvPr/>
          </p:nvSpPr>
          <p:spPr bwMode="auto">
            <a:xfrm>
              <a:off x="4992" y="3084"/>
              <a:ext cx="480" cy="287"/>
            </a:xfrm>
            <a:prstGeom prst="rect">
              <a:avLst/>
            </a:prstGeom>
            <a:solidFill>
              <a:srgbClr val="66FFFF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r" eaLnBrk="1" fontAlgn="b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es-ES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Arial" charset="0"/>
                </a:rPr>
                <a:t>370</a:t>
              </a:r>
            </a:p>
          </p:txBody>
        </p:sp>
        <p:sp>
          <p:nvSpPr>
            <p:cNvPr id="155655" name="Rectangle 7"/>
            <p:cNvSpPr>
              <a:spLocks noChangeArrowheads="1"/>
            </p:cNvSpPr>
            <p:nvPr/>
          </p:nvSpPr>
          <p:spPr bwMode="auto">
            <a:xfrm>
              <a:off x="4992" y="2797"/>
              <a:ext cx="480" cy="287"/>
            </a:xfrm>
            <a:prstGeom prst="rect">
              <a:avLst/>
            </a:prstGeom>
            <a:solidFill>
              <a:srgbClr val="66FFFF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r" eaLnBrk="1" fontAlgn="b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es-ES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Arial" charset="0"/>
                </a:rPr>
                <a:t>340</a:t>
              </a:r>
            </a:p>
          </p:txBody>
        </p:sp>
        <p:sp>
          <p:nvSpPr>
            <p:cNvPr id="155656" name="Rectangle 8"/>
            <p:cNvSpPr>
              <a:spLocks noChangeArrowheads="1"/>
            </p:cNvSpPr>
            <p:nvPr/>
          </p:nvSpPr>
          <p:spPr bwMode="auto">
            <a:xfrm>
              <a:off x="4992" y="2510"/>
              <a:ext cx="480" cy="287"/>
            </a:xfrm>
            <a:prstGeom prst="rect">
              <a:avLst/>
            </a:prstGeom>
            <a:solidFill>
              <a:srgbClr val="66FFFF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r" eaLnBrk="1" fontAlgn="b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es-ES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Arial" charset="0"/>
                </a:rPr>
                <a:t>360</a:t>
              </a:r>
            </a:p>
          </p:txBody>
        </p:sp>
        <p:sp>
          <p:nvSpPr>
            <p:cNvPr id="155657" name="Rectangle 9"/>
            <p:cNvSpPr>
              <a:spLocks noChangeArrowheads="1"/>
            </p:cNvSpPr>
            <p:nvPr/>
          </p:nvSpPr>
          <p:spPr bwMode="auto">
            <a:xfrm>
              <a:off x="4992" y="902"/>
              <a:ext cx="480" cy="1608"/>
            </a:xfrm>
            <a:prstGeom prst="rect">
              <a:avLst/>
            </a:prstGeom>
            <a:solidFill>
              <a:srgbClr val="66FFFF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endParaRPr lang="pt-BR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endParaRPr lang="pt-BR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endParaRPr lang="pt-BR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sym typeface="Symbol" pitchFamily="18" charset="2"/>
              </a:endParaRPr>
            </a:p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es-ES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  <a:sym typeface="Symbol" pitchFamily="18" charset="2"/>
                </a:rPr>
                <a:t></a:t>
              </a:r>
              <a:r>
                <a:rPr lang="pt-BR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  <a:sym typeface="Symbol" pitchFamily="18" charset="2"/>
                </a:rPr>
                <a:t>%</a:t>
              </a:r>
              <a:endParaRPr lang="es-E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5658" name="Rectangle 10"/>
            <p:cNvSpPr>
              <a:spLocks noChangeArrowheads="1"/>
            </p:cNvSpPr>
            <p:nvPr/>
          </p:nvSpPr>
          <p:spPr bwMode="auto">
            <a:xfrm>
              <a:off x="4512" y="2510"/>
              <a:ext cx="480" cy="287"/>
            </a:xfrm>
            <a:prstGeom prst="rect">
              <a:avLst/>
            </a:prstGeom>
            <a:solidFill>
              <a:srgbClr val="66FFFF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325 </a:t>
              </a:r>
              <a:endParaRPr lang="es-E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5659" name="Rectangle 11"/>
            <p:cNvSpPr>
              <a:spLocks noChangeArrowheads="1"/>
            </p:cNvSpPr>
            <p:nvPr/>
          </p:nvSpPr>
          <p:spPr bwMode="auto">
            <a:xfrm>
              <a:off x="3984" y="2510"/>
              <a:ext cx="528" cy="287"/>
            </a:xfrm>
            <a:prstGeom prst="rect">
              <a:avLst/>
            </a:prstGeom>
            <a:solidFill>
              <a:srgbClr val="66FFFF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30</a:t>
              </a:r>
              <a:endParaRPr lang="es-ES" sz="2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5660" name="Rectangle 12"/>
            <p:cNvSpPr>
              <a:spLocks noChangeArrowheads="1"/>
            </p:cNvSpPr>
            <p:nvPr/>
          </p:nvSpPr>
          <p:spPr bwMode="auto">
            <a:xfrm>
              <a:off x="3552" y="2510"/>
              <a:ext cx="432" cy="287"/>
            </a:xfrm>
            <a:prstGeom prst="rect">
              <a:avLst/>
            </a:prstGeom>
            <a:solidFill>
              <a:srgbClr val="66FFFF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60</a:t>
              </a:r>
              <a:endParaRPr lang="es-ES" sz="2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5661" name="Rectangle 13"/>
            <p:cNvSpPr>
              <a:spLocks noChangeArrowheads="1"/>
            </p:cNvSpPr>
            <p:nvPr/>
          </p:nvSpPr>
          <p:spPr bwMode="auto">
            <a:xfrm>
              <a:off x="3024" y="2510"/>
              <a:ext cx="528" cy="287"/>
            </a:xfrm>
            <a:prstGeom prst="rect">
              <a:avLst/>
            </a:prstGeom>
            <a:solidFill>
              <a:srgbClr val="66FFFF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90</a:t>
              </a:r>
              <a:endParaRPr lang="es-ES" sz="2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5662" name="Rectangle 14"/>
            <p:cNvSpPr>
              <a:spLocks noChangeArrowheads="1"/>
            </p:cNvSpPr>
            <p:nvPr/>
          </p:nvSpPr>
          <p:spPr bwMode="auto">
            <a:xfrm>
              <a:off x="2544" y="2510"/>
              <a:ext cx="480" cy="287"/>
            </a:xfrm>
            <a:prstGeom prst="rect">
              <a:avLst/>
            </a:prstGeom>
            <a:solidFill>
              <a:srgbClr val="66FFFF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0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10</a:t>
              </a:r>
              <a:r>
                <a:rPr lang="en-US" sz="20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0</a:t>
              </a:r>
              <a:endParaRPr lang="es-ES" sz="2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5663" name="Rectangle 15"/>
            <p:cNvSpPr>
              <a:spLocks noChangeArrowheads="1"/>
            </p:cNvSpPr>
            <p:nvPr/>
          </p:nvSpPr>
          <p:spPr bwMode="auto">
            <a:xfrm>
              <a:off x="2016" y="2510"/>
              <a:ext cx="528" cy="287"/>
            </a:xfrm>
            <a:prstGeom prst="rect">
              <a:avLst/>
            </a:prstGeom>
            <a:solidFill>
              <a:srgbClr val="66FFFF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80</a:t>
              </a:r>
              <a:endParaRPr lang="es-ES" sz="2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5664" name="Rectangle 16"/>
            <p:cNvSpPr>
              <a:spLocks noChangeArrowheads="1"/>
            </p:cNvSpPr>
            <p:nvPr/>
          </p:nvSpPr>
          <p:spPr bwMode="auto">
            <a:xfrm>
              <a:off x="240" y="2510"/>
              <a:ext cx="1776" cy="287"/>
            </a:xfrm>
            <a:prstGeom prst="rect">
              <a:avLst/>
            </a:prstGeom>
            <a:solidFill>
              <a:srgbClr val="66FFFF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Resist. Aerob(km)</a:t>
              </a:r>
              <a:endParaRPr lang="es-E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5665" name="Rectangle 17"/>
            <p:cNvSpPr>
              <a:spLocks noChangeArrowheads="1"/>
            </p:cNvSpPr>
            <p:nvPr/>
          </p:nvSpPr>
          <p:spPr bwMode="auto">
            <a:xfrm>
              <a:off x="4512" y="3945"/>
              <a:ext cx="480" cy="287"/>
            </a:xfrm>
            <a:prstGeom prst="rect">
              <a:avLst/>
            </a:prstGeom>
            <a:solidFill>
              <a:srgbClr val="66FFFF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16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8000</a:t>
              </a:r>
              <a:endParaRPr lang="es-ES" sz="1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5666" name="Rectangle 18"/>
            <p:cNvSpPr>
              <a:spLocks noChangeArrowheads="1"/>
            </p:cNvSpPr>
            <p:nvPr/>
          </p:nvSpPr>
          <p:spPr bwMode="auto">
            <a:xfrm>
              <a:off x="4512" y="3658"/>
              <a:ext cx="480" cy="287"/>
            </a:xfrm>
            <a:prstGeom prst="rect">
              <a:avLst/>
            </a:prstGeom>
            <a:solidFill>
              <a:srgbClr val="66FFFF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0" rIns="0"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16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15000</a:t>
              </a:r>
              <a:endParaRPr lang="es-ES" sz="1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5667" name="Rectangle 19"/>
            <p:cNvSpPr>
              <a:spLocks noChangeArrowheads="1"/>
            </p:cNvSpPr>
            <p:nvPr/>
          </p:nvSpPr>
          <p:spPr bwMode="auto">
            <a:xfrm>
              <a:off x="4512" y="3371"/>
              <a:ext cx="480" cy="287"/>
            </a:xfrm>
            <a:prstGeom prst="rect">
              <a:avLst/>
            </a:prstGeom>
            <a:solidFill>
              <a:srgbClr val="66FFFF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  15</a:t>
              </a:r>
              <a:endParaRPr lang="es-E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5668" name="Rectangle 20"/>
            <p:cNvSpPr>
              <a:spLocks noChangeArrowheads="1"/>
            </p:cNvSpPr>
            <p:nvPr/>
          </p:nvSpPr>
          <p:spPr bwMode="auto">
            <a:xfrm>
              <a:off x="4512" y="3084"/>
              <a:ext cx="480" cy="287"/>
            </a:xfrm>
            <a:prstGeom prst="rect">
              <a:avLst/>
            </a:prstGeom>
            <a:solidFill>
              <a:srgbClr val="66FFFF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  40</a:t>
              </a:r>
              <a:endParaRPr lang="es-E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5669" name="Rectangle 21"/>
            <p:cNvSpPr>
              <a:spLocks noChangeArrowheads="1"/>
            </p:cNvSpPr>
            <p:nvPr/>
          </p:nvSpPr>
          <p:spPr bwMode="auto">
            <a:xfrm>
              <a:off x="4512" y="2797"/>
              <a:ext cx="480" cy="287"/>
            </a:xfrm>
            <a:prstGeom prst="rect">
              <a:avLst/>
            </a:prstGeom>
            <a:solidFill>
              <a:srgbClr val="66FFFF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  80</a:t>
              </a:r>
              <a:endParaRPr lang="es-E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5670" name="Rectangle 22"/>
            <p:cNvSpPr>
              <a:spLocks noChangeArrowheads="1"/>
            </p:cNvSpPr>
            <p:nvPr/>
          </p:nvSpPr>
          <p:spPr bwMode="auto">
            <a:xfrm>
              <a:off x="4512" y="902"/>
              <a:ext cx="480" cy="1608"/>
            </a:xfrm>
            <a:prstGeom prst="rect">
              <a:avLst/>
            </a:prstGeom>
            <a:solidFill>
              <a:srgbClr val="66FFFF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endParaRPr lang="pt-BR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endParaRPr lang="pt-BR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endParaRPr lang="pt-BR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VG</a:t>
              </a:r>
              <a:endParaRPr lang="es-E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5671" name="Rectangle 23"/>
            <p:cNvSpPr>
              <a:spLocks noChangeArrowheads="1"/>
            </p:cNvSpPr>
            <p:nvPr/>
          </p:nvSpPr>
          <p:spPr bwMode="auto">
            <a:xfrm>
              <a:off x="3552" y="3945"/>
              <a:ext cx="432" cy="287"/>
            </a:xfrm>
            <a:prstGeom prst="rect">
              <a:avLst/>
            </a:prstGeom>
            <a:solidFill>
              <a:srgbClr val="66FFFF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40</a:t>
              </a:r>
              <a:endParaRPr lang="es-ES" sz="2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5672" name="Rectangle 24"/>
            <p:cNvSpPr>
              <a:spLocks noChangeArrowheads="1"/>
            </p:cNvSpPr>
            <p:nvPr/>
          </p:nvSpPr>
          <p:spPr bwMode="auto">
            <a:xfrm>
              <a:off x="3552" y="3658"/>
              <a:ext cx="432" cy="287"/>
            </a:xfrm>
            <a:prstGeom prst="rect">
              <a:avLst/>
            </a:prstGeom>
            <a:solidFill>
              <a:srgbClr val="66FFFF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70</a:t>
              </a:r>
              <a:endParaRPr lang="es-ES" sz="2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5673" name="Rectangle 25"/>
            <p:cNvSpPr>
              <a:spLocks noChangeArrowheads="1"/>
            </p:cNvSpPr>
            <p:nvPr/>
          </p:nvSpPr>
          <p:spPr bwMode="auto">
            <a:xfrm>
              <a:off x="3552" y="3371"/>
              <a:ext cx="432" cy="287"/>
            </a:xfrm>
            <a:prstGeom prst="rect">
              <a:avLst/>
            </a:prstGeom>
            <a:solidFill>
              <a:srgbClr val="66FFFF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80</a:t>
              </a:r>
              <a:endParaRPr lang="es-ES" sz="2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5674" name="Rectangle 26"/>
            <p:cNvSpPr>
              <a:spLocks noChangeArrowheads="1"/>
            </p:cNvSpPr>
            <p:nvPr/>
          </p:nvSpPr>
          <p:spPr bwMode="auto">
            <a:xfrm>
              <a:off x="3552" y="3084"/>
              <a:ext cx="432" cy="287"/>
            </a:xfrm>
            <a:prstGeom prst="rect">
              <a:avLst/>
            </a:prstGeom>
            <a:solidFill>
              <a:srgbClr val="66FFFF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10</a:t>
              </a:r>
              <a:r>
                <a:rPr lang="en-US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0</a:t>
              </a:r>
              <a:endParaRPr lang="es-ES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5675" name="Rectangle 27"/>
            <p:cNvSpPr>
              <a:spLocks noChangeArrowheads="1"/>
            </p:cNvSpPr>
            <p:nvPr/>
          </p:nvSpPr>
          <p:spPr bwMode="auto">
            <a:xfrm>
              <a:off x="3552" y="2797"/>
              <a:ext cx="432" cy="287"/>
            </a:xfrm>
            <a:prstGeom prst="rect">
              <a:avLst/>
            </a:prstGeom>
            <a:solidFill>
              <a:srgbClr val="66FFFF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80</a:t>
              </a:r>
              <a:endParaRPr lang="es-ES" sz="2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5676" name="Rectangle 28"/>
            <p:cNvSpPr>
              <a:spLocks noChangeArrowheads="1"/>
            </p:cNvSpPr>
            <p:nvPr/>
          </p:nvSpPr>
          <p:spPr bwMode="auto">
            <a:xfrm>
              <a:off x="3552" y="1993"/>
              <a:ext cx="432" cy="517"/>
            </a:xfrm>
            <a:prstGeom prst="rect">
              <a:avLst/>
            </a:prstGeom>
            <a:solidFill>
              <a:srgbClr val="66FFFF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3:1</a:t>
              </a:r>
              <a:endParaRPr lang="es-E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5677" name="Rectangle 29"/>
            <p:cNvSpPr>
              <a:spLocks noChangeArrowheads="1"/>
            </p:cNvSpPr>
            <p:nvPr/>
          </p:nvSpPr>
          <p:spPr bwMode="auto">
            <a:xfrm>
              <a:off x="3552" y="1706"/>
              <a:ext cx="432" cy="287"/>
            </a:xfrm>
            <a:prstGeom prst="rect">
              <a:avLst/>
            </a:prstGeom>
            <a:solidFill>
              <a:srgbClr val="66FFFF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4</a:t>
              </a:r>
              <a:endParaRPr lang="es-E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5678" name="Rectangle 30"/>
            <p:cNvSpPr>
              <a:spLocks noChangeArrowheads="1"/>
            </p:cNvSpPr>
            <p:nvPr/>
          </p:nvSpPr>
          <p:spPr bwMode="auto">
            <a:xfrm>
              <a:off x="3552" y="1419"/>
              <a:ext cx="432" cy="287"/>
            </a:xfrm>
            <a:prstGeom prst="rect">
              <a:avLst/>
            </a:prstGeom>
            <a:solidFill>
              <a:srgbClr val="66FFFF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4</a:t>
              </a:r>
              <a:endParaRPr lang="es-E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5679" name="Rectangle 31"/>
            <p:cNvSpPr>
              <a:spLocks noChangeArrowheads="1"/>
            </p:cNvSpPr>
            <p:nvPr/>
          </p:nvSpPr>
          <p:spPr bwMode="auto">
            <a:xfrm>
              <a:off x="2544" y="3945"/>
              <a:ext cx="480" cy="287"/>
            </a:xfrm>
            <a:prstGeom prst="rect">
              <a:avLst/>
            </a:prstGeom>
            <a:solidFill>
              <a:srgbClr val="66FFFF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80</a:t>
              </a:r>
              <a:endParaRPr lang="es-ES" sz="2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5680" name="Rectangle 32"/>
            <p:cNvSpPr>
              <a:spLocks noChangeArrowheads="1"/>
            </p:cNvSpPr>
            <p:nvPr/>
          </p:nvSpPr>
          <p:spPr bwMode="auto">
            <a:xfrm>
              <a:off x="2544" y="3658"/>
              <a:ext cx="480" cy="287"/>
            </a:xfrm>
            <a:prstGeom prst="rect">
              <a:avLst/>
            </a:prstGeom>
            <a:solidFill>
              <a:srgbClr val="66FFFF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0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100</a:t>
              </a:r>
              <a:endParaRPr lang="es-ES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5681" name="Rectangle 33"/>
            <p:cNvSpPr>
              <a:spLocks noChangeArrowheads="1"/>
            </p:cNvSpPr>
            <p:nvPr/>
          </p:nvSpPr>
          <p:spPr bwMode="auto">
            <a:xfrm>
              <a:off x="2544" y="3371"/>
              <a:ext cx="480" cy="287"/>
            </a:xfrm>
            <a:prstGeom prst="rect">
              <a:avLst/>
            </a:prstGeom>
            <a:solidFill>
              <a:srgbClr val="66FFFF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90</a:t>
              </a:r>
              <a:endParaRPr lang="es-ES" sz="2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5682" name="Rectangle 34"/>
            <p:cNvSpPr>
              <a:spLocks noChangeArrowheads="1"/>
            </p:cNvSpPr>
            <p:nvPr/>
          </p:nvSpPr>
          <p:spPr bwMode="auto">
            <a:xfrm>
              <a:off x="2544" y="3084"/>
              <a:ext cx="480" cy="287"/>
            </a:xfrm>
            <a:prstGeom prst="rect">
              <a:avLst/>
            </a:prstGeom>
            <a:solidFill>
              <a:srgbClr val="66FFFF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80</a:t>
              </a:r>
              <a:endParaRPr lang="es-ES" sz="2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5683" name="Rectangle 35"/>
            <p:cNvSpPr>
              <a:spLocks noChangeArrowheads="1"/>
            </p:cNvSpPr>
            <p:nvPr/>
          </p:nvSpPr>
          <p:spPr bwMode="auto">
            <a:xfrm>
              <a:off x="2544" y="2797"/>
              <a:ext cx="480" cy="287"/>
            </a:xfrm>
            <a:prstGeom prst="rect">
              <a:avLst/>
            </a:prstGeom>
            <a:solidFill>
              <a:srgbClr val="66FFFF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80</a:t>
              </a:r>
              <a:endParaRPr lang="es-ES" sz="2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5684" name="Rectangle 36"/>
            <p:cNvSpPr>
              <a:spLocks noChangeArrowheads="1"/>
            </p:cNvSpPr>
            <p:nvPr/>
          </p:nvSpPr>
          <p:spPr bwMode="auto">
            <a:xfrm>
              <a:off x="2544" y="1993"/>
              <a:ext cx="480" cy="517"/>
            </a:xfrm>
            <a:prstGeom prst="rect">
              <a:avLst/>
            </a:prstGeom>
            <a:solidFill>
              <a:srgbClr val="66FFFF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3:1</a:t>
              </a:r>
              <a:endParaRPr lang="es-E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5685" name="Rectangle 37"/>
            <p:cNvSpPr>
              <a:spLocks noChangeArrowheads="1"/>
            </p:cNvSpPr>
            <p:nvPr/>
          </p:nvSpPr>
          <p:spPr bwMode="auto">
            <a:xfrm>
              <a:off x="2544" y="1706"/>
              <a:ext cx="480" cy="287"/>
            </a:xfrm>
            <a:prstGeom prst="rect">
              <a:avLst/>
            </a:prstGeom>
            <a:solidFill>
              <a:srgbClr val="66FFFF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4</a:t>
              </a:r>
              <a:endParaRPr lang="es-E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5686" name="Rectangle 38"/>
            <p:cNvSpPr>
              <a:spLocks noChangeArrowheads="1"/>
            </p:cNvSpPr>
            <p:nvPr/>
          </p:nvSpPr>
          <p:spPr bwMode="auto">
            <a:xfrm>
              <a:off x="2544" y="1419"/>
              <a:ext cx="480" cy="287"/>
            </a:xfrm>
            <a:prstGeom prst="rect">
              <a:avLst/>
            </a:prstGeom>
            <a:solidFill>
              <a:srgbClr val="66FFFF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2</a:t>
              </a:r>
              <a:endParaRPr lang="es-E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5687" name="Rectangle 39"/>
            <p:cNvSpPr>
              <a:spLocks noChangeArrowheads="1"/>
            </p:cNvSpPr>
            <p:nvPr/>
          </p:nvSpPr>
          <p:spPr bwMode="auto">
            <a:xfrm>
              <a:off x="3984" y="1706"/>
              <a:ext cx="528" cy="287"/>
            </a:xfrm>
            <a:prstGeom prst="rect">
              <a:avLst/>
            </a:prstGeom>
            <a:solidFill>
              <a:srgbClr val="66FFFF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4</a:t>
              </a:r>
              <a:endParaRPr lang="es-E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5688" name="Rectangle 40"/>
            <p:cNvSpPr>
              <a:spLocks noChangeArrowheads="1"/>
            </p:cNvSpPr>
            <p:nvPr/>
          </p:nvSpPr>
          <p:spPr bwMode="auto">
            <a:xfrm>
              <a:off x="3024" y="1706"/>
              <a:ext cx="528" cy="287"/>
            </a:xfrm>
            <a:prstGeom prst="rect">
              <a:avLst/>
            </a:prstGeom>
            <a:solidFill>
              <a:srgbClr val="66FFFF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5</a:t>
              </a:r>
              <a:endParaRPr lang="es-E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5689" name="Rectangle 41"/>
            <p:cNvSpPr>
              <a:spLocks noChangeArrowheads="1"/>
            </p:cNvSpPr>
            <p:nvPr/>
          </p:nvSpPr>
          <p:spPr bwMode="auto">
            <a:xfrm>
              <a:off x="2016" y="1706"/>
              <a:ext cx="528" cy="287"/>
            </a:xfrm>
            <a:prstGeom prst="rect">
              <a:avLst/>
            </a:prstGeom>
            <a:solidFill>
              <a:srgbClr val="66FFFF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4</a:t>
              </a:r>
              <a:endParaRPr lang="es-E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5690" name="Rectangle 42"/>
            <p:cNvSpPr>
              <a:spLocks noChangeArrowheads="1"/>
            </p:cNvSpPr>
            <p:nvPr/>
          </p:nvSpPr>
          <p:spPr bwMode="auto">
            <a:xfrm>
              <a:off x="240" y="1706"/>
              <a:ext cx="1776" cy="287"/>
            </a:xfrm>
            <a:prstGeom prst="rect">
              <a:avLst/>
            </a:prstGeom>
            <a:solidFill>
              <a:srgbClr val="66FFFF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Semanas</a:t>
              </a:r>
              <a:endParaRPr lang="es-E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5691" name="Rectangle 43"/>
            <p:cNvSpPr>
              <a:spLocks noChangeArrowheads="1"/>
            </p:cNvSpPr>
            <p:nvPr/>
          </p:nvSpPr>
          <p:spPr bwMode="auto">
            <a:xfrm>
              <a:off x="3984" y="2797"/>
              <a:ext cx="528" cy="287"/>
            </a:xfrm>
            <a:prstGeom prst="rect">
              <a:avLst/>
            </a:prstGeom>
            <a:solidFill>
              <a:srgbClr val="66FFFF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20</a:t>
              </a:r>
              <a:endParaRPr lang="es-ES" sz="2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5692" name="Rectangle 44"/>
            <p:cNvSpPr>
              <a:spLocks noChangeArrowheads="1"/>
            </p:cNvSpPr>
            <p:nvPr/>
          </p:nvSpPr>
          <p:spPr bwMode="auto">
            <a:xfrm>
              <a:off x="3024" y="2797"/>
              <a:ext cx="528" cy="287"/>
            </a:xfrm>
            <a:prstGeom prst="rect">
              <a:avLst/>
            </a:prstGeom>
            <a:solidFill>
              <a:srgbClr val="66FFFF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100</a:t>
              </a:r>
              <a:endParaRPr lang="es-ES" sz="2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5693" name="Rectangle 45"/>
            <p:cNvSpPr>
              <a:spLocks noChangeArrowheads="1"/>
            </p:cNvSpPr>
            <p:nvPr/>
          </p:nvSpPr>
          <p:spPr bwMode="auto">
            <a:xfrm>
              <a:off x="2016" y="2797"/>
              <a:ext cx="528" cy="287"/>
            </a:xfrm>
            <a:prstGeom prst="rect">
              <a:avLst/>
            </a:prstGeom>
            <a:solidFill>
              <a:srgbClr val="66FFFF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60</a:t>
              </a:r>
              <a:endParaRPr lang="es-ES" sz="2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5694" name="Rectangle 46"/>
            <p:cNvSpPr>
              <a:spLocks noChangeArrowheads="1"/>
            </p:cNvSpPr>
            <p:nvPr/>
          </p:nvSpPr>
          <p:spPr bwMode="auto">
            <a:xfrm>
              <a:off x="240" y="2797"/>
              <a:ext cx="1776" cy="287"/>
            </a:xfrm>
            <a:prstGeom prst="rect">
              <a:avLst/>
            </a:prstGeom>
            <a:solidFill>
              <a:srgbClr val="66FFFF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Resist. </a:t>
              </a:r>
              <a:r>
                <a:rPr lang="en-US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Especial</a:t>
              </a:r>
              <a:endParaRPr lang="es-E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5695" name="Rectangle 47"/>
            <p:cNvSpPr>
              <a:spLocks noChangeArrowheads="1"/>
            </p:cNvSpPr>
            <p:nvPr/>
          </p:nvSpPr>
          <p:spPr bwMode="auto">
            <a:xfrm>
              <a:off x="3984" y="902"/>
              <a:ext cx="528" cy="517"/>
            </a:xfrm>
            <a:prstGeom prst="rect">
              <a:avLst/>
            </a:prstGeom>
            <a:solidFill>
              <a:srgbClr val="66FFFF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PC</a:t>
              </a:r>
              <a:endParaRPr lang="es-E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5696" name="Rectangle 48"/>
            <p:cNvSpPr>
              <a:spLocks noChangeArrowheads="1"/>
            </p:cNvSpPr>
            <p:nvPr/>
          </p:nvSpPr>
          <p:spPr bwMode="auto">
            <a:xfrm>
              <a:off x="3024" y="902"/>
              <a:ext cx="960" cy="517"/>
            </a:xfrm>
            <a:prstGeom prst="rect">
              <a:avLst/>
            </a:prstGeom>
            <a:solidFill>
              <a:srgbClr val="66FFFF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PE</a:t>
              </a:r>
              <a:endParaRPr lang="es-E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5697" name="Rectangle 49"/>
            <p:cNvSpPr>
              <a:spLocks noChangeArrowheads="1"/>
            </p:cNvSpPr>
            <p:nvPr/>
          </p:nvSpPr>
          <p:spPr bwMode="auto">
            <a:xfrm>
              <a:off x="2016" y="902"/>
              <a:ext cx="1008" cy="517"/>
            </a:xfrm>
            <a:prstGeom prst="rect">
              <a:avLst/>
            </a:prstGeom>
            <a:solidFill>
              <a:srgbClr val="66FFFF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PG</a:t>
              </a:r>
              <a:endParaRPr lang="es-E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5698" name="Rectangle 50"/>
            <p:cNvSpPr>
              <a:spLocks noChangeArrowheads="1"/>
            </p:cNvSpPr>
            <p:nvPr/>
          </p:nvSpPr>
          <p:spPr bwMode="auto">
            <a:xfrm>
              <a:off x="240" y="902"/>
              <a:ext cx="1776" cy="517"/>
            </a:xfrm>
            <a:prstGeom prst="rect">
              <a:avLst/>
            </a:prstGeom>
            <a:solidFill>
              <a:srgbClr val="66FFFF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en-US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Período do treino</a:t>
              </a:r>
              <a:endParaRPr lang="es-E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5699" name="Rectangle 51"/>
            <p:cNvSpPr>
              <a:spLocks noChangeArrowheads="1"/>
            </p:cNvSpPr>
            <p:nvPr/>
          </p:nvSpPr>
          <p:spPr bwMode="auto">
            <a:xfrm>
              <a:off x="3984" y="1419"/>
              <a:ext cx="528" cy="287"/>
            </a:xfrm>
            <a:prstGeom prst="rect">
              <a:avLst/>
            </a:prstGeom>
            <a:solidFill>
              <a:srgbClr val="66FFFF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5</a:t>
              </a:r>
              <a:endParaRPr lang="es-E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5700" name="Rectangle 52"/>
            <p:cNvSpPr>
              <a:spLocks noChangeArrowheads="1"/>
            </p:cNvSpPr>
            <p:nvPr/>
          </p:nvSpPr>
          <p:spPr bwMode="auto">
            <a:xfrm>
              <a:off x="3024" y="1419"/>
              <a:ext cx="528" cy="287"/>
            </a:xfrm>
            <a:prstGeom prst="rect">
              <a:avLst/>
            </a:prstGeom>
            <a:solidFill>
              <a:srgbClr val="66FFFF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3</a:t>
              </a:r>
              <a:endParaRPr lang="es-E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5701" name="Rectangle 53"/>
            <p:cNvSpPr>
              <a:spLocks noChangeArrowheads="1"/>
            </p:cNvSpPr>
            <p:nvPr/>
          </p:nvSpPr>
          <p:spPr bwMode="auto">
            <a:xfrm>
              <a:off x="2016" y="1419"/>
              <a:ext cx="528" cy="287"/>
            </a:xfrm>
            <a:prstGeom prst="rect">
              <a:avLst/>
            </a:prstGeom>
            <a:solidFill>
              <a:srgbClr val="66FFFF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1</a:t>
              </a:r>
              <a:endParaRPr lang="es-E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5702" name="Rectangle 54"/>
            <p:cNvSpPr>
              <a:spLocks noChangeArrowheads="1"/>
            </p:cNvSpPr>
            <p:nvPr/>
          </p:nvSpPr>
          <p:spPr bwMode="auto">
            <a:xfrm>
              <a:off x="240" y="1419"/>
              <a:ext cx="1776" cy="287"/>
            </a:xfrm>
            <a:prstGeom prst="rect">
              <a:avLst/>
            </a:prstGeom>
            <a:solidFill>
              <a:srgbClr val="66FFFF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No. de mesociclo</a:t>
              </a:r>
              <a:endParaRPr lang="es-E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5703" name="Rectangle 55"/>
            <p:cNvSpPr>
              <a:spLocks noChangeArrowheads="1"/>
            </p:cNvSpPr>
            <p:nvPr/>
          </p:nvSpPr>
          <p:spPr bwMode="auto">
            <a:xfrm>
              <a:off x="3984" y="1993"/>
              <a:ext cx="528" cy="517"/>
            </a:xfrm>
            <a:prstGeom prst="rect">
              <a:avLst/>
            </a:prstGeom>
            <a:solidFill>
              <a:srgbClr val="66FFFF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1:1</a:t>
              </a:r>
              <a:endParaRPr lang="es-E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5704" name="Rectangle 56"/>
            <p:cNvSpPr>
              <a:spLocks noChangeArrowheads="1"/>
            </p:cNvSpPr>
            <p:nvPr/>
          </p:nvSpPr>
          <p:spPr bwMode="auto">
            <a:xfrm>
              <a:off x="3024" y="1993"/>
              <a:ext cx="528" cy="517"/>
            </a:xfrm>
            <a:prstGeom prst="rect">
              <a:avLst/>
            </a:prstGeom>
            <a:solidFill>
              <a:srgbClr val="66FFFF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4:1</a:t>
              </a:r>
              <a:endParaRPr lang="es-E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5705" name="Rectangle 57"/>
            <p:cNvSpPr>
              <a:spLocks noChangeArrowheads="1"/>
            </p:cNvSpPr>
            <p:nvPr/>
          </p:nvSpPr>
          <p:spPr bwMode="auto">
            <a:xfrm>
              <a:off x="2016" y="1993"/>
              <a:ext cx="528" cy="517"/>
            </a:xfrm>
            <a:prstGeom prst="rect">
              <a:avLst/>
            </a:prstGeom>
            <a:solidFill>
              <a:srgbClr val="66FFFF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3:1</a:t>
              </a:r>
              <a:endParaRPr lang="es-E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5706" name="Rectangle 58"/>
            <p:cNvSpPr>
              <a:spLocks noChangeArrowheads="1"/>
            </p:cNvSpPr>
            <p:nvPr/>
          </p:nvSpPr>
          <p:spPr bwMode="auto">
            <a:xfrm>
              <a:off x="240" y="1993"/>
              <a:ext cx="1776" cy="517"/>
            </a:xfrm>
            <a:prstGeom prst="rect">
              <a:avLst/>
            </a:prstGeom>
            <a:solidFill>
              <a:srgbClr val="66FFFF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Dinâmica do mesociclo</a:t>
              </a:r>
              <a:endParaRPr lang="es-E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5707" name="Rectangle 59"/>
            <p:cNvSpPr>
              <a:spLocks noChangeArrowheads="1"/>
            </p:cNvSpPr>
            <p:nvPr/>
          </p:nvSpPr>
          <p:spPr bwMode="auto">
            <a:xfrm>
              <a:off x="3984" y="3084"/>
              <a:ext cx="528" cy="287"/>
            </a:xfrm>
            <a:prstGeom prst="rect">
              <a:avLst/>
            </a:prstGeom>
            <a:solidFill>
              <a:srgbClr val="66FFFF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40</a:t>
              </a:r>
              <a:endParaRPr lang="es-ES" sz="2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5708" name="Rectangle 60"/>
            <p:cNvSpPr>
              <a:spLocks noChangeArrowheads="1"/>
            </p:cNvSpPr>
            <p:nvPr/>
          </p:nvSpPr>
          <p:spPr bwMode="auto">
            <a:xfrm>
              <a:off x="3024" y="3084"/>
              <a:ext cx="528" cy="287"/>
            </a:xfrm>
            <a:prstGeom prst="rect">
              <a:avLst/>
            </a:prstGeom>
            <a:solidFill>
              <a:srgbClr val="66FFFF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 90</a:t>
              </a:r>
              <a:endParaRPr lang="es-ES" sz="2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5709" name="Rectangle 61"/>
            <p:cNvSpPr>
              <a:spLocks noChangeArrowheads="1"/>
            </p:cNvSpPr>
            <p:nvPr/>
          </p:nvSpPr>
          <p:spPr bwMode="auto">
            <a:xfrm>
              <a:off x="2016" y="3084"/>
              <a:ext cx="528" cy="287"/>
            </a:xfrm>
            <a:prstGeom prst="rect">
              <a:avLst/>
            </a:prstGeom>
            <a:solidFill>
              <a:srgbClr val="66FFFF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60</a:t>
              </a:r>
              <a:endParaRPr lang="es-ES" sz="2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5710" name="Rectangle 62"/>
            <p:cNvSpPr>
              <a:spLocks noChangeArrowheads="1"/>
            </p:cNvSpPr>
            <p:nvPr/>
          </p:nvSpPr>
          <p:spPr bwMode="auto">
            <a:xfrm>
              <a:off x="240" y="3084"/>
              <a:ext cx="1776" cy="287"/>
            </a:xfrm>
            <a:prstGeom prst="rect">
              <a:avLst/>
            </a:prstGeom>
            <a:solidFill>
              <a:srgbClr val="66FFFF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Resist. Veloc</a:t>
              </a:r>
              <a:r>
                <a:rPr lang="en-US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.</a:t>
              </a:r>
              <a:r>
                <a:rPr lang="pt-BR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(km)</a:t>
              </a:r>
              <a:endParaRPr lang="es-E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5711" name="Rectangle 63"/>
            <p:cNvSpPr>
              <a:spLocks noChangeArrowheads="1"/>
            </p:cNvSpPr>
            <p:nvPr/>
          </p:nvSpPr>
          <p:spPr bwMode="auto">
            <a:xfrm>
              <a:off x="3984" y="3945"/>
              <a:ext cx="528" cy="287"/>
            </a:xfrm>
            <a:prstGeom prst="rect">
              <a:avLst/>
            </a:prstGeom>
            <a:solidFill>
              <a:srgbClr val="66FFFF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20</a:t>
              </a:r>
              <a:endParaRPr lang="es-ES" sz="2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5712" name="Rectangle 64"/>
            <p:cNvSpPr>
              <a:spLocks noChangeArrowheads="1"/>
            </p:cNvSpPr>
            <p:nvPr/>
          </p:nvSpPr>
          <p:spPr bwMode="auto">
            <a:xfrm>
              <a:off x="3024" y="3945"/>
              <a:ext cx="528" cy="287"/>
            </a:xfrm>
            <a:prstGeom prst="rect">
              <a:avLst/>
            </a:prstGeom>
            <a:solidFill>
              <a:srgbClr val="66FFFF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60</a:t>
              </a:r>
              <a:endParaRPr lang="es-ES" sz="2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5713" name="Rectangle 65"/>
            <p:cNvSpPr>
              <a:spLocks noChangeArrowheads="1"/>
            </p:cNvSpPr>
            <p:nvPr/>
          </p:nvSpPr>
          <p:spPr bwMode="auto">
            <a:xfrm>
              <a:off x="2016" y="3945"/>
              <a:ext cx="528" cy="287"/>
            </a:xfrm>
            <a:prstGeom prst="rect">
              <a:avLst/>
            </a:prstGeom>
            <a:solidFill>
              <a:srgbClr val="66FFFF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100</a:t>
              </a:r>
              <a:endParaRPr lang="es-ES" sz="2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5714" name="Rectangle 66"/>
            <p:cNvSpPr>
              <a:spLocks noChangeArrowheads="1"/>
            </p:cNvSpPr>
            <p:nvPr/>
          </p:nvSpPr>
          <p:spPr bwMode="auto">
            <a:xfrm>
              <a:off x="240" y="3945"/>
              <a:ext cx="1776" cy="287"/>
            </a:xfrm>
            <a:prstGeom prst="rect">
              <a:avLst/>
            </a:prstGeom>
            <a:solidFill>
              <a:srgbClr val="66FFFF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Lanç. Ger</a:t>
              </a:r>
              <a:r>
                <a:rPr lang="en-US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ais</a:t>
              </a:r>
              <a:r>
                <a:rPr lang="pt-BR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 ( rep.)</a:t>
              </a:r>
              <a:endParaRPr lang="es-E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5715" name="Rectangle 67"/>
            <p:cNvSpPr>
              <a:spLocks noChangeArrowheads="1"/>
            </p:cNvSpPr>
            <p:nvPr/>
          </p:nvSpPr>
          <p:spPr bwMode="auto">
            <a:xfrm>
              <a:off x="3984" y="3658"/>
              <a:ext cx="528" cy="287"/>
            </a:xfrm>
            <a:prstGeom prst="rect">
              <a:avLst/>
            </a:prstGeom>
            <a:solidFill>
              <a:srgbClr val="66FFFF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40</a:t>
              </a:r>
              <a:endParaRPr lang="es-ES" sz="2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5716" name="Rectangle 68"/>
            <p:cNvSpPr>
              <a:spLocks noChangeArrowheads="1"/>
            </p:cNvSpPr>
            <p:nvPr/>
          </p:nvSpPr>
          <p:spPr bwMode="auto">
            <a:xfrm>
              <a:off x="3024" y="3658"/>
              <a:ext cx="528" cy="287"/>
            </a:xfrm>
            <a:prstGeom prst="rect">
              <a:avLst/>
            </a:prstGeom>
            <a:solidFill>
              <a:srgbClr val="66FFFF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90</a:t>
              </a:r>
              <a:endParaRPr lang="es-ES" sz="2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5717" name="Rectangle 69"/>
            <p:cNvSpPr>
              <a:spLocks noChangeArrowheads="1"/>
            </p:cNvSpPr>
            <p:nvPr/>
          </p:nvSpPr>
          <p:spPr bwMode="auto">
            <a:xfrm>
              <a:off x="2016" y="3658"/>
              <a:ext cx="528" cy="287"/>
            </a:xfrm>
            <a:prstGeom prst="rect">
              <a:avLst/>
            </a:prstGeom>
            <a:solidFill>
              <a:srgbClr val="66FFFF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80</a:t>
              </a:r>
              <a:endParaRPr lang="es-ES" sz="2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5718" name="Rectangle 70"/>
            <p:cNvSpPr>
              <a:spLocks noChangeArrowheads="1"/>
            </p:cNvSpPr>
            <p:nvPr/>
          </p:nvSpPr>
          <p:spPr bwMode="auto">
            <a:xfrm>
              <a:off x="240" y="3658"/>
              <a:ext cx="1776" cy="287"/>
            </a:xfrm>
            <a:prstGeom prst="rect">
              <a:avLst/>
            </a:prstGeom>
            <a:solidFill>
              <a:srgbClr val="66FFFF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Salt</a:t>
              </a:r>
              <a:r>
                <a:rPr lang="en-US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.</a:t>
              </a:r>
              <a:r>
                <a:rPr lang="pt-BR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 Gerais (rep.) </a:t>
              </a:r>
              <a:endParaRPr lang="es-E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5719" name="Rectangle 71"/>
            <p:cNvSpPr>
              <a:spLocks noChangeArrowheads="1"/>
            </p:cNvSpPr>
            <p:nvPr/>
          </p:nvSpPr>
          <p:spPr bwMode="auto">
            <a:xfrm>
              <a:off x="3984" y="3371"/>
              <a:ext cx="528" cy="287"/>
            </a:xfrm>
            <a:prstGeom prst="rect">
              <a:avLst/>
            </a:prstGeom>
            <a:solidFill>
              <a:srgbClr val="66FFFF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30</a:t>
              </a:r>
              <a:endParaRPr lang="es-ES" sz="2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5720" name="Rectangle 72"/>
            <p:cNvSpPr>
              <a:spLocks noChangeArrowheads="1"/>
            </p:cNvSpPr>
            <p:nvPr/>
          </p:nvSpPr>
          <p:spPr bwMode="auto">
            <a:xfrm>
              <a:off x="3024" y="3371"/>
              <a:ext cx="528" cy="287"/>
            </a:xfrm>
            <a:prstGeom prst="rect">
              <a:avLst/>
            </a:prstGeom>
            <a:solidFill>
              <a:srgbClr val="66FFFF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100</a:t>
              </a:r>
              <a:endParaRPr lang="es-ES" sz="2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5721" name="Rectangle 73"/>
            <p:cNvSpPr>
              <a:spLocks noChangeArrowheads="1"/>
            </p:cNvSpPr>
            <p:nvPr/>
          </p:nvSpPr>
          <p:spPr bwMode="auto">
            <a:xfrm>
              <a:off x="2016" y="3371"/>
              <a:ext cx="528" cy="287"/>
            </a:xfrm>
            <a:prstGeom prst="rect">
              <a:avLst/>
            </a:prstGeom>
            <a:solidFill>
              <a:srgbClr val="66FFFF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70</a:t>
              </a:r>
              <a:endParaRPr lang="es-ES" sz="2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5722" name="Rectangle 74"/>
            <p:cNvSpPr>
              <a:spLocks noChangeArrowheads="1"/>
            </p:cNvSpPr>
            <p:nvPr/>
          </p:nvSpPr>
          <p:spPr bwMode="auto">
            <a:xfrm>
              <a:off x="240" y="3371"/>
              <a:ext cx="1776" cy="287"/>
            </a:xfrm>
            <a:prstGeom prst="rect">
              <a:avLst/>
            </a:prstGeom>
            <a:solidFill>
              <a:srgbClr val="66FFFF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Rapidez(km)</a:t>
              </a:r>
              <a:endParaRPr lang="es-E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5723" name="Rectangle 75"/>
            <p:cNvSpPr>
              <a:spLocks noChangeArrowheads="1"/>
            </p:cNvSpPr>
            <p:nvPr/>
          </p:nvSpPr>
          <p:spPr bwMode="auto">
            <a:xfrm>
              <a:off x="2016" y="576"/>
              <a:ext cx="3456" cy="326"/>
            </a:xfrm>
            <a:prstGeom prst="rect">
              <a:avLst/>
            </a:prstGeom>
            <a:solidFill>
              <a:srgbClr val="66FFFF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21</a:t>
              </a:r>
              <a:endParaRPr lang="es-E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5724" name="Rectangle 76"/>
            <p:cNvSpPr>
              <a:spLocks noChangeArrowheads="1"/>
            </p:cNvSpPr>
            <p:nvPr/>
          </p:nvSpPr>
          <p:spPr bwMode="auto">
            <a:xfrm>
              <a:off x="240" y="576"/>
              <a:ext cx="1776" cy="326"/>
            </a:xfrm>
            <a:prstGeom prst="rect">
              <a:avLst/>
            </a:prstGeom>
            <a:solidFill>
              <a:srgbClr val="66FFFF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Total de semanas</a:t>
              </a:r>
              <a:endParaRPr lang="es-E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45135" name="Line 77"/>
            <p:cNvSpPr>
              <a:spLocks noChangeShapeType="1"/>
            </p:cNvSpPr>
            <p:nvPr/>
          </p:nvSpPr>
          <p:spPr bwMode="auto">
            <a:xfrm>
              <a:off x="240" y="576"/>
              <a:ext cx="523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45136" name="Line 78"/>
            <p:cNvSpPr>
              <a:spLocks noChangeShapeType="1"/>
            </p:cNvSpPr>
            <p:nvPr/>
          </p:nvSpPr>
          <p:spPr bwMode="auto">
            <a:xfrm>
              <a:off x="240" y="902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45137" name="Line 79"/>
            <p:cNvSpPr>
              <a:spLocks noChangeShapeType="1"/>
            </p:cNvSpPr>
            <p:nvPr/>
          </p:nvSpPr>
          <p:spPr bwMode="auto">
            <a:xfrm>
              <a:off x="240" y="3658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45138" name="Line 80"/>
            <p:cNvSpPr>
              <a:spLocks noChangeShapeType="1"/>
            </p:cNvSpPr>
            <p:nvPr/>
          </p:nvSpPr>
          <p:spPr bwMode="auto">
            <a:xfrm>
              <a:off x="240" y="3945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45139" name="Line 81"/>
            <p:cNvSpPr>
              <a:spLocks noChangeShapeType="1"/>
            </p:cNvSpPr>
            <p:nvPr/>
          </p:nvSpPr>
          <p:spPr bwMode="auto">
            <a:xfrm>
              <a:off x="240" y="4232"/>
              <a:ext cx="523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45140" name="Line 82"/>
            <p:cNvSpPr>
              <a:spLocks noChangeShapeType="1"/>
            </p:cNvSpPr>
            <p:nvPr/>
          </p:nvSpPr>
          <p:spPr bwMode="auto">
            <a:xfrm>
              <a:off x="240" y="576"/>
              <a:ext cx="0" cy="365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45141" name="Line 83"/>
            <p:cNvSpPr>
              <a:spLocks noChangeShapeType="1"/>
            </p:cNvSpPr>
            <p:nvPr/>
          </p:nvSpPr>
          <p:spPr bwMode="auto">
            <a:xfrm>
              <a:off x="2016" y="576"/>
              <a:ext cx="0" cy="36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45142" name="Line 84"/>
            <p:cNvSpPr>
              <a:spLocks noChangeShapeType="1"/>
            </p:cNvSpPr>
            <p:nvPr/>
          </p:nvSpPr>
          <p:spPr bwMode="auto">
            <a:xfrm>
              <a:off x="5472" y="576"/>
              <a:ext cx="0" cy="365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45143" name="Line 85"/>
            <p:cNvSpPr>
              <a:spLocks noChangeShapeType="1"/>
            </p:cNvSpPr>
            <p:nvPr/>
          </p:nvSpPr>
          <p:spPr bwMode="auto">
            <a:xfrm>
              <a:off x="240" y="3371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45144" name="Line 86"/>
            <p:cNvSpPr>
              <a:spLocks noChangeShapeType="1"/>
            </p:cNvSpPr>
            <p:nvPr/>
          </p:nvSpPr>
          <p:spPr bwMode="auto">
            <a:xfrm>
              <a:off x="240" y="2510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45145" name="Line 87"/>
            <p:cNvSpPr>
              <a:spLocks noChangeShapeType="1"/>
            </p:cNvSpPr>
            <p:nvPr/>
          </p:nvSpPr>
          <p:spPr bwMode="auto">
            <a:xfrm>
              <a:off x="240" y="1706"/>
              <a:ext cx="42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45146" name="Line 88"/>
            <p:cNvSpPr>
              <a:spLocks noChangeShapeType="1"/>
            </p:cNvSpPr>
            <p:nvPr/>
          </p:nvSpPr>
          <p:spPr bwMode="auto">
            <a:xfrm>
              <a:off x="240" y="1419"/>
              <a:ext cx="42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45147" name="Line 89"/>
            <p:cNvSpPr>
              <a:spLocks noChangeShapeType="1"/>
            </p:cNvSpPr>
            <p:nvPr/>
          </p:nvSpPr>
          <p:spPr bwMode="auto">
            <a:xfrm>
              <a:off x="240" y="308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45148" name="Line 90"/>
            <p:cNvSpPr>
              <a:spLocks noChangeShapeType="1"/>
            </p:cNvSpPr>
            <p:nvPr/>
          </p:nvSpPr>
          <p:spPr bwMode="auto">
            <a:xfrm>
              <a:off x="240" y="1993"/>
              <a:ext cx="42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45149" name="Line 91"/>
            <p:cNvSpPr>
              <a:spLocks noChangeShapeType="1"/>
            </p:cNvSpPr>
            <p:nvPr/>
          </p:nvSpPr>
          <p:spPr bwMode="auto">
            <a:xfrm>
              <a:off x="3024" y="902"/>
              <a:ext cx="0" cy="33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45150" name="Line 92"/>
            <p:cNvSpPr>
              <a:spLocks noChangeShapeType="1"/>
            </p:cNvSpPr>
            <p:nvPr/>
          </p:nvSpPr>
          <p:spPr bwMode="auto">
            <a:xfrm>
              <a:off x="3984" y="902"/>
              <a:ext cx="0" cy="33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45151" name="Line 93"/>
            <p:cNvSpPr>
              <a:spLocks noChangeShapeType="1"/>
            </p:cNvSpPr>
            <p:nvPr/>
          </p:nvSpPr>
          <p:spPr bwMode="auto">
            <a:xfrm>
              <a:off x="4512" y="902"/>
              <a:ext cx="0" cy="33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45152" name="Line 94"/>
            <p:cNvSpPr>
              <a:spLocks noChangeShapeType="1"/>
            </p:cNvSpPr>
            <p:nvPr/>
          </p:nvSpPr>
          <p:spPr bwMode="auto">
            <a:xfrm>
              <a:off x="2544" y="1419"/>
              <a:ext cx="0" cy="28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45153" name="Line 95"/>
            <p:cNvSpPr>
              <a:spLocks noChangeShapeType="1"/>
            </p:cNvSpPr>
            <p:nvPr/>
          </p:nvSpPr>
          <p:spPr bwMode="auto">
            <a:xfrm>
              <a:off x="3552" y="1419"/>
              <a:ext cx="0" cy="28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45154" name="Line 96"/>
            <p:cNvSpPr>
              <a:spLocks noChangeShapeType="1"/>
            </p:cNvSpPr>
            <p:nvPr/>
          </p:nvSpPr>
          <p:spPr bwMode="auto">
            <a:xfrm>
              <a:off x="240" y="2797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45155" name="Line 97"/>
            <p:cNvSpPr>
              <a:spLocks noChangeShapeType="1"/>
            </p:cNvSpPr>
            <p:nvPr/>
          </p:nvSpPr>
          <p:spPr bwMode="auto">
            <a:xfrm>
              <a:off x="4992" y="902"/>
              <a:ext cx="0" cy="33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pt-BR"/>
            </a:p>
          </p:txBody>
        </p:sp>
      </p:grpSp>
      <p:sp>
        <p:nvSpPr>
          <p:cNvPr id="155746" name="Text Box 98"/>
          <p:cNvSpPr txBox="1">
            <a:spLocks noChangeArrowheads="1"/>
          </p:cNvSpPr>
          <p:nvPr/>
        </p:nvSpPr>
        <p:spPr bwMode="auto">
          <a:xfrm>
            <a:off x="441325" y="-339725"/>
            <a:ext cx="184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endParaRPr lang="es-AR" sz="24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55747" name="Text Box 99"/>
          <p:cNvSpPr txBox="1">
            <a:spLocks noChangeArrowheads="1"/>
          </p:cNvSpPr>
          <p:nvPr/>
        </p:nvSpPr>
        <p:spPr bwMode="auto">
          <a:xfrm>
            <a:off x="381000" y="61913"/>
            <a:ext cx="9144000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lang="pt-BR" sz="2400" b="1">
                <a:latin typeface="Times New Roman" pitchFamily="18" charset="0"/>
              </a:rPr>
              <a:t>Tendencia do volume máximo em um plano de 5</a:t>
            </a:r>
          </a:p>
          <a:p>
            <a:pPr eaLnBrk="1" hangingPunct="1"/>
            <a:r>
              <a:rPr lang="pt-BR" sz="2400" b="1">
                <a:latin typeface="Times New Roman" pitchFamily="18" charset="0"/>
              </a:rPr>
              <a:t>Mesociclos, em %.</a:t>
            </a:r>
            <a:endParaRPr lang="es-ES" sz="3200" b="1"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5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5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5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746" grpId="0" autoUpdateAnimBg="0"/>
      <p:bldP spid="155747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1066800" y="304800"/>
            <a:ext cx="587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pt-BR" sz="2400" b="1">
                <a:solidFill>
                  <a:srgbClr val="FF0000"/>
                </a:solidFill>
                <a:latin typeface="Times New Roman" pitchFamily="18" charset="0"/>
              </a:rPr>
              <a:t>Determinação dos valores das constantes K.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85800" y="990600"/>
            <a:ext cx="7772400" cy="5410200"/>
            <a:chOff x="432" y="624"/>
            <a:chExt cx="4896" cy="3408"/>
          </a:xfrm>
        </p:grpSpPr>
        <p:sp>
          <p:nvSpPr>
            <p:cNvPr id="156676" name="Rectangle 4"/>
            <p:cNvSpPr>
              <a:spLocks noChangeArrowheads="1"/>
            </p:cNvSpPr>
            <p:nvPr/>
          </p:nvSpPr>
          <p:spPr bwMode="auto">
            <a:xfrm>
              <a:off x="4464" y="624"/>
              <a:ext cx="864" cy="503"/>
            </a:xfrm>
            <a:prstGeom prst="rect">
              <a:avLst/>
            </a:prstGeom>
            <a:solidFill>
              <a:schemeClr val="accent2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fontAlgn="b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36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Arial" charset="0"/>
                </a:rPr>
                <a:t>K</a:t>
              </a:r>
              <a:endParaRPr lang="es-E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endParaRPr>
            </a:p>
          </p:txBody>
        </p:sp>
        <p:sp>
          <p:nvSpPr>
            <p:cNvPr id="156677" name="Rectangle 5"/>
            <p:cNvSpPr>
              <a:spLocks noChangeArrowheads="1"/>
            </p:cNvSpPr>
            <p:nvPr/>
          </p:nvSpPr>
          <p:spPr bwMode="auto">
            <a:xfrm>
              <a:off x="3552" y="624"/>
              <a:ext cx="912" cy="503"/>
            </a:xfrm>
            <a:prstGeom prst="rect">
              <a:avLst/>
            </a:prstGeom>
            <a:solidFill>
              <a:srgbClr val="FFFF66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es-ES" sz="24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  <a:sym typeface="Symbol" pitchFamily="18" charset="2"/>
                </a:rPr>
                <a:t></a:t>
              </a:r>
              <a:r>
                <a:rPr lang="pt-BR" sz="24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  <a:sym typeface="Symbol" pitchFamily="18" charset="2"/>
                </a:rPr>
                <a:t>%</a:t>
              </a:r>
              <a:endParaRPr lang="es-ES" sz="2400" b="1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endParaRPr>
            </a:p>
          </p:txBody>
        </p:sp>
        <p:sp>
          <p:nvSpPr>
            <p:cNvPr id="156678" name="Rectangle 6"/>
            <p:cNvSpPr>
              <a:spLocks noChangeArrowheads="1"/>
            </p:cNvSpPr>
            <p:nvPr/>
          </p:nvSpPr>
          <p:spPr bwMode="auto">
            <a:xfrm>
              <a:off x="2304" y="624"/>
              <a:ext cx="1248" cy="503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Volume Geral</a:t>
              </a:r>
              <a:endParaRPr lang="es-E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6679" name="Rectangle 7"/>
            <p:cNvSpPr>
              <a:spLocks noChangeArrowheads="1"/>
            </p:cNvSpPr>
            <p:nvPr/>
          </p:nvSpPr>
          <p:spPr bwMode="auto">
            <a:xfrm>
              <a:off x="432" y="624"/>
              <a:ext cx="1872" cy="50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Capacidades ou meios </a:t>
              </a:r>
              <a:endParaRPr lang="es-E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6680" name="Rectangle 8"/>
            <p:cNvSpPr>
              <a:spLocks noChangeArrowheads="1"/>
            </p:cNvSpPr>
            <p:nvPr/>
          </p:nvSpPr>
          <p:spPr bwMode="auto">
            <a:xfrm>
              <a:off x="4464" y="3583"/>
              <a:ext cx="864" cy="449"/>
            </a:xfrm>
            <a:prstGeom prst="rect">
              <a:avLst/>
            </a:prstGeom>
            <a:solidFill>
              <a:schemeClr val="accent2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fontAlgn="b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es-ES"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Arial" charset="0"/>
                </a:rPr>
                <a:t>26.67</a:t>
              </a:r>
            </a:p>
          </p:txBody>
        </p:sp>
        <p:sp>
          <p:nvSpPr>
            <p:cNvPr id="156681" name="Rectangle 9"/>
            <p:cNvSpPr>
              <a:spLocks noChangeArrowheads="1"/>
            </p:cNvSpPr>
            <p:nvPr/>
          </p:nvSpPr>
          <p:spPr bwMode="auto">
            <a:xfrm>
              <a:off x="4464" y="2980"/>
              <a:ext cx="864" cy="603"/>
            </a:xfrm>
            <a:prstGeom prst="rect">
              <a:avLst/>
            </a:prstGeom>
            <a:solidFill>
              <a:schemeClr val="accent2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fontAlgn="b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es-ES"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Arial" charset="0"/>
                </a:rPr>
                <a:t>39.47</a:t>
              </a:r>
            </a:p>
          </p:txBody>
        </p:sp>
        <p:sp>
          <p:nvSpPr>
            <p:cNvPr id="156682" name="Rectangle 10"/>
            <p:cNvSpPr>
              <a:spLocks noChangeArrowheads="1"/>
            </p:cNvSpPr>
            <p:nvPr/>
          </p:nvSpPr>
          <p:spPr bwMode="auto">
            <a:xfrm>
              <a:off x="4464" y="2498"/>
              <a:ext cx="864" cy="482"/>
            </a:xfrm>
            <a:prstGeom prst="rect">
              <a:avLst/>
            </a:prstGeom>
            <a:solidFill>
              <a:schemeClr val="accent2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fontAlgn="b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es-ES"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Arial" charset="0"/>
                </a:rPr>
                <a:t>0.04</a:t>
              </a:r>
            </a:p>
          </p:txBody>
        </p:sp>
        <p:sp>
          <p:nvSpPr>
            <p:cNvPr id="156683" name="Rectangle 11"/>
            <p:cNvSpPr>
              <a:spLocks noChangeArrowheads="1"/>
            </p:cNvSpPr>
            <p:nvPr/>
          </p:nvSpPr>
          <p:spPr bwMode="auto">
            <a:xfrm>
              <a:off x="4464" y="2026"/>
              <a:ext cx="864" cy="472"/>
            </a:xfrm>
            <a:prstGeom prst="rect">
              <a:avLst/>
            </a:prstGeom>
            <a:solidFill>
              <a:schemeClr val="accent2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fontAlgn="b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es-ES"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Arial" charset="0"/>
                </a:rPr>
                <a:t>0.11</a:t>
              </a:r>
            </a:p>
          </p:txBody>
        </p:sp>
        <p:sp>
          <p:nvSpPr>
            <p:cNvPr id="156684" name="Rectangle 12"/>
            <p:cNvSpPr>
              <a:spLocks noChangeArrowheads="1"/>
            </p:cNvSpPr>
            <p:nvPr/>
          </p:nvSpPr>
          <p:spPr bwMode="auto">
            <a:xfrm>
              <a:off x="4464" y="1576"/>
              <a:ext cx="864" cy="450"/>
            </a:xfrm>
            <a:prstGeom prst="rect">
              <a:avLst/>
            </a:prstGeom>
            <a:solidFill>
              <a:schemeClr val="accent2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fontAlgn="b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es-ES"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Arial" charset="0"/>
                </a:rPr>
                <a:t>0.24</a:t>
              </a:r>
            </a:p>
          </p:txBody>
        </p:sp>
        <p:sp>
          <p:nvSpPr>
            <p:cNvPr id="156685" name="Rectangle 13"/>
            <p:cNvSpPr>
              <a:spLocks noChangeArrowheads="1"/>
            </p:cNvSpPr>
            <p:nvPr/>
          </p:nvSpPr>
          <p:spPr bwMode="auto">
            <a:xfrm>
              <a:off x="4464" y="1127"/>
              <a:ext cx="864" cy="449"/>
            </a:xfrm>
            <a:prstGeom prst="rect">
              <a:avLst/>
            </a:prstGeom>
            <a:solidFill>
              <a:schemeClr val="accent2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fontAlgn="b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es-ES"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Arial" charset="0"/>
                </a:rPr>
                <a:t>0.91</a:t>
              </a:r>
            </a:p>
          </p:txBody>
        </p:sp>
        <p:sp>
          <p:nvSpPr>
            <p:cNvPr id="156686" name="Rectangle 14"/>
            <p:cNvSpPr>
              <a:spLocks noChangeArrowheads="1"/>
            </p:cNvSpPr>
            <p:nvPr/>
          </p:nvSpPr>
          <p:spPr bwMode="auto">
            <a:xfrm>
              <a:off x="3552" y="3583"/>
              <a:ext cx="912" cy="449"/>
            </a:xfrm>
            <a:prstGeom prst="rect">
              <a:avLst/>
            </a:prstGeom>
            <a:solidFill>
              <a:srgbClr val="FFFF66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fontAlgn="b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es-ES" sz="2400" b="1">
                  <a:effectLst>
                    <a:outerShdw blurRad="38100" dist="38100" dir="2700000" algn="tl">
                      <a:srgbClr val="000000"/>
                    </a:outerShdw>
                  </a:effectLst>
                  <a:cs typeface="Arial" charset="0"/>
                </a:rPr>
                <a:t>300</a:t>
              </a:r>
            </a:p>
          </p:txBody>
        </p:sp>
        <p:sp>
          <p:nvSpPr>
            <p:cNvPr id="156687" name="Rectangle 15"/>
            <p:cNvSpPr>
              <a:spLocks noChangeArrowheads="1"/>
            </p:cNvSpPr>
            <p:nvPr/>
          </p:nvSpPr>
          <p:spPr bwMode="auto">
            <a:xfrm>
              <a:off x="2304" y="3583"/>
              <a:ext cx="1248" cy="449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8000</a:t>
              </a:r>
              <a:endParaRPr lang="es-ES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6688" name="Rectangle 16"/>
            <p:cNvSpPr>
              <a:spLocks noChangeArrowheads="1"/>
            </p:cNvSpPr>
            <p:nvPr/>
          </p:nvSpPr>
          <p:spPr bwMode="auto">
            <a:xfrm>
              <a:off x="432" y="3583"/>
              <a:ext cx="1872" cy="44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Lanç. Gerais ( rep.)</a:t>
              </a:r>
              <a:endParaRPr lang="es-E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6689" name="Rectangle 17"/>
            <p:cNvSpPr>
              <a:spLocks noChangeArrowheads="1"/>
            </p:cNvSpPr>
            <p:nvPr/>
          </p:nvSpPr>
          <p:spPr bwMode="auto">
            <a:xfrm>
              <a:off x="3552" y="2980"/>
              <a:ext cx="912" cy="603"/>
            </a:xfrm>
            <a:prstGeom prst="rect">
              <a:avLst/>
            </a:prstGeom>
            <a:solidFill>
              <a:srgbClr val="FFFF66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fontAlgn="b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400" b="1">
                  <a:effectLst>
                    <a:outerShdw blurRad="38100" dist="38100" dir="2700000" algn="tl">
                      <a:srgbClr val="000000"/>
                    </a:outerShdw>
                  </a:effectLst>
                  <a:cs typeface="Arial" charset="0"/>
                </a:rPr>
                <a:t>380</a:t>
              </a:r>
              <a:endParaRPr lang="es-ES" sz="2400" b="1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endParaRPr>
            </a:p>
          </p:txBody>
        </p:sp>
        <p:sp>
          <p:nvSpPr>
            <p:cNvPr id="156690" name="Rectangle 18"/>
            <p:cNvSpPr>
              <a:spLocks noChangeArrowheads="1"/>
            </p:cNvSpPr>
            <p:nvPr/>
          </p:nvSpPr>
          <p:spPr bwMode="auto">
            <a:xfrm>
              <a:off x="2304" y="2980"/>
              <a:ext cx="1248" cy="603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15000</a:t>
              </a:r>
              <a:endParaRPr lang="es-ES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6691" name="Rectangle 19"/>
            <p:cNvSpPr>
              <a:spLocks noChangeArrowheads="1"/>
            </p:cNvSpPr>
            <p:nvPr/>
          </p:nvSpPr>
          <p:spPr bwMode="auto">
            <a:xfrm>
              <a:off x="432" y="2980"/>
              <a:ext cx="1872" cy="60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Saltos Gerais (rep.) </a:t>
              </a:r>
              <a:endParaRPr lang="es-E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6692" name="Rectangle 20"/>
            <p:cNvSpPr>
              <a:spLocks noChangeArrowheads="1"/>
            </p:cNvSpPr>
            <p:nvPr/>
          </p:nvSpPr>
          <p:spPr bwMode="auto">
            <a:xfrm>
              <a:off x="3552" y="2498"/>
              <a:ext cx="912" cy="482"/>
            </a:xfrm>
            <a:prstGeom prst="rect">
              <a:avLst/>
            </a:prstGeom>
            <a:solidFill>
              <a:srgbClr val="FFFF66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fontAlgn="b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es-ES" sz="2400" b="1">
                  <a:effectLst>
                    <a:outerShdw blurRad="38100" dist="38100" dir="2700000" algn="tl">
                      <a:srgbClr val="000000"/>
                    </a:outerShdw>
                  </a:effectLst>
                  <a:cs typeface="Arial" charset="0"/>
                </a:rPr>
                <a:t>370</a:t>
              </a:r>
            </a:p>
          </p:txBody>
        </p:sp>
        <p:sp>
          <p:nvSpPr>
            <p:cNvPr id="156693" name="Rectangle 21"/>
            <p:cNvSpPr>
              <a:spLocks noChangeArrowheads="1"/>
            </p:cNvSpPr>
            <p:nvPr/>
          </p:nvSpPr>
          <p:spPr bwMode="auto">
            <a:xfrm>
              <a:off x="2304" y="2498"/>
              <a:ext cx="1248" cy="482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  15</a:t>
              </a:r>
              <a:endParaRPr lang="es-ES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6694" name="Rectangle 22"/>
            <p:cNvSpPr>
              <a:spLocks noChangeArrowheads="1"/>
            </p:cNvSpPr>
            <p:nvPr/>
          </p:nvSpPr>
          <p:spPr bwMode="auto">
            <a:xfrm>
              <a:off x="432" y="2498"/>
              <a:ext cx="1872" cy="48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Rapidez(km)</a:t>
              </a:r>
              <a:endParaRPr lang="es-E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6695" name="Rectangle 23"/>
            <p:cNvSpPr>
              <a:spLocks noChangeArrowheads="1"/>
            </p:cNvSpPr>
            <p:nvPr/>
          </p:nvSpPr>
          <p:spPr bwMode="auto">
            <a:xfrm>
              <a:off x="3552" y="2026"/>
              <a:ext cx="912" cy="472"/>
            </a:xfrm>
            <a:prstGeom prst="rect">
              <a:avLst/>
            </a:prstGeom>
            <a:solidFill>
              <a:srgbClr val="FFFF66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fontAlgn="b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es-ES" sz="2400" b="1">
                  <a:effectLst>
                    <a:outerShdw blurRad="38100" dist="38100" dir="2700000" algn="tl">
                      <a:srgbClr val="000000"/>
                    </a:outerShdw>
                  </a:effectLst>
                  <a:cs typeface="Arial" charset="0"/>
                </a:rPr>
                <a:t>370</a:t>
              </a:r>
            </a:p>
          </p:txBody>
        </p:sp>
        <p:sp>
          <p:nvSpPr>
            <p:cNvPr id="156696" name="Rectangle 24"/>
            <p:cNvSpPr>
              <a:spLocks noChangeArrowheads="1"/>
            </p:cNvSpPr>
            <p:nvPr/>
          </p:nvSpPr>
          <p:spPr bwMode="auto">
            <a:xfrm>
              <a:off x="2304" y="2026"/>
              <a:ext cx="1248" cy="472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  40</a:t>
              </a:r>
              <a:endParaRPr lang="es-ES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6697" name="Rectangle 25"/>
            <p:cNvSpPr>
              <a:spLocks noChangeArrowheads="1"/>
            </p:cNvSpPr>
            <p:nvPr/>
          </p:nvSpPr>
          <p:spPr bwMode="auto">
            <a:xfrm>
              <a:off x="432" y="2026"/>
              <a:ext cx="1872" cy="47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Resist. Velocidade (km)</a:t>
              </a:r>
              <a:endParaRPr lang="es-E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6698" name="Rectangle 26"/>
            <p:cNvSpPr>
              <a:spLocks noChangeArrowheads="1"/>
            </p:cNvSpPr>
            <p:nvPr/>
          </p:nvSpPr>
          <p:spPr bwMode="auto">
            <a:xfrm>
              <a:off x="3552" y="1576"/>
              <a:ext cx="912" cy="450"/>
            </a:xfrm>
            <a:prstGeom prst="rect">
              <a:avLst/>
            </a:prstGeom>
            <a:solidFill>
              <a:srgbClr val="FFFF66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fontAlgn="b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es-ES" sz="2400" b="1">
                  <a:effectLst>
                    <a:outerShdw blurRad="38100" dist="38100" dir="2700000" algn="tl">
                      <a:srgbClr val="000000"/>
                    </a:outerShdw>
                  </a:effectLst>
                  <a:cs typeface="Arial" charset="0"/>
                </a:rPr>
                <a:t>340</a:t>
              </a:r>
            </a:p>
          </p:txBody>
        </p:sp>
        <p:sp>
          <p:nvSpPr>
            <p:cNvPr id="156699" name="Rectangle 27"/>
            <p:cNvSpPr>
              <a:spLocks noChangeArrowheads="1"/>
            </p:cNvSpPr>
            <p:nvPr/>
          </p:nvSpPr>
          <p:spPr bwMode="auto">
            <a:xfrm>
              <a:off x="2304" y="1576"/>
              <a:ext cx="1248" cy="450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  80</a:t>
              </a:r>
              <a:endParaRPr lang="es-ES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6700" name="Rectangle 28"/>
            <p:cNvSpPr>
              <a:spLocks noChangeArrowheads="1"/>
            </p:cNvSpPr>
            <p:nvPr/>
          </p:nvSpPr>
          <p:spPr bwMode="auto">
            <a:xfrm>
              <a:off x="432" y="1576"/>
              <a:ext cx="1872" cy="4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Resist. Especial(km)</a:t>
              </a:r>
              <a:endParaRPr lang="es-E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6701" name="Rectangle 29"/>
            <p:cNvSpPr>
              <a:spLocks noChangeArrowheads="1"/>
            </p:cNvSpPr>
            <p:nvPr/>
          </p:nvSpPr>
          <p:spPr bwMode="auto">
            <a:xfrm>
              <a:off x="3552" y="1127"/>
              <a:ext cx="912" cy="449"/>
            </a:xfrm>
            <a:prstGeom prst="rect">
              <a:avLst/>
            </a:prstGeom>
            <a:solidFill>
              <a:srgbClr val="FFFF66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fontAlgn="b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es-ES" sz="2400" b="1">
                  <a:effectLst>
                    <a:outerShdw blurRad="38100" dist="38100" dir="2700000" algn="tl">
                      <a:srgbClr val="000000"/>
                    </a:outerShdw>
                  </a:effectLst>
                  <a:cs typeface="Arial" charset="0"/>
                </a:rPr>
                <a:t>360</a:t>
              </a:r>
            </a:p>
          </p:txBody>
        </p:sp>
        <p:sp>
          <p:nvSpPr>
            <p:cNvPr id="156702" name="Rectangle 30"/>
            <p:cNvSpPr>
              <a:spLocks noChangeArrowheads="1"/>
            </p:cNvSpPr>
            <p:nvPr/>
          </p:nvSpPr>
          <p:spPr bwMode="auto">
            <a:xfrm>
              <a:off x="2304" y="1127"/>
              <a:ext cx="1248" cy="449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325 </a:t>
              </a:r>
              <a:endParaRPr lang="es-ES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156703" name="Rectangle 31"/>
            <p:cNvSpPr>
              <a:spLocks noChangeArrowheads="1"/>
            </p:cNvSpPr>
            <p:nvPr/>
          </p:nvSpPr>
          <p:spPr bwMode="auto">
            <a:xfrm>
              <a:off x="432" y="1127"/>
              <a:ext cx="1872" cy="44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pt-BR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Resist. Aerobia(km)</a:t>
              </a:r>
              <a:endParaRPr lang="es-E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46112" name="Line 32"/>
            <p:cNvSpPr>
              <a:spLocks noChangeShapeType="1"/>
            </p:cNvSpPr>
            <p:nvPr/>
          </p:nvSpPr>
          <p:spPr bwMode="auto">
            <a:xfrm>
              <a:off x="432" y="624"/>
              <a:ext cx="489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46113" name="Line 33"/>
            <p:cNvSpPr>
              <a:spLocks noChangeShapeType="1"/>
            </p:cNvSpPr>
            <p:nvPr/>
          </p:nvSpPr>
          <p:spPr bwMode="auto">
            <a:xfrm>
              <a:off x="432" y="1576"/>
              <a:ext cx="48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46114" name="Line 34"/>
            <p:cNvSpPr>
              <a:spLocks noChangeShapeType="1"/>
            </p:cNvSpPr>
            <p:nvPr/>
          </p:nvSpPr>
          <p:spPr bwMode="auto">
            <a:xfrm>
              <a:off x="432" y="2026"/>
              <a:ext cx="48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46115" name="Line 35"/>
            <p:cNvSpPr>
              <a:spLocks noChangeShapeType="1"/>
            </p:cNvSpPr>
            <p:nvPr/>
          </p:nvSpPr>
          <p:spPr bwMode="auto">
            <a:xfrm>
              <a:off x="432" y="2498"/>
              <a:ext cx="48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46116" name="Line 36"/>
            <p:cNvSpPr>
              <a:spLocks noChangeShapeType="1"/>
            </p:cNvSpPr>
            <p:nvPr/>
          </p:nvSpPr>
          <p:spPr bwMode="auto">
            <a:xfrm>
              <a:off x="432" y="2980"/>
              <a:ext cx="48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46117" name="Line 37"/>
            <p:cNvSpPr>
              <a:spLocks noChangeShapeType="1"/>
            </p:cNvSpPr>
            <p:nvPr/>
          </p:nvSpPr>
          <p:spPr bwMode="auto">
            <a:xfrm>
              <a:off x="432" y="3583"/>
              <a:ext cx="48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46118" name="Line 38"/>
            <p:cNvSpPr>
              <a:spLocks noChangeShapeType="1"/>
            </p:cNvSpPr>
            <p:nvPr/>
          </p:nvSpPr>
          <p:spPr bwMode="auto">
            <a:xfrm>
              <a:off x="432" y="4032"/>
              <a:ext cx="489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46119" name="Line 39"/>
            <p:cNvSpPr>
              <a:spLocks noChangeShapeType="1"/>
            </p:cNvSpPr>
            <p:nvPr/>
          </p:nvSpPr>
          <p:spPr bwMode="auto">
            <a:xfrm>
              <a:off x="432" y="624"/>
              <a:ext cx="0" cy="340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46120" name="Line 40"/>
            <p:cNvSpPr>
              <a:spLocks noChangeShapeType="1"/>
            </p:cNvSpPr>
            <p:nvPr/>
          </p:nvSpPr>
          <p:spPr bwMode="auto">
            <a:xfrm>
              <a:off x="2304" y="624"/>
              <a:ext cx="0" cy="3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46121" name="Line 41"/>
            <p:cNvSpPr>
              <a:spLocks noChangeShapeType="1"/>
            </p:cNvSpPr>
            <p:nvPr/>
          </p:nvSpPr>
          <p:spPr bwMode="auto">
            <a:xfrm>
              <a:off x="3552" y="624"/>
              <a:ext cx="0" cy="3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46122" name="Line 42"/>
            <p:cNvSpPr>
              <a:spLocks noChangeShapeType="1"/>
            </p:cNvSpPr>
            <p:nvPr/>
          </p:nvSpPr>
          <p:spPr bwMode="auto">
            <a:xfrm>
              <a:off x="5328" y="624"/>
              <a:ext cx="0" cy="340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46123" name="Line 43"/>
            <p:cNvSpPr>
              <a:spLocks noChangeShapeType="1"/>
            </p:cNvSpPr>
            <p:nvPr/>
          </p:nvSpPr>
          <p:spPr bwMode="auto">
            <a:xfrm>
              <a:off x="4464" y="624"/>
              <a:ext cx="0" cy="3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46124" name="Line 44"/>
            <p:cNvSpPr>
              <a:spLocks noChangeShapeType="1"/>
            </p:cNvSpPr>
            <p:nvPr/>
          </p:nvSpPr>
          <p:spPr bwMode="auto">
            <a:xfrm>
              <a:off x="432" y="1127"/>
              <a:ext cx="48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1794" name="Group 2"/>
          <p:cNvGraphicFramePr>
            <a:graphicFrameLocks noGrp="1"/>
          </p:cNvGraphicFramePr>
          <p:nvPr/>
        </p:nvGraphicFramePr>
        <p:xfrm>
          <a:off x="533400" y="1498600"/>
          <a:ext cx="8229600" cy="4740656"/>
        </p:xfrm>
        <a:graphic>
          <a:graphicData uri="http://schemas.openxmlformats.org/drawingml/2006/table">
            <a:tbl>
              <a:tblPr/>
              <a:tblGrid>
                <a:gridCol w="1706563"/>
                <a:gridCol w="1119187"/>
                <a:gridCol w="381000"/>
                <a:gridCol w="763588"/>
                <a:gridCol w="763587"/>
                <a:gridCol w="381000"/>
                <a:gridCol w="1144588"/>
                <a:gridCol w="1144587"/>
                <a:gridCol w="8255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MACROCICLO – 2009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Mês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FEVER</a:t>
                      </a:r>
                      <a:endParaRPr kumimoji="0" lang="pt-B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MARÇO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ABRIL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MAIO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JUNHO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Semanas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Períodos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PER. PREP. GERAL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P. P. ESP.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P.COMP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Dinâmica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4:1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4:1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2:1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1:1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9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Resist. Aeróbia (km)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73.6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92.0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55.2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27.6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Velocidade (m)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2.571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3.428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4.285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1.714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Saltos Gerais (rep)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3.168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3.960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2.772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1.584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11500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Lançam. Ger. (rep)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2.708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2.166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1.083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541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6500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61864" name="Text Box 72"/>
          <p:cNvSpPr txBox="1">
            <a:spLocks noChangeArrowheads="1"/>
          </p:cNvSpPr>
          <p:nvPr/>
        </p:nvSpPr>
        <p:spPr bwMode="auto">
          <a:xfrm>
            <a:off x="685800" y="457200"/>
            <a:ext cx="7772400" cy="528638"/>
          </a:xfrm>
          <a:prstGeom prst="rect">
            <a:avLst/>
          </a:prstGeom>
          <a:solidFill>
            <a:srgbClr val="99CCFF"/>
          </a:solidFill>
          <a:ln w="9525">
            <a:solidFill>
              <a:srgbClr val="0066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pt-BR" sz="2800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Modelo de volume de carga num macrociclo  </a:t>
            </a:r>
            <a:endParaRPr lang="pt-BR" sz="2800" b="1"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</p:txBody>
      </p:sp>
      <p:sp>
        <p:nvSpPr>
          <p:cNvPr id="47177" name="Text Box 73"/>
          <p:cNvSpPr txBox="1">
            <a:spLocks noChangeArrowheads="1"/>
          </p:cNvSpPr>
          <p:nvPr/>
        </p:nvSpPr>
        <p:spPr bwMode="auto">
          <a:xfrm rot="-5401705">
            <a:off x="7589044" y="2559844"/>
            <a:ext cx="1371600" cy="36671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pt-BR" b="1">
                <a:solidFill>
                  <a:srgbClr val="FF0000"/>
                </a:solidFill>
              </a:rPr>
              <a:t>Vol. Geral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2818" name="Group 2"/>
          <p:cNvGraphicFramePr>
            <a:graphicFrameLocks noGrp="1"/>
          </p:cNvGraphicFramePr>
          <p:nvPr/>
        </p:nvGraphicFramePr>
        <p:xfrm>
          <a:off x="152400" y="1371600"/>
          <a:ext cx="8839200" cy="4608513"/>
        </p:xfrm>
        <a:graphic>
          <a:graphicData uri="http://schemas.openxmlformats.org/drawingml/2006/table">
            <a:tbl>
              <a:tblPr/>
              <a:tblGrid>
                <a:gridCol w="1600200"/>
                <a:gridCol w="1143000"/>
                <a:gridCol w="304800"/>
                <a:gridCol w="762000"/>
                <a:gridCol w="609600"/>
                <a:gridCol w="533400"/>
                <a:gridCol w="914400"/>
                <a:gridCol w="1143000"/>
                <a:gridCol w="914400"/>
                <a:gridCol w="9144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MACROCICLO - 2009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Mês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FEVER</a:t>
                      </a:r>
                      <a:endParaRPr kumimoji="0" lang="pt-B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MARÇO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ABRIL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MAIO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JUNHO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sym typeface="Symbol" pitchFamily="18" charset="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sym typeface="Symbol" pitchFamily="18" charset="2"/>
                        </a:rPr>
                        <a:t></a:t>
                      </a:r>
                      <a:r>
                        <a:rPr kumimoji="0" lang="pt-BR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sym typeface="Symbol" pitchFamily="18" charset="2"/>
                        </a:rPr>
                        <a:t>%</a:t>
                      </a:r>
                      <a:endParaRPr kumimoji="0" lang="pt-BR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Semanas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Períodos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PER. PREP. GERAL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P. P. ESP.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P.COMP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Dinâmica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4:1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4:1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2:1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1:1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9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Resist. Aeróbia (km)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Velocidade (m)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Saltos Gerais (rep)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11500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Lançam. Ger. (rep)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6500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62894" name="Text Box 78"/>
          <p:cNvSpPr txBox="1">
            <a:spLocks noChangeArrowheads="1"/>
          </p:cNvSpPr>
          <p:nvPr/>
        </p:nvSpPr>
        <p:spPr bwMode="auto">
          <a:xfrm>
            <a:off x="457200" y="381000"/>
            <a:ext cx="8229600" cy="528638"/>
          </a:xfrm>
          <a:prstGeom prst="rect">
            <a:avLst/>
          </a:prstGeom>
          <a:solidFill>
            <a:srgbClr val="99CCFF"/>
          </a:solidFill>
          <a:ln w="9525">
            <a:solidFill>
              <a:srgbClr val="0066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pt-BR" sz="2800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Tendência do volume de carga num macrociclo  </a:t>
            </a:r>
            <a:endParaRPr lang="pt-BR" sz="2800" b="1"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</p:txBody>
      </p:sp>
      <p:sp>
        <p:nvSpPr>
          <p:cNvPr id="48207" name="Text Box 79"/>
          <p:cNvSpPr txBox="1">
            <a:spLocks noChangeArrowheads="1"/>
          </p:cNvSpPr>
          <p:nvPr/>
        </p:nvSpPr>
        <p:spPr bwMode="auto">
          <a:xfrm rot="-5401705">
            <a:off x="6965157" y="2407443"/>
            <a:ext cx="1371600" cy="366713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pt-BR" b="1">
                <a:solidFill>
                  <a:srgbClr val="FF0000"/>
                </a:solidFill>
              </a:rPr>
              <a:t>Vol. Geral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42" name="Group 2"/>
          <p:cNvGraphicFramePr>
            <a:graphicFrameLocks noGrp="1"/>
          </p:cNvGraphicFramePr>
          <p:nvPr/>
        </p:nvGraphicFramePr>
        <p:xfrm>
          <a:off x="609600" y="2311400"/>
          <a:ext cx="8153400" cy="3327402"/>
        </p:xfrm>
        <a:graphic>
          <a:graphicData uri="http://schemas.openxmlformats.org/drawingml/2006/table">
            <a:tbl>
              <a:tblPr/>
              <a:tblGrid>
                <a:gridCol w="3886200"/>
                <a:gridCol w="2209800"/>
                <a:gridCol w="1066800"/>
                <a:gridCol w="990600"/>
              </a:tblGrid>
              <a:tr h="665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Capacidades ou meios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Volume Geral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sym typeface="Symbol" pitchFamily="18" charset="2"/>
                        </a:rPr>
                        <a:t>%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</a:tr>
              <a:tr h="665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Resistência Aeróbia (km)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0.92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Velocidade (m)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42.85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</a:tr>
              <a:tr h="665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Saltos Gerais (rep)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11500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39.60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</a:tr>
              <a:tr h="665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Lançam. Gerais (rep)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6500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27.08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  <p:sp>
        <p:nvSpPr>
          <p:cNvPr id="163874" name="Text Box 34"/>
          <p:cNvSpPr txBox="1">
            <a:spLocks noChangeArrowheads="1"/>
          </p:cNvSpPr>
          <p:nvPr/>
        </p:nvSpPr>
        <p:spPr bwMode="auto">
          <a:xfrm>
            <a:off x="381000" y="457200"/>
            <a:ext cx="8229600" cy="528638"/>
          </a:xfrm>
          <a:prstGeom prst="rect">
            <a:avLst/>
          </a:prstGeom>
          <a:solidFill>
            <a:srgbClr val="99CCFF"/>
          </a:solidFill>
          <a:ln w="9525">
            <a:solidFill>
              <a:srgbClr val="0066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pt-BR" sz="2800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Determinação dos valores das constantes  K  </a:t>
            </a:r>
            <a:endParaRPr lang="pt-BR" sz="2800" b="1"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</p:txBody>
      </p:sp>
      <p:sp>
        <p:nvSpPr>
          <p:cNvPr id="49187" name="Text Box 35"/>
          <p:cNvSpPr txBox="1">
            <a:spLocks noChangeArrowheads="1"/>
          </p:cNvSpPr>
          <p:nvPr/>
        </p:nvSpPr>
        <p:spPr bwMode="auto">
          <a:xfrm>
            <a:off x="2819400" y="1371600"/>
            <a:ext cx="3733800" cy="519113"/>
          </a:xfrm>
          <a:prstGeom prst="rect">
            <a:avLst/>
          </a:prstGeom>
          <a:solidFill>
            <a:srgbClr val="CCFFCC"/>
          </a:solidFill>
          <a:ln w="0">
            <a:solidFill>
              <a:srgbClr val="66FFCC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pt-BR" sz="2400" b="1">
                <a:solidFill>
                  <a:srgbClr val="FF0000"/>
                </a:solidFill>
              </a:rPr>
              <a:t>Volume Geral   </a:t>
            </a:r>
            <a:r>
              <a:rPr lang="pt-BR" sz="2400" b="1">
                <a:solidFill>
                  <a:srgbClr val="FF0000"/>
                </a:solidFill>
                <a:sym typeface="Symbol" pitchFamily="18" charset="2"/>
              </a:rPr>
              <a:t></a:t>
            </a:r>
            <a:r>
              <a:rPr lang="pt-BR" sz="1700">
                <a:solidFill>
                  <a:srgbClr val="FF0000"/>
                </a:solidFill>
                <a:sym typeface="Symbol" pitchFamily="18" charset="2"/>
              </a:rPr>
              <a:t>   </a:t>
            </a:r>
            <a:r>
              <a:rPr lang="pt-BR" sz="2800" b="1">
                <a:solidFill>
                  <a:srgbClr val="FF0000"/>
                </a:solidFill>
                <a:sym typeface="Symbol" pitchFamily="18" charset="2"/>
              </a:rPr>
              <a:t>%</a:t>
            </a:r>
            <a:r>
              <a:rPr lang="pt-BR" sz="1700">
                <a:solidFill>
                  <a:srgbClr val="FF0000"/>
                </a:solidFill>
                <a:sym typeface="Symbol" pitchFamily="18" charset="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866" name="Group 2"/>
          <p:cNvGraphicFramePr>
            <a:graphicFrameLocks noGrp="1"/>
          </p:cNvGraphicFramePr>
          <p:nvPr/>
        </p:nvGraphicFramePr>
        <p:xfrm>
          <a:off x="533400" y="1890713"/>
          <a:ext cx="8229600" cy="4740656"/>
        </p:xfrm>
        <a:graphic>
          <a:graphicData uri="http://schemas.openxmlformats.org/drawingml/2006/table">
            <a:tbl>
              <a:tblPr/>
              <a:tblGrid>
                <a:gridCol w="1706563"/>
                <a:gridCol w="1119187"/>
                <a:gridCol w="381000"/>
                <a:gridCol w="763588"/>
                <a:gridCol w="763587"/>
                <a:gridCol w="381000"/>
                <a:gridCol w="1144588"/>
                <a:gridCol w="1144587"/>
                <a:gridCol w="8255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MACROCICLO – 2005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Mês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FEVER</a:t>
                      </a:r>
                      <a:endParaRPr kumimoji="0" lang="pt-BR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MARÇO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ABRIL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MAIO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JUNHO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Semanas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Períodos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PER. PREP. GERAL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P. P. ESP.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P.COMP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Dinâmica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4:1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4:1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2:1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1:1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9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Resist. Aeróbia (km)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80%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73.6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100%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92.0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60%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55.2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30%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27.6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0.92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Velocidade (m)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60%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2.571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80%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3.428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100%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4.285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40%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1.714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42.85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Saltos Gerais (rep)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80%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3.168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100%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3.960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70%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2.772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40%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1.584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39.60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Lançam. Ger. (rep)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100%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2.708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80%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2.166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40%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1.083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20%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541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27.08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64936" name="Text Box 72"/>
          <p:cNvSpPr txBox="1">
            <a:spLocks noChangeArrowheads="1"/>
          </p:cNvSpPr>
          <p:nvPr/>
        </p:nvSpPr>
        <p:spPr bwMode="auto">
          <a:xfrm>
            <a:off x="381000" y="304800"/>
            <a:ext cx="8229600" cy="528638"/>
          </a:xfrm>
          <a:prstGeom prst="rect">
            <a:avLst/>
          </a:prstGeom>
          <a:solidFill>
            <a:srgbClr val="99CCFF"/>
          </a:solidFill>
          <a:ln w="9525">
            <a:solidFill>
              <a:srgbClr val="0066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pt-BR" sz="2800" b="1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Determinação das cargas no mesociclo   </a:t>
            </a:r>
            <a:endParaRPr lang="pt-BR" sz="2800" b="1"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</p:txBody>
      </p:sp>
      <p:sp>
        <p:nvSpPr>
          <p:cNvPr id="50249" name="Text Box 73"/>
          <p:cNvSpPr txBox="1">
            <a:spLocks noChangeArrowheads="1"/>
          </p:cNvSpPr>
          <p:nvPr/>
        </p:nvSpPr>
        <p:spPr bwMode="auto">
          <a:xfrm>
            <a:off x="2971800" y="1219200"/>
            <a:ext cx="1905000" cy="35083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endParaRPr lang="pt-BR" sz="1700"/>
          </a:p>
        </p:txBody>
      </p:sp>
      <p:sp>
        <p:nvSpPr>
          <p:cNvPr id="50250" name="Text Box 74"/>
          <p:cNvSpPr txBox="1">
            <a:spLocks noChangeArrowheads="1"/>
          </p:cNvSpPr>
          <p:nvPr/>
        </p:nvSpPr>
        <p:spPr bwMode="auto">
          <a:xfrm>
            <a:off x="2895600" y="1066800"/>
            <a:ext cx="3733800" cy="519113"/>
          </a:xfrm>
          <a:prstGeom prst="rect">
            <a:avLst/>
          </a:prstGeom>
          <a:solidFill>
            <a:srgbClr val="CCFFCC"/>
          </a:solidFill>
          <a:ln w="0">
            <a:solidFill>
              <a:srgbClr val="66FFCC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pt-BR" sz="2400" b="1">
                <a:solidFill>
                  <a:srgbClr val="FF0000"/>
                </a:solidFill>
              </a:rPr>
              <a:t>K </a:t>
            </a:r>
            <a:r>
              <a:rPr lang="pt-BR" sz="2400" b="1">
                <a:solidFill>
                  <a:srgbClr val="FF0000"/>
                </a:solidFill>
                <a:sym typeface="Symbol" pitchFamily="18" charset="2"/>
              </a:rPr>
              <a:t></a:t>
            </a:r>
            <a:r>
              <a:rPr lang="pt-BR" sz="2400" b="1">
                <a:solidFill>
                  <a:srgbClr val="FF0000"/>
                </a:solidFill>
              </a:rPr>
              <a:t> </a:t>
            </a:r>
            <a:r>
              <a:rPr lang="pt-BR" sz="2800" b="1">
                <a:solidFill>
                  <a:srgbClr val="FF0000"/>
                </a:solidFill>
                <a:sym typeface="Symbol" pitchFamily="18" charset="2"/>
              </a:rPr>
              <a:t>% do mesociclo</a:t>
            </a:r>
            <a:r>
              <a:rPr lang="pt-BR" sz="1700">
                <a:sym typeface="Symbol" pitchFamily="18" charset="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ChangeArrowheads="1"/>
          </p:cNvSpPr>
          <p:nvPr/>
        </p:nvSpPr>
        <p:spPr bwMode="auto">
          <a:xfrm>
            <a:off x="457200" y="2136775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ctr" eaLnBrk="1" hangingPunct="1">
              <a:defRPr/>
            </a:pPr>
            <a:r>
              <a:rPr lang="pt-BR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Microciclo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endParaRPr lang="pt-BR" smtClean="0"/>
          </a:p>
          <a:p>
            <a:pPr algn="ctr" eaLnBrk="1" hangingPunct="1">
              <a:defRPr/>
            </a:pPr>
            <a:r>
              <a:rPr lang="pt-BR" sz="2800" i="1" smtClean="0">
                <a:effectLst/>
                <a:latin typeface="Tahoma" pitchFamily="34" charset="0"/>
              </a:rPr>
              <a:t>É uma etapa de treinamento constituída de algumas sessões, visando a racionalização de um ou alguns objetivos específicos dentro de necessidades programadas e interligadas umas com as outras.</a:t>
            </a:r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1752600" cy="4841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pt-BR" sz="2800" smtClean="0">
                <a:latin typeface="Tahoma" pitchFamily="34" charset="0"/>
              </a:rPr>
              <a:t>Microciclo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914400"/>
            <a:ext cx="7773988" cy="5181600"/>
          </a:xfrm>
        </p:spPr>
        <p:txBody>
          <a:bodyPr/>
          <a:lstStyle/>
          <a:p>
            <a:pPr eaLnBrk="1" hangingPunct="1">
              <a:defRPr/>
            </a:pPr>
            <a:r>
              <a:rPr lang="pt-BR" sz="2800" smtClean="0">
                <a:latin typeface="Tahoma" pitchFamily="34" charset="0"/>
              </a:rPr>
              <a:t>Importância: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pt-BR" sz="2800" smtClean="0">
              <a:latin typeface="Tahoma" pitchFamily="34" charset="0"/>
            </a:endParaRPr>
          </a:p>
          <a:p>
            <a:pPr lvl="1" eaLnBrk="1" hangingPunct="1">
              <a:buClr>
                <a:schemeClr val="tx1"/>
              </a:buClr>
              <a:buFontTx/>
              <a:buBlip>
                <a:blip r:embed="rId2"/>
              </a:buBlip>
              <a:defRPr/>
            </a:pPr>
            <a:r>
              <a:rPr lang="pt-BR" smtClean="0">
                <a:latin typeface="Tahoma" pitchFamily="34" charset="0"/>
              </a:rPr>
              <a:t>Demonstra o resultado imediato;</a:t>
            </a:r>
          </a:p>
          <a:p>
            <a:pPr lvl="1" eaLnBrk="1" hangingPunct="1">
              <a:buClr>
                <a:schemeClr val="tx1"/>
              </a:buClr>
              <a:buFontTx/>
              <a:buNone/>
              <a:defRPr/>
            </a:pPr>
            <a:endParaRPr lang="pt-BR" smtClean="0">
              <a:latin typeface="Tahoma" pitchFamily="34" charset="0"/>
            </a:endParaRPr>
          </a:p>
          <a:p>
            <a:pPr lvl="1" eaLnBrk="1" hangingPunct="1">
              <a:buClr>
                <a:schemeClr val="tx1"/>
              </a:buClr>
              <a:buFontTx/>
              <a:buBlip>
                <a:blip r:embed="rId2"/>
              </a:buBlip>
              <a:defRPr/>
            </a:pPr>
            <a:r>
              <a:rPr lang="pt-BR" smtClean="0">
                <a:latin typeface="Tahoma" pitchFamily="34" charset="0"/>
              </a:rPr>
              <a:t>Trabalha-se com poucas variáveis;</a:t>
            </a:r>
          </a:p>
          <a:p>
            <a:pPr lvl="1" eaLnBrk="1" hangingPunct="1">
              <a:buClr>
                <a:schemeClr val="tx1"/>
              </a:buClr>
              <a:buFontTx/>
              <a:buNone/>
              <a:defRPr/>
            </a:pPr>
            <a:endParaRPr lang="pt-BR" smtClean="0">
              <a:latin typeface="Tahoma" pitchFamily="34" charset="0"/>
            </a:endParaRPr>
          </a:p>
          <a:p>
            <a:pPr lvl="1" eaLnBrk="1" hangingPunct="1">
              <a:buClr>
                <a:schemeClr val="tx1"/>
              </a:buClr>
              <a:buFontTx/>
              <a:buBlip>
                <a:blip r:embed="rId2"/>
              </a:buBlip>
              <a:defRPr/>
            </a:pPr>
            <a:r>
              <a:rPr lang="pt-BR" smtClean="0">
                <a:latin typeface="Tahoma" pitchFamily="34" charset="0"/>
              </a:rPr>
              <a:t>Influenciada pelo período e;</a:t>
            </a:r>
          </a:p>
          <a:p>
            <a:pPr lvl="1" eaLnBrk="1" hangingPunct="1">
              <a:buClr>
                <a:schemeClr val="tx1"/>
              </a:buClr>
              <a:buFontTx/>
              <a:buNone/>
              <a:defRPr/>
            </a:pPr>
            <a:endParaRPr lang="pt-BR" smtClean="0">
              <a:latin typeface="Tahoma" pitchFamily="34" charset="0"/>
            </a:endParaRPr>
          </a:p>
          <a:p>
            <a:pPr lvl="1" algn="just" eaLnBrk="1" hangingPunct="1">
              <a:buClr>
                <a:schemeClr val="tx1"/>
              </a:buClr>
              <a:buFontTx/>
              <a:buBlip>
                <a:blip r:embed="rId2"/>
              </a:buBlip>
              <a:defRPr/>
            </a:pPr>
            <a:r>
              <a:rPr lang="pt-BR" smtClean="0">
                <a:latin typeface="Tahoma" pitchFamily="34" charset="0"/>
              </a:rPr>
              <a:t>Trabalha-se com duas capacidades físicas na mesma sessão.</a:t>
            </a:r>
          </a:p>
        </p:txBody>
      </p:sp>
      <p:sp>
        <p:nvSpPr>
          <p:cNvPr id="217094" name="Rectangle 6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1752600" cy="4841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pt-BR" sz="2800" smtClean="0">
                <a:latin typeface="Tahoma" pitchFamily="34" charset="0"/>
              </a:rPr>
              <a:t>Microciclo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3988" cy="5181600"/>
          </a:xfrm>
        </p:spPr>
        <p:txBody>
          <a:bodyPr/>
          <a:lstStyle/>
          <a:p>
            <a:pPr algn="just" eaLnBrk="1" hangingPunct="1">
              <a:defRPr/>
            </a:pPr>
            <a:r>
              <a:rPr lang="pt-BR" sz="2800" smtClean="0">
                <a:latin typeface="Tahoma" pitchFamily="34" charset="0"/>
              </a:rPr>
              <a:t>Características:</a:t>
            </a:r>
          </a:p>
          <a:p>
            <a:pPr algn="just" eaLnBrk="1" hangingPunct="1">
              <a:buFont typeface="Wingdings" pitchFamily="2" charset="2"/>
              <a:buNone/>
              <a:defRPr/>
            </a:pPr>
            <a:endParaRPr lang="pt-BR" sz="2800" smtClean="0">
              <a:latin typeface="Tahoma" pitchFamily="34" charset="0"/>
            </a:endParaRPr>
          </a:p>
          <a:p>
            <a:pPr lvl="1" algn="just" eaLnBrk="1" hangingPunct="1">
              <a:buClr>
                <a:schemeClr val="tx1"/>
              </a:buClr>
              <a:buFontTx/>
              <a:buBlip>
                <a:blip r:embed="rId2"/>
              </a:buBlip>
              <a:defRPr/>
            </a:pPr>
            <a:r>
              <a:rPr lang="pt-BR" smtClean="0">
                <a:latin typeface="Tahoma" pitchFamily="34" charset="0"/>
              </a:rPr>
              <a:t>Progressão inter-sessão (construção/ análise);</a:t>
            </a:r>
          </a:p>
          <a:p>
            <a:pPr lvl="1" algn="just" eaLnBrk="1" hangingPunct="1">
              <a:buClr>
                <a:schemeClr val="tx1"/>
              </a:buClr>
              <a:buFontTx/>
              <a:buNone/>
              <a:defRPr/>
            </a:pPr>
            <a:endParaRPr lang="pt-BR" smtClean="0">
              <a:latin typeface="Tahoma" pitchFamily="34" charset="0"/>
            </a:endParaRPr>
          </a:p>
          <a:p>
            <a:pPr lvl="1" algn="just" eaLnBrk="1" hangingPunct="1">
              <a:buClr>
                <a:schemeClr val="tx1"/>
              </a:buClr>
              <a:buFontTx/>
              <a:buBlip>
                <a:blip r:embed="rId2"/>
              </a:buBlip>
              <a:defRPr/>
            </a:pPr>
            <a:r>
              <a:rPr lang="pt-BR" smtClean="0">
                <a:latin typeface="Tahoma" pitchFamily="34" charset="0"/>
              </a:rPr>
              <a:t>Distribuição prévia dos estímulos e;</a:t>
            </a:r>
          </a:p>
          <a:p>
            <a:pPr lvl="1" algn="just" eaLnBrk="1" hangingPunct="1">
              <a:buClr>
                <a:schemeClr val="tx1"/>
              </a:buClr>
              <a:buFontTx/>
              <a:buNone/>
              <a:defRPr/>
            </a:pPr>
            <a:endParaRPr lang="pt-BR" smtClean="0">
              <a:latin typeface="Tahoma" pitchFamily="34" charset="0"/>
            </a:endParaRPr>
          </a:p>
          <a:p>
            <a:pPr lvl="1" algn="just" eaLnBrk="1" hangingPunct="1">
              <a:buClr>
                <a:schemeClr val="tx1"/>
              </a:buClr>
              <a:buFontTx/>
              <a:buBlip>
                <a:blip r:embed="rId2"/>
              </a:buBlip>
              <a:defRPr/>
            </a:pPr>
            <a:r>
              <a:rPr lang="pt-BR" smtClean="0">
                <a:latin typeface="Tahoma" pitchFamily="34" charset="0"/>
              </a:rPr>
              <a:t>Respeito aos princípios da adaptação/ sobrecarga.</a:t>
            </a:r>
          </a:p>
        </p:txBody>
      </p:sp>
      <p:sp>
        <p:nvSpPr>
          <p:cNvPr id="218117" name="Rectangle 5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1752600" cy="4841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pt-BR" sz="2800" smtClean="0">
                <a:latin typeface="Tahoma" pitchFamily="34" charset="0"/>
              </a:rPr>
              <a:t>Microciclo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3038" y="1143000"/>
            <a:ext cx="8763000" cy="5181600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 smtClean="0"/>
              <a:t>Objetivos da Periodização: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pt-BR" dirty="0" smtClean="0"/>
          </a:p>
          <a:p>
            <a:pPr lvl="1" eaLnBrk="1" hangingPunct="1">
              <a:buClr>
                <a:schemeClr val="tx1"/>
              </a:buClr>
              <a:buFontTx/>
              <a:buBlip>
                <a:blip r:embed="rId2"/>
              </a:buBlip>
              <a:defRPr/>
            </a:pPr>
            <a:r>
              <a:rPr lang="pt-BR" dirty="0" smtClean="0"/>
              <a:t>Tornar o planejamento e o gerenciamento do programa de treinamento mais fácil;</a:t>
            </a:r>
          </a:p>
          <a:p>
            <a:pPr lvl="1" eaLnBrk="1" hangingPunct="1">
              <a:buClr>
                <a:schemeClr val="tx1"/>
              </a:buClr>
              <a:buFontTx/>
              <a:buNone/>
              <a:defRPr/>
            </a:pPr>
            <a:endParaRPr lang="pt-BR" dirty="0" smtClean="0"/>
          </a:p>
          <a:p>
            <a:pPr lvl="1" eaLnBrk="1" hangingPunct="1">
              <a:buClr>
                <a:schemeClr val="tx1"/>
              </a:buClr>
              <a:buFontTx/>
              <a:buBlip>
                <a:blip r:embed="rId2"/>
              </a:buBlip>
              <a:defRPr/>
            </a:pPr>
            <a:r>
              <a:rPr lang="pt-BR" dirty="0" smtClean="0"/>
              <a:t>Assegurar o máximo rendimento, do atleta, nas principais competições.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title"/>
          </p:nvPr>
        </p:nvSpPr>
        <p:spPr>
          <a:xfrm>
            <a:off x="79375" y="100013"/>
            <a:ext cx="1676400" cy="484187"/>
          </a:xfrm>
        </p:spPr>
        <p:txBody>
          <a:bodyPr/>
          <a:lstStyle/>
          <a:p>
            <a:pPr eaLnBrk="1" hangingPunct="1">
              <a:defRPr/>
            </a:pPr>
            <a:r>
              <a:rPr lang="pt-BR" sz="1800" smtClean="0"/>
              <a:t>Periodização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85794"/>
            <a:ext cx="8839200" cy="5057796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lang="pt-BR" sz="2800" dirty="0" smtClean="0">
                <a:latin typeface="Tahoma" pitchFamily="34" charset="0"/>
              </a:rPr>
              <a:t>Tipos de </a:t>
            </a:r>
            <a:r>
              <a:rPr lang="pt-BR" sz="2800" dirty="0" err="1" smtClean="0">
                <a:latin typeface="Tahoma" pitchFamily="34" charset="0"/>
              </a:rPr>
              <a:t>Microciclos</a:t>
            </a:r>
            <a:r>
              <a:rPr lang="pt-BR" sz="2800" dirty="0" smtClean="0">
                <a:latin typeface="Tahoma" pitchFamily="34" charset="0"/>
              </a:rPr>
              <a:t>:</a:t>
            </a:r>
          </a:p>
          <a:p>
            <a:pPr lvl="1" algn="just" eaLnBrk="1" hangingPunct="1">
              <a:buClr>
                <a:schemeClr val="tx1"/>
              </a:buClr>
              <a:buFont typeface="Marlett"/>
              <a:buChar char="g"/>
              <a:defRPr/>
            </a:pPr>
            <a:r>
              <a:rPr lang="pt-BR" dirty="0" smtClean="0">
                <a:latin typeface="Tahoma" pitchFamily="34" charset="0"/>
              </a:rPr>
              <a:t>Desenvolvimento </a:t>
            </a:r>
            <a:r>
              <a:rPr lang="pt-BR" dirty="0" smtClean="0">
                <a:latin typeface="Tahoma" pitchFamily="34" charset="0"/>
                <a:sym typeface="Wingdings" pitchFamily="2" charset="2"/>
              </a:rPr>
              <a:t></a:t>
            </a:r>
          </a:p>
          <a:p>
            <a:pPr lvl="1" algn="just" eaLnBrk="1" hangingPunct="1">
              <a:buClr>
                <a:schemeClr val="tx1"/>
              </a:buClr>
              <a:buFont typeface="Marlett"/>
              <a:buChar char="g"/>
              <a:defRPr/>
            </a:pPr>
            <a:endParaRPr lang="pt-BR" dirty="0" smtClean="0">
              <a:latin typeface="Tahoma" pitchFamily="34" charset="0"/>
              <a:sym typeface="Wingdings" pitchFamily="2" charset="2"/>
            </a:endParaRPr>
          </a:p>
          <a:p>
            <a:pPr lvl="2" algn="just">
              <a:buClr>
                <a:schemeClr val="tx1"/>
              </a:buClr>
              <a:buFont typeface="Wingdings" pitchFamily="2" charset="2"/>
              <a:buChar char="ü"/>
              <a:defRPr/>
            </a:pPr>
            <a:r>
              <a:rPr lang="pt-BR" sz="2800" u="sng" dirty="0" smtClean="0">
                <a:latin typeface="Tahoma" pitchFamily="34" charset="0"/>
                <a:sym typeface="Wingdings" pitchFamily="2" charset="2"/>
              </a:rPr>
              <a:t>Ordinário</a:t>
            </a:r>
            <a:r>
              <a:rPr lang="pt-BR" sz="2800" dirty="0" smtClean="0">
                <a:latin typeface="Tahoma" pitchFamily="34" charset="0"/>
                <a:sym typeface="Wingdings" pitchFamily="2" charset="2"/>
              </a:rPr>
              <a:t>: médio volume/ intensidade – e adaptação para micro choque.</a:t>
            </a:r>
          </a:p>
          <a:p>
            <a:pPr lvl="1" algn="just" eaLnBrk="1" hangingPunct="1">
              <a:buClr>
                <a:schemeClr val="tx1"/>
              </a:buClr>
              <a:buFontTx/>
              <a:buNone/>
              <a:defRPr/>
            </a:pPr>
            <a:endParaRPr lang="pt-BR" dirty="0" smtClean="0">
              <a:latin typeface="Tahoma" pitchFamily="34" charset="0"/>
              <a:sym typeface="Wingdings" pitchFamily="2" charset="2"/>
            </a:endParaRPr>
          </a:p>
          <a:p>
            <a:pPr lvl="2" algn="just" eaLnBrk="1" hangingPunct="1">
              <a:buClr>
                <a:schemeClr val="tx1"/>
              </a:buClr>
              <a:buFont typeface="Wingdings" pitchFamily="2" charset="2"/>
              <a:buChar char="ü"/>
              <a:defRPr/>
            </a:pPr>
            <a:r>
              <a:rPr lang="pt-BR" sz="2800" u="sng" dirty="0" smtClean="0">
                <a:latin typeface="Tahoma" pitchFamily="34" charset="0"/>
                <a:sym typeface="Wingdings" pitchFamily="2" charset="2"/>
              </a:rPr>
              <a:t>De choque</a:t>
            </a:r>
            <a:r>
              <a:rPr lang="pt-BR" sz="2800" dirty="0" smtClean="0">
                <a:latin typeface="Tahoma" pitchFamily="34" charset="0"/>
                <a:sym typeface="Wingdings" pitchFamily="2" charset="2"/>
              </a:rPr>
              <a:t>: volume/ intensidade – utilização das reservas orgânicas – estímulo do processo adaptativo;</a:t>
            </a:r>
          </a:p>
        </p:txBody>
      </p:sp>
      <p:sp>
        <p:nvSpPr>
          <p:cNvPr id="219141" name="Rectangle 5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1752600" cy="4841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pt-BR" sz="2800" smtClean="0">
                <a:latin typeface="Tahoma" pitchFamily="34" charset="0"/>
              </a:rPr>
              <a:t>Microciclo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914400"/>
            <a:ext cx="8077200" cy="54451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pt-BR" sz="2800" smtClean="0">
                <a:latin typeface="Tahoma" pitchFamily="34" charset="0"/>
              </a:rPr>
              <a:t>Tipos de Microciclos: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pt-BR" sz="2800" smtClean="0">
              <a:latin typeface="Tahoma" pitchFamily="34" charset="0"/>
            </a:endParaRPr>
          </a:p>
          <a:p>
            <a:pPr lvl="1" algn="just" eaLnBrk="1" hangingPunct="1">
              <a:lnSpc>
                <a:spcPct val="90000"/>
              </a:lnSpc>
              <a:buClr>
                <a:schemeClr val="tx1"/>
              </a:buClr>
              <a:buFontTx/>
              <a:buNone/>
              <a:defRPr/>
            </a:pPr>
            <a:r>
              <a:rPr lang="pt-BR" smtClean="0">
                <a:solidFill>
                  <a:schemeClr val="tx2"/>
                </a:solidFill>
                <a:sym typeface="Marlett" pitchFamily="2" charset="2"/>
              </a:rPr>
              <a:t></a:t>
            </a:r>
            <a:r>
              <a:rPr lang="pt-BR" smtClean="0">
                <a:latin typeface="Tahoma" pitchFamily="34" charset="0"/>
              </a:rPr>
              <a:t> Estabilizadores </a:t>
            </a:r>
            <a:r>
              <a:rPr lang="pt-BR" smtClean="0">
                <a:latin typeface="Tahoma" pitchFamily="34" charset="0"/>
                <a:sym typeface="Wingdings" pitchFamily="2" charset="2"/>
              </a:rPr>
              <a:t></a:t>
            </a:r>
          </a:p>
          <a:p>
            <a:pPr lvl="2" algn="just"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ü"/>
              <a:defRPr/>
            </a:pPr>
            <a:r>
              <a:rPr lang="pt-BR" sz="2800" smtClean="0">
                <a:latin typeface="Tahoma" pitchFamily="34" charset="0"/>
                <a:sym typeface="Wingdings" pitchFamily="2" charset="2"/>
              </a:rPr>
              <a:t> Manutenção do estado alcançado nos micro de choque.</a:t>
            </a:r>
          </a:p>
          <a:p>
            <a:pPr lvl="2" algn="just"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  <a:defRPr/>
            </a:pPr>
            <a:endParaRPr lang="pt-BR" sz="2800" smtClean="0">
              <a:latin typeface="Tahoma" pitchFamily="34" charset="0"/>
              <a:sym typeface="Wingdings" pitchFamily="2" charset="2"/>
            </a:endParaRPr>
          </a:p>
          <a:p>
            <a:pPr lvl="1" algn="just" eaLnBrk="1" hangingPunct="1">
              <a:lnSpc>
                <a:spcPct val="90000"/>
              </a:lnSpc>
              <a:buClr>
                <a:schemeClr val="tx1"/>
              </a:buClr>
              <a:buFontTx/>
              <a:buNone/>
              <a:defRPr/>
            </a:pPr>
            <a:r>
              <a:rPr lang="pt-BR" smtClean="0">
                <a:solidFill>
                  <a:schemeClr val="tx2"/>
                </a:solidFill>
                <a:sym typeface="Marlett" pitchFamily="2" charset="2"/>
              </a:rPr>
              <a:t></a:t>
            </a:r>
            <a:r>
              <a:rPr lang="pt-BR" smtClean="0">
                <a:latin typeface="Tahoma" pitchFamily="34" charset="0"/>
                <a:sym typeface="Wingdings" pitchFamily="2" charset="2"/>
              </a:rPr>
              <a:t> Recuperativos </a:t>
            </a:r>
          </a:p>
          <a:p>
            <a:pPr lvl="2" algn="just"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ü"/>
              <a:defRPr/>
            </a:pPr>
            <a:r>
              <a:rPr lang="pt-BR" sz="2800" u="sng" smtClean="0">
                <a:latin typeface="Tahoma" pitchFamily="34" charset="0"/>
              </a:rPr>
              <a:t>De manutenção</a:t>
            </a:r>
            <a:r>
              <a:rPr lang="pt-BR" sz="2800" smtClean="0">
                <a:latin typeface="Tahoma" pitchFamily="34" charset="0"/>
              </a:rPr>
              <a:t>:recuperação sem perda dos níveis alcançados.</a:t>
            </a:r>
          </a:p>
          <a:p>
            <a:pPr lvl="2" algn="just"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  <a:defRPr/>
            </a:pPr>
            <a:endParaRPr lang="pt-BR" sz="2800" smtClean="0">
              <a:latin typeface="Tahoma" pitchFamily="34" charset="0"/>
            </a:endParaRPr>
          </a:p>
          <a:p>
            <a:pPr lvl="2" algn="just"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ü"/>
              <a:defRPr/>
            </a:pPr>
            <a:r>
              <a:rPr lang="pt-BR" sz="2800" u="sng" smtClean="0">
                <a:latin typeface="Tahoma" pitchFamily="34" charset="0"/>
              </a:rPr>
              <a:t>Reconstrutores</a:t>
            </a:r>
            <a:r>
              <a:rPr lang="pt-BR" sz="2800" smtClean="0">
                <a:latin typeface="Tahoma" pitchFamily="34" charset="0"/>
              </a:rPr>
              <a:t>: finalidade de recuperação total.</a:t>
            </a:r>
          </a:p>
        </p:txBody>
      </p:sp>
      <p:sp>
        <p:nvSpPr>
          <p:cNvPr id="220165" name="Rectangle 5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1752600" cy="4841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pt-BR" sz="2800" smtClean="0">
                <a:latin typeface="Tahoma" pitchFamily="34" charset="0"/>
              </a:rPr>
              <a:t>Microciclo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0013" y="1676400"/>
            <a:ext cx="7011987" cy="4267200"/>
          </a:xfrm>
        </p:spPr>
        <p:txBody>
          <a:bodyPr/>
          <a:lstStyle/>
          <a:p>
            <a:pPr eaLnBrk="1" hangingPunct="1">
              <a:defRPr/>
            </a:pPr>
            <a:r>
              <a:rPr lang="pt-BR" sz="2800" smtClean="0">
                <a:latin typeface="Tahoma" pitchFamily="34" charset="0"/>
              </a:rPr>
              <a:t>Tipos de Microciclos: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pt-BR" sz="2800" smtClean="0">
              <a:latin typeface="Tahoma" pitchFamily="34" charset="0"/>
            </a:endParaRPr>
          </a:p>
          <a:p>
            <a:pPr lvl="1" eaLnBrk="1" hangingPunct="1">
              <a:buClr>
                <a:schemeClr val="tx1"/>
              </a:buClr>
              <a:buFontTx/>
              <a:buNone/>
              <a:defRPr/>
            </a:pPr>
            <a:r>
              <a:rPr lang="pt-BR" smtClean="0">
                <a:solidFill>
                  <a:schemeClr val="tx2"/>
                </a:solidFill>
                <a:sym typeface="Marlett" pitchFamily="2" charset="2"/>
              </a:rPr>
              <a:t></a:t>
            </a:r>
            <a:r>
              <a:rPr lang="pt-BR" smtClean="0">
                <a:latin typeface="Tahoma" pitchFamily="34" charset="0"/>
              </a:rPr>
              <a:t> Restabelecimento </a:t>
            </a:r>
            <a:r>
              <a:rPr lang="pt-BR" smtClean="0">
                <a:latin typeface="Tahoma" pitchFamily="34" charset="0"/>
                <a:sym typeface="Wingdings" pitchFamily="2" charset="2"/>
              </a:rPr>
              <a:t></a:t>
            </a:r>
          </a:p>
          <a:p>
            <a:pPr lvl="2" eaLnBrk="1" hangingPunct="1">
              <a:buClr>
                <a:schemeClr val="tx1"/>
              </a:buClr>
              <a:buFont typeface="Wingdings" pitchFamily="2" charset="2"/>
              <a:buChar char="ü"/>
              <a:defRPr/>
            </a:pPr>
            <a:r>
              <a:rPr lang="pt-BR" sz="2800" smtClean="0">
                <a:latin typeface="Tahoma" pitchFamily="34" charset="0"/>
                <a:sym typeface="Wingdings" pitchFamily="2" charset="2"/>
              </a:rPr>
              <a:t>Segue aos micro competitivos.</a:t>
            </a:r>
          </a:p>
          <a:p>
            <a:pPr lvl="2" eaLnBrk="1" hangingPunct="1">
              <a:buClr>
                <a:schemeClr val="tx1"/>
              </a:buClr>
              <a:buFont typeface="Wingdings" pitchFamily="2" charset="2"/>
              <a:buNone/>
              <a:defRPr/>
            </a:pPr>
            <a:endParaRPr lang="pt-BR" sz="2800" smtClean="0">
              <a:latin typeface="Tahoma" pitchFamily="34" charset="0"/>
              <a:sym typeface="Wingdings" pitchFamily="2" charset="2"/>
            </a:endParaRPr>
          </a:p>
          <a:p>
            <a:pPr lvl="1" eaLnBrk="1" hangingPunct="1">
              <a:buClr>
                <a:schemeClr val="tx1"/>
              </a:buClr>
              <a:buFontTx/>
              <a:buNone/>
              <a:defRPr/>
            </a:pPr>
            <a:r>
              <a:rPr lang="pt-BR" smtClean="0">
                <a:solidFill>
                  <a:schemeClr val="tx2"/>
                </a:solidFill>
                <a:sym typeface="Marlett" pitchFamily="2" charset="2"/>
              </a:rPr>
              <a:t></a:t>
            </a:r>
            <a:r>
              <a:rPr lang="pt-BR" smtClean="0">
                <a:latin typeface="Tahoma" pitchFamily="34" charset="0"/>
              </a:rPr>
              <a:t> Preparatório de Controle </a:t>
            </a:r>
            <a:r>
              <a:rPr lang="pt-BR" smtClean="0">
                <a:latin typeface="Tahoma" pitchFamily="34" charset="0"/>
                <a:sym typeface="Wingdings" pitchFamily="2" charset="2"/>
              </a:rPr>
              <a:t></a:t>
            </a:r>
          </a:p>
          <a:p>
            <a:pPr lvl="2" eaLnBrk="1" hangingPunct="1">
              <a:buClr>
                <a:schemeClr val="tx1"/>
              </a:buClr>
              <a:buFont typeface="Wingdings" pitchFamily="2" charset="2"/>
              <a:buChar char="ü"/>
              <a:defRPr/>
            </a:pPr>
            <a:r>
              <a:rPr lang="pt-BR" sz="2800" smtClean="0">
                <a:latin typeface="Tahoma" pitchFamily="34" charset="0"/>
                <a:sym typeface="Wingdings" pitchFamily="2" charset="2"/>
              </a:rPr>
              <a:t>Função de controle do meso.</a:t>
            </a:r>
          </a:p>
          <a:p>
            <a:pPr lvl="1" eaLnBrk="1" hangingPunct="1">
              <a:buClr>
                <a:schemeClr val="tx1"/>
              </a:buClr>
              <a:buFontTx/>
              <a:buBlip>
                <a:blip r:embed="rId2"/>
              </a:buBlip>
              <a:defRPr/>
            </a:pPr>
            <a:endParaRPr lang="pt-BR" smtClean="0">
              <a:latin typeface="Tahoma" pitchFamily="34" charset="0"/>
            </a:endParaRPr>
          </a:p>
        </p:txBody>
      </p:sp>
      <p:sp>
        <p:nvSpPr>
          <p:cNvPr id="221189" name="Rectangle 5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1752600" cy="4841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pt-BR" sz="2800" smtClean="0">
                <a:latin typeface="Tahoma" pitchFamily="34" charset="0"/>
              </a:rPr>
              <a:t>Microciclo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366838"/>
            <a:ext cx="7773988" cy="4776806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lang="pt-BR" sz="2800" dirty="0" smtClean="0">
                <a:latin typeface="Tahoma" pitchFamily="34" charset="0"/>
                <a:cs typeface="Tahoma" pitchFamily="34" charset="0"/>
              </a:rPr>
              <a:t>Tipos de </a:t>
            </a:r>
            <a:r>
              <a:rPr lang="pt-BR" sz="2800" dirty="0" err="1" smtClean="0">
                <a:latin typeface="Tahoma" pitchFamily="34" charset="0"/>
                <a:cs typeface="Tahoma" pitchFamily="34" charset="0"/>
              </a:rPr>
              <a:t>Microciclos</a:t>
            </a:r>
            <a:r>
              <a:rPr lang="pt-BR" sz="2800" dirty="0" smtClean="0">
                <a:latin typeface="Tahoma" pitchFamily="34" charset="0"/>
                <a:cs typeface="Tahoma" pitchFamily="34" charset="0"/>
              </a:rPr>
              <a:t>:</a:t>
            </a:r>
          </a:p>
          <a:p>
            <a:pPr algn="just" eaLnBrk="1" hangingPunct="1">
              <a:buFont typeface="Wingdings" pitchFamily="2" charset="2"/>
              <a:buNone/>
              <a:defRPr/>
            </a:pPr>
            <a:endParaRPr lang="pt-BR" sz="2800" dirty="0" smtClean="0">
              <a:latin typeface="Tahoma" pitchFamily="34" charset="0"/>
              <a:cs typeface="Tahoma" pitchFamily="34" charset="0"/>
            </a:endParaRPr>
          </a:p>
          <a:p>
            <a:pPr lvl="1" algn="just" eaLnBrk="1" hangingPunct="1">
              <a:buClr>
                <a:schemeClr val="tx1"/>
              </a:buClr>
              <a:buFontTx/>
              <a:buNone/>
              <a:defRPr/>
            </a:pPr>
            <a:r>
              <a:rPr lang="pt-BR" dirty="0" smtClean="0">
                <a:solidFill>
                  <a:schemeClr val="tx2"/>
                </a:solidFill>
                <a:latin typeface="Tahoma" pitchFamily="34" charset="0"/>
                <a:cs typeface="Tahoma" pitchFamily="34" charset="0"/>
                <a:sym typeface="Marlett" pitchFamily="2" charset="2"/>
              </a:rPr>
              <a:t></a:t>
            </a:r>
            <a:r>
              <a:rPr lang="pt-BR" dirty="0" smtClean="0">
                <a:latin typeface="Tahoma" pitchFamily="34" charset="0"/>
                <a:cs typeface="Tahoma" pitchFamily="34" charset="0"/>
              </a:rPr>
              <a:t> Pré – Competitivo </a:t>
            </a:r>
            <a:r>
              <a:rPr lang="pt-BR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</a:t>
            </a:r>
          </a:p>
          <a:p>
            <a:pPr lvl="2" algn="just" eaLnBrk="1" hangingPunct="1">
              <a:buClr>
                <a:schemeClr val="tx1"/>
              </a:buClr>
              <a:buFont typeface="Wingdings" pitchFamily="2" charset="2"/>
              <a:buChar char="ü"/>
              <a:defRPr/>
            </a:pPr>
            <a:r>
              <a:rPr lang="pt-BR" sz="2800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Visam assegurar o estado de prontidão.</a:t>
            </a:r>
          </a:p>
          <a:p>
            <a:pPr lvl="2" algn="just" eaLnBrk="1" hangingPunct="1">
              <a:buClr>
                <a:schemeClr val="tx1"/>
              </a:buClr>
              <a:buFont typeface="Wingdings" pitchFamily="2" charset="2"/>
              <a:buNone/>
              <a:defRPr/>
            </a:pPr>
            <a:endParaRPr lang="pt-BR" sz="2800" dirty="0" smtClean="0">
              <a:latin typeface="Tahoma" pitchFamily="34" charset="0"/>
              <a:cs typeface="Tahoma" pitchFamily="34" charset="0"/>
              <a:sym typeface="Wingdings" pitchFamily="2" charset="2"/>
            </a:endParaRPr>
          </a:p>
          <a:p>
            <a:pPr lvl="1" algn="just" eaLnBrk="1" hangingPunct="1">
              <a:buClr>
                <a:schemeClr val="tx1"/>
              </a:buClr>
              <a:buFontTx/>
              <a:buNone/>
              <a:defRPr/>
            </a:pPr>
            <a:r>
              <a:rPr lang="pt-BR" dirty="0" smtClean="0">
                <a:solidFill>
                  <a:schemeClr val="tx2"/>
                </a:solidFill>
                <a:latin typeface="Tahoma" pitchFamily="34" charset="0"/>
                <a:cs typeface="Tahoma" pitchFamily="34" charset="0"/>
                <a:sym typeface="Marlett" pitchFamily="2" charset="2"/>
              </a:rPr>
              <a:t></a:t>
            </a:r>
            <a:r>
              <a:rPr lang="pt-BR" dirty="0" smtClean="0">
                <a:latin typeface="Tahoma" pitchFamily="34" charset="0"/>
                <a:cs typeface="Tahoma" pitchFamily="34" charset="0"/>
              </a:rPr>
              <a:t> Competitivo </a:t>
            </a:r>
            <a:r>
              <a:rPr lang="pt-BR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</a:t>
            </a:r>
          </a:p>
          <a:p>
            <a:pPr lvl="2" algn="just" eaLnBrk="1" hangingPunct="1">
              <a:buClr>
                <a:schemeClr val="tx1"/>
              </a:buClr>
              <a:buFont typeface="Wingdings" pitchFamily="2" charset="2"/>
              <a:buChar char="ü"/>
              <a:defRPr/>
            </a:pPr>
            <a:r>
              <a:rPr lang="pt-BR" sz="2800" dirty="0" smtClean="0">
                <a:latin typeface="Tahoma" pitchFamily="34" charset="0"/>
                <a:cs typeface="Tahoma" pitchFamily="34" charset="0"/>
              </a:rPr>
              <a:t>Assegurar a realização do estado alcançado de preparação do atleta no decorrer das competições concretas.</a:t>
            </a:r>
          </a:p>
        </p:txBody>
      </p:sp>
      <p:sp>
        <p:nvSpPr>
          <p:cNvPr id="222213" name="Rectangle 5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1752600" cy="4841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pt-BR" sz="2800" smtClean="0">
                <a:latin typeface="Tahoma" pitchFamily="34" charset="0"/>
              </a:rPr>
              <a:t>Microciclo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pt-BR" sz="2800" smtClean="0">
                <a:solidFill>
                  <a:schemeClr val="tx1"/>
                </a:solidFill>
                <a:latin typeface="Tahoma" pitchFamily="34" charset="0"/>
              </a:rPr>
              <a:t>Exemplos de Seqüências de Tarefas em Diferentes Microciclos</a:t>
            </a:r>
          </a:p>
        </p:txBody>
      </p:sp>
      <p:graphicFrame>
        <p:nvGraphicFramePr>
          <p:cNvPr id="223235" name="Group 3"/>
          <p:cNvGraphicFramePr>
            <a:graphicFrameLocks noGrp="1"/>
          </p:cNvGraphicFramePr>
          <p:nvPr>
            <p:ph idx="1"/>
          </p:nvPr>
        </p:nvGraphicFramePr>
        <p:xfrm>
          <a:off x="0" y="1557338"/>
          <a:ext cx="9144000" cy="2519363"/>
        </p:xfrm>
        <a:graphic>
          <a:graphicData uri="http://schemas.openxmlformats.org/drawingml/2006/table">
            <a:tbl>
              <a:tblPr/>
              <a:tblGrid>
                <a:gridCol w="827088"/>
                <a:gridCol w="3384550"/>
                <a:gridCol w="2447925"/>
                <a:gridCol w="2484437"/>
              </a:tblGrid>
              <a:tr h="842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Ênfase do Treino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Ênfase do Treino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Ênfase do Treino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7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Seg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7188" marR="0" lvl="0" indent="-3571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1. Preparação técnica geral</a:t>
                      </a:r>
                    </a:p>
                    <a:p>
                      <a:pPr marL="357188" marR="0" lvl="0" indent="-3571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2. Treino de uma qualidade física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7188" marR="0" lvl="0" indent="-3571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  <a:p>
                      <a:pPr marL="357188" marR="0" lvl="0" indent="-3571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1. Recuperação ativa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7188" marR="0" lvl="0" indent="-3571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  <a:p>
                      <a:pPr marL="357188" marR="0" lvl="0" indent="-3571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1. Recuperação ativa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3252" name="Group 20"/>
          <p:cNvGraphicFramePr>
            <a:graphicFrameLocks noGrp="1"/>
          </p:cNvGraphicFramePr>
          <p:nvPr/>
        </p:nvGraphicFramePr>
        <p:xfrm>
          <a:off x="0" y="4581525"/>
          <a:ext cx="9144000" cy="1627632"/>
        </p:xfrm>
        <a:graphic>
          <a:graphicData uri="http://schemas.openxmlformats.org/drawingml/2006/table">
            <a:tbl>
              <a:tblPr/>
              <a:tblGrid>
                <a:gridCol w="827088"/>
                <a:gridCol w="3384550"/>
                <a:gridCol w="2447925"/>
                <a:gridCol w="2484437"/>
              </a:tblGrid>
              <a:tr h="158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7188" marR="0" lvl="0" indent="-3571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1. Preparação técnica especial</a:t>
                      </a:r>
                    </a:p>
                    <a:p>
                      <a:pPr marL="357188" marR="0" lvl="0" indent="-3571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2. Treino de uma qualidade física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7188" marR="0" lvl="0" indent="-3571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1. Preparação física específica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7188" marR="0" lvl="0" indent="-3571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1. Técnica</a:t>
                      </a:r>
                    </a:p>
                    <a:p>
                      <a:pPr marL="357188" marR="0" lvl="0" indent="-3571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2. Técnica em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 </a:t>
                      </a: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alta intensidade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3264" name="Rectangle 32"/>
          <p:cNvSpPr>
            <a:spLocks noChangeArrowheads="1"/>
          </p:cNvSpPr>
          <p:nvPr/>
        </p:nvSpPr>
        <p:spPr bwMode="auto">
          <a:xfrm>
            <a:off x="611188" y="979488"/>
            <a:ext cx="7773987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pt-BR" sz="28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Período Pré Específico Competitivo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8900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pt-BR" sz="2800" smtClean="0">
                <a:solidFill>
                  <a:schemeClr val="tx1"/>
                </a:solidFill>
                <a:latin typeface="Tahoma" pitchFamily="34" charset="0"/>
              </a:rPr>
              <a:t>Exemplos de Seqüências de Tarefas em Diferentes Microciclos</a:t>
            </a:r>
          </a:p>
        </p:txBody>
      </p:sp>
      <p:graphicFrame>
        <p:nvGraphicFramePr>
          <p:cNvPr id="224259" name="Group 3"/>
          <p:cNvGraphicFramePr>
            <a:graphicFrameLocks noGrp="1"/>
          </p:cNvGraphicFramePr>
          <p:nvPr>
            <p:ph idx="1"/>
          </p:nvPr>
        </p:nvGraphicFramePr>
        <p:xfrm>
          <a:off x="0" y="1676400"/>
          <a:ext cx="9142413" cy="2544763"/>
        </p:xfrm>
        <a:graphic>
          <a:graphicData uri="http://schemas.openxmlformats.org/drawingml/2006/table">
            <a:tbl>
              <a:tblPr/>
              <a:tblGrid>
                <a:gridCol w="827088"/>
                <a:gridCol w="3097212"/>
                <a:gridCol w="2733675"/>
                <a:gridCol w="2484438"/>
              </a:tblGrid>
              <a:tr h="889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Ênfase do Treino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Ênfase do Treino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Ênfase do Treino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Qua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7188" marR="0" lvl="0" indent="-3571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1. Treino complementar</a:t>
                      </a:r>
                    </a:p>
                    <a:p>
                      <a:pPr marL="357188" marR="0" lvl="0" indent="-3571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2. Recuperação ativa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7188" marR="0" lvl="0" indent="-3571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1. Técnica especial</a:t>
                      </a:r>
                    </a:p>
                    <a:p>
                      <a:pPr marL="357188" marR="0" lvl="0" indent="-3571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2. Preparação física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7188" marR="0" lvl="0" indent="-3571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1. Técnica</a:t>
                      </a:r>
                    </a:p>
                    <a:p>
                      <a:pPr marL="357188" marR="0" lvl="0" indent="-3571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2. Técnica em alta intensidade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4276" name="Group 20"/>
          <p:cNvGraphicFramePr>
            <a:graphicFrameLocks noGrp="1"/>
          </p:cNvGraphicFramePr>
          <p:nvPr/>
        </p:nvGraphicFramePr>
        <p:xfrm>
          <a:off x="0" y="4724400"/>
          <a:ext cx="9142413" cy="1655763"/>
        </p:xfrm>
        <a:graphic>
          <a:graphicData uri="http://schemas.openxmlformats.org/drawingml/2006/table">
            <a:tbl>
              <a:tblPr/>
              <a:tblGrid>
                <a:gridCol w="827088"/>
                <a:gridCol w="3097212"/>
                <a:gridCol w="2733675"/>
                <a:gridCol w="2484438"/>
              </a:tblGrid>
              <a:tr h="165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Qui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7188" marR="0" lvl="0" indent="-3571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1. Qualidade física</a:t>
                      </a:r>
                    </a:p>
                    <a:p>
                      <a:pPr marL="357188" marR="0" lvl="0" indent="-3571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2. Trabalho específico particular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7188" marR="0" lvl="0" indent="-3571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1. Afinamento tático</a:t>
                      </a:r>
                    </a:p>
                    <a:p>
                      <a:pPr marL="357188" marR="0" lvl="0" indent="-3571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2. Recuperação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68288" marR="0" lvl="0" indent="-2682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2. Treino visando obter super-compensação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4288" name="Rectangle 32"/>
          <p:cNvSpPr>
            <a:spLocks noChangeArrowheads="1"/>
          </p:cNvSpPr>
          <p:nvPr/>
        </p:nvSpPr>
        <p:spPr bwMode="auto">
          <a:xfrm>
            <a:off x="611188" y="1057275"/>
            <a:ext cx="7773987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pt-BR" sz="28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Período Pré Específico Competitivo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0013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pt-BR" sz="2800" smtClean="0">
                <a:solidFill>
                  <a:schemeClr val="tx1"/>
                </a:solidFill>
                <a:latin typeface="Tahoma" pitchFamily="34" charset="0"/>
              </a:rPr>
              <a:t>Exemplos de Seqüências de Tarefas em Diferentes Microciclos</a:t>
            </a:r>
            <a:r>
              <a:rPr lang="en-US" sz="2800" smtClean="0">
                <a:latin typeface="Tahoma" pitchFamily="34" charset="0"/>
              </a:rPr>
              <a:t>  </a:t>
            </a:r>
            <a:endParaRPr lang="pt-BR" sz="2800" smtClean="0">
              <a:latin typeface="Tahoma" pitchFamily="34" charset="0"/>
            </a:endParaRPr>
          </a:p>
        </p:txBody>
      </p:sp>
      <p:graphicFrame>
        <p:nvGraphicFramePr>
          <p:cNvPr id="225283" name="Group 3"/>
          <p:cNvGraphicFramePr>
            <a:graphicFrameLocks noGrp="1"/>
          </p:cNvGraphicFramePr>
          <p:nvPr>
            <p:ph idx="1"/>
          </p:nvPr>
        </p:nvGraphicFramePr>
        <p:xfrm>
          <a:off x="0" y="1676400"/>
          <a:ext cx="9142413" cy="2544763"/>
        </p:xfrm>
        <a:graphic>
          <a:graphicData uri="http://schemas.openxmlformats.org/drawingml/2006/table">
            <a:tbl>
              <a:tblPr/>
              <a:tblGrid>
                <a:gridCol w="827088"/>
                <a:gridCol w="3097212"/>
                <a:gridCol w="2733675"/>
                <a:gridCol w="2484438"/>
              </a:tblGrid>
              <a:tr h="912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Ênfase do Treino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Ênfase do Treino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Ênfase do Treino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3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Sex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1. Técnica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2. Qualidade física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7188" marR="0" lvl="0" indent="-3571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1. Preparação técnica</a:t>
                      </a:r>
                    </a:p>
                    <a:p>
                      <a:pPr marL="357188" marR="0" lvl="0" indent="-3571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2. Preparação física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7188" marR="0" lvl="0" indent="-3571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1. Repouso do treino de 5.ª feira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5312" name="Group 32"/>
          <p:cNvGraphicFramePr>
            <a:graphicFrameLocks noGrp="1"/>
          </p:cNvGraphicFramePr>
          <p:nvPr/>
        </p:nvGraphicFramePr>
        <p:xfrm>
          <a:off x="1588" y="4508500"/>
          <a:ext cx="9142412" cy="1795463"/>
        </p:xfrm>
        <a:graphic>
          <a:graphicData uri="http://schemas.openxmlformats.org/drawingml/2006/table">
            <a:tbl>
              <a:tblPr/>
              <a:tblGrid>
                <a:gridCol w="827087"/>
                <a:gridCol w="3097213"/>
                <a:gridCol w="2733675"/>
                <a:gridCol w="2484437"/>
              </a:tblGrid>
              <a:tr h="1795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Sáb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1. Resistência geral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7188" marR="0" lvl="0" indent="-3571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1. Técnica especial</a:t>
                      </a:r>
                    </a:p>
                    <a:p>
                      <a:pPr marL="357188" marR="0" lvl="0" indent="-3571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2. Treino aquecimento competição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7188" marR="0" lvl="0" indent="-3571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  <a:p>
                      <a:pPr marL="357188" marR="0" lvl="0" indent="-3571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  <a:p>
                      <a:pPr marL="357188" marR="0" lvl="0" indent="-3571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Competição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5314" name="Rectangle 34"/>
          <p:cNvSpPr>
            <a:spLocks noChangeArrowheads="1"/>
          </p:cNvSpPr>
          <p:nvPr/>
        </p:nvSpPr>
        <p:spPr bwMode="auto">
          <a:xfrm>
            <a:off x="611188" y="979488"/>
            <a:ext cx="7773987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pt-BR" sz="28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Período Pré Específico Competitivo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sz="2800" smtClean="0">
                <a:solidFill>
                  <a:schemeClr val="tx1"/>
                </a:solidFill>
                <a:latin typeface="Tahoma" pitchFamily="34" charset="0"/>
              </a:rPr>
              <a:t>Exemplos de Seqüências de Tarefas em Diferentes Microciclos</a:t>
            </a:r>
          </a:p>
        </p:txBody>
      </p:sp>
      <p:graphicFrame>
        <p:nvGraphicFramePr>
          <p:cNvPr id="226307" name="Group 3"/>
          <p:cNvGraphicFramePr>
            <a:graphicFrameLocks noGrp="1"/>
          </p:cNvGraphicFramePr>
          <p:nvPr>
            <p:ph idx="1"/>
          </p:nvPr>
        </p:nvGraphicFramePr>
        <p:xfrm>
          <a:off x="0" y="2268538"/>
          <a:ext cx="9142413" cy="2760663"/>
        </p:xfrm>
        <a:graphic>
          <a:graphicData uri="http://schemas.openxmlformats.org/drawingml/2006/table">
            <a:tbl>
              <a:tblPr/>
              <a:tblGrid>
                <a:gridCol w="971550"/>
                <a:gridCol w="2952750"/>
                <a:gridCol w="2733675"/>
                <a:gridCol w="2484438"/>
              </a:tblGrid>
              <a:tr h="990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Ênfase do Treino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Ênfase do Treino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Ênfase do Treino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0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Dom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Recuperação ativa (outra modalidade)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7188" marR="0" lvl="0" indent="-3571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  <a:p>
                      <a:pPr marL="357188" marR="0" lvl="0" indent="-3571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Competição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7188" marR="0" lvl="0" indent="-3571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  <a:p>
                      <a:pPr marL="357188" marR="0" lvl="0" indent="-3571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Competição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6325" name="Rectangle 21"/>
          <p:cNvSpPr>
            <a:spLocks noChangeArrowheads="1"/>
          </p:cNvSpPr>
          <p:nvPr/>
        </p:nvSpPr>
        <p:spPr bwMode="auto">
          <a:xfrm>
            <a:off x="611188" y="1397000"/>
            <a:ext cx="7773987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pt-BR" sz="28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Período Pré Específico Competitivo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sz="2800" smtClean="0">
                <a:latin typeface="Tahoma" pitchFamily="34" charset="0"/>
              </a:rPr>
              <a:t>Tipos de Estímulos (médio para fortes) dentro das sessões de um micro</a:t>
            </a:r>
          </a:p>
        </p:txBody>
      </p:sp>
      <p:sp>
        <p:nvSpPr>
          <p:cNvPr id="227332" name="Rectangle 4"/>
          <p:cNvSpPr>
            <a:spLocks noChangeArrowheads="1"/>
          </p:cNvSpPr>
          <p:nvPr/>
        </p:nvSpPr>
        <p:spPr bwMode="auto">
          <a:xfrm>
            <a:off x="533400" y="1981200"/>
            <a:ext cx="8534400" cy="3716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r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pt-BR" sz="280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Crescente	</a:t>
            </a: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      M</a:t>
            </a:r>
            <a:r>
              <a:rPr lang="pt-BR" sz="280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uito fraco	menor de 60%</a:t>
            </a:r>
            <a:endParaRPr lang="en-US" sz="2800"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                      Fraco</a:t>
            </a:r>
            <a:r>
              <a:rPr lang="pt-BR" sz="280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		</a:t>
            </a: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 	</a:t>
            </a:r>
            <a:r>
              <a:rPr lang="pt-BR" sz="280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60 a 65 %</a:t>
            </a:r>
            <a:endParaRPr lang="en-US" sz="2800"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				 Médio               	</a:t>
            </a:r>
            <a:r>
              <a:rPr lang="pt-BR" sz="280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70 a 75</a:t>
            </a: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</a:t>
            </a:r>
            <a:r>
              <a:rPr lang="pt-BR" sz="280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%</a:t>
            </a:r>
            <a:endParaRPr lang="en-US" sz="2800"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                      Forte                	</a:t>
            </a:r>
            <a:r>
              <a:rPr lang="pt-BR" sz="280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80 a 85</a:t>
            </a: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</a:t>
            </a:r>
            <a:r>
              <a:rPr lang="pt-BR" sz="280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%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endParaRPr lang="pt-BR" sz="2800"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 </a:t>
            </a:r>
            <a:r>
              <a:rPr lang="pt-BR" sz="280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Decrescente	</a:t>
            </a: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 Forte               	80 a 85 %</a:t>
            </a:r>
            <a:endParaRPr lang="pt-BR" sz="2800"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pt-BR" sz="280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				</a:t>
            </a: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 M</a:t>
            </a:r>
            <a:r>
              <a:rPr lang="pt-BR" sz="280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édio</a:t>
            </a: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		   	70 a 75 %</a:t>
            </a:r>
            <a:endParaRPr lang="pt-BR" sz="2800"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pt-BR" sz="280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				</a:t>
            </a: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 Fraco			60 a 65 %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				  Muito fraco	 menor de 60%	</a:t>
            </a:r>
            <a:r>
              <a:rPr lang="pt-BR" sz="140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		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6200" y="2286000"/>
            <a:ext cx="720725" cy="2089150"/>
            <a:chOff x="0" y="2069"/>
            <a:chExt cx="567" cy="1112"/>
          </a:xfrm>
        </p:grpSpPr>
        <p:sp>
          <p:nvSpPr>
            <p:cNvPr id="111621" name="Line 6"/>
            <p:cNvSpPr>
              <a:spLocks noChangeShapeType="1"/>
            </p:cNvSpPr>
            <p:nvPr/>
          </p:nvSpPr>
          <p:spPr bwMode="auto">
            <a:xfrm flipH="1">
              <a:off x="0" y="2069"/>
              <a:ext cx="567" cy="54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1622" name="Line 7"/>
            <p:cNvSpPr>
              <a:spLocks noChangeShapeType="1"/>
            </p:cNvSpPr>
            <p:nvPr/>
          </p:nvSpPr>
          <p:spPr bwMode="auto">
            <a:xfrm rot="16200000" flipH="1">
              <a:off x="-12" y="2626"/>
              <a:ext cx="567" cy="54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23850" y="838200"/>
            <a:ext cx="8497888" cy="4772025"/>
            <a:chOff x="204" y="981"/>
            <a:chExt cx="5353" cy="3006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519" y="1117"/>
              <a:ext cx="2813" cy="2676"/>
              <a:chOff x="1610" y="1117"/>
              <a:chExt cx="2404" cy="2676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1610" y="1661"/>
                <a:ext cx="2404" cy="817"/>
                <a:chOff x="1610" y="1661"/>
                <a:chExt cx="2404" cy="817"/>
              </a:xfrm>
            </p:grpSpPr>
            <p:sp>
              <p:nvSpPr>
                <p:cNvPr id="112661" name="Line 6"/>
                <p:cNvSpPr>
                  <a:spLocks noChangeShapeType="1"/>
                </p:cNvSpPr>
                <p:nvPr/>
              </p:nvSpPr>
              <p:spPr bwMode="auto">
                <a:xfrm>
                  <a:off x="3424" y="2432"/>
                  <a:ext cx="59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12662" name="Line 7"/>
                <p:cNvSpPr>
                  <a:spLocks noChangeShapeType="1"/>
                </p:cNvSpPr>
                <p:nvPr/>
              </p:nvSpPr>
              <p:spPr bwMode="auto">
                <a:xfrm>
                  <a:off x="1610" y="2478"/>
                  <a:ext cx="59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12663" name="Line 8"/>
                <p:cNvSpPr>
                  <a:spLocks noChangeShapeType="1"/>
                </p:cNvSpPr>
                <p:nvPr/>
              </p:nvSpPr>
              <p:spPr bwMode="auto">
                <a:xfrm>
                  <a:off x="3742" y="1661"/>
                  <a:ext cx="0" cy="77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12664" name="Line 9"/>
                <p:cNvSpPr>
                  <a:spLocks noChangeShapeType="1"/>
                </p:cNvSpPr>
                <p:nvPr/>
              </p:nvSpPr>
              <p:spPr bwMode="auto">
                <a:xfrm>
                  <a:off x="3742" y="1661"/>
                  <a:ext cx="27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5" name="Group 10"/>
              <p:cNvGrpSpPr>
                <a:grpSpLocks/>
              </p:cNvGrpSpPr>
              <p:nvPr/>
            </p:nvGrpSpPr>
            <p:grpSpPr bwMode="auto">
              <a:xfrm>
                <a:off x="1973" y="1117"/>
                <a:ext cx="227" cy="2676"/>
                <a:chOff x="1973" y="1117"/>
                <a:chExt cx="227" cy="2676"/>
              </a:xfrm>
            </p:grpSpPr>
            <p:sp>
              <p:nvSpPr>
                <p:cNvPr id="112656" name="Line 11"/>
                <p:cNvSpPr>
                  <a:spLocks noChangeShapeType="1"/>
                </p:cNvSpPr>
                <p:nvPr/>
              </p:nvSpPr>
              <p:spPr bwMode="auto">
                <a:xfrm>
                  <a:off x="1973" y="1117"/>
                  <a:ext cx="0" cy="267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12657" name="Line 12"/>
                <p:cNvSpPr>
                  <a:spLocks noChangeShapeType="1"/>
                </p:cNvSpPr>
                <p:nvPr/>
              </p:nvSpPr>
              <p:spPr bwMode="auto">
                <a:xfrm>
                  <a:off x="1973" y="3793"/>
                  <a:ext cx="227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12658" name="Line 13"/>
                <p:cNvSpPr>
                  <a:spLocks noChangeShapeType="1"/>
                </p:cNvSpPr>
                <p:nvPr/>
              </p:nvSpPr>
              <p:spPr bwMode="auto">
                <a:xfrm>
                  <a:off x="1973" y="3249"/>
                  <a:ext cx="227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12659" name="Line 14"/>
                <p:cNvSpPr>
                  <a:spLocks noChangeShapeType="1"/>
                </p:cNvSpPr>
                <p:nvPr/>
              </p:nvSpPr>
              <p:spPr bwMode="auto">
                <a:xfrm>
                  <a:off x="1973" y="1752"/>
                  <a:ext cx="227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12660" name="Line 15"/>
                <p:cNvSpPr>
                  <a:spLocks noChangeShapeType="1"/>
                </p:cNvSpPr>
                <p:nvPr/>
              </p:nvSpPr>
              <p:spPr bwMode="auto">
                <a:xfrm>
                  <a:off x="1973" y="1117"/>
                  <a:ext cx="227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</p:grpSp>
        <p:sp>
          <p:nvSpPr>
            <p:cNvPr id="112646" name="Text Box 16"/>
            <p:cNvSpPr txBox="1">
              <a:spLocks noChangeArrowheads="1"/>
            </p:cNvSpPr>
            <p:nvPr/>
          </p:nvSpPr>
          <p:spPr bwMode="auto">
            <a:xfrm>
              <a:off x="2109" y="981"/>
              <a:ext cx="1542" cy="330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pt-BR" sz="2800" b="1">
                  <a:solidFill>
                    <a:schemeClr val="bg1"/>
                  </a:solidFill>
                  <a:latin typeface="Times New Roman" pitchFamily="18" charset="0"/>
                </a:rPr>
                <a:t>Graduais</a:t>
              </a:r>
            </a:p>
          </p:txBody>
        </p:sp>
        <p:sp>
          <p:nvSpPr>
            <p:cNvPr id="112647" name="Text Box 17"/>
            <p:cNvSpPr txBox="1">
              <a:spLocks noChangeArrowheads="1"/>
            </p:cNvSpPr>
            <p:nvPr/>
          </p:nvSpPr>
          <p:spPr bwMode="auto">
            <a:xfrm>
              <a:off x="2109" y="1570"/>
              <a:ext cx="1542" cy="330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pt-BR" sz="2800" b="1">
                  <a:solidFill>
                    <a:schemeClr val="bg1"/>
                  </a:solidFill>
                  <a:latin typeface="Times New Roman" pitchFamily="18" charset="0"/>
                </a:rPr>
                <a:t>Choque</a:t>
              </a:r>
            </a:p>
          </p:txBody>
        </p:sp>
        <p:sp>
          <p:nvSpPr>
            <p:cNvPr id="112648" name="Text Box 18"/>
            <p:cNvSpPr txBox="1">
              <a:spLocks noChangeArrowheads="1"/>
            </p:cNvSpPr>
            <p:nvPr/>
          </p:nvSpPr>
          <p:spPr bwMode="auto">
            <a:xfrm>
              <a:off x="2109" y="3067"/>
              <a:ext cx="1542" cy="330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pt-BR" sz="2800" b="1">
                  <a:solidFill>
                    <a:schemeClr val="bg1"/>
                  </a:solidFill>
                  <a:latin typeface="Times New Roman" pitchFamily="18" charset="0"/>
                </a:rPr>
                <a:t>Competitivo</a:t>
              </a:r>
            </a:p>
          </p:txBody>
        </p:sp>
        <p:sp>
          <p:nvSpPr>
            <p:cNvPr id="112649" name="Text Box 19"/>
            <p:cNvSpPr txBox="1">
              <a:spLocks noChangeArrowheads="1"/>
            </p:cNvSpPr>
            <p:nvPr/>
          </p:nvSpPr>
          <p:spPr bwMode="auto">
            <a:xfrm>
              <a:off x="2109" y="2205"/>
              <a:ext cx="1542" cy="620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pt-BR" sz="2800" b="1">
                  <a:solidFill>
                    <a:schemeClr val="bg1"/>
                  </a:solidFill>
                  <a:latin typeface="Times New Roman" pitchFamily="18" charset="0"/>
                </a:rPr>
                <a:t>Pré-Competitivo</a:t>
              </a:r>
            </a:p>
          </p:txBody>
        </p:sp>
        <p:sp>
          <p:nvSpPr>
            <p:cNvPr id="112650" name="Text Box 20"/>
            <p:cNvSpPr txBox="1">
              <a:spLocks noChangeArrowheads="1"/>
            </p:cNvSpPr>
            <p:nvPr/>
          </p:nvSpPr>
          <p:spPr bwMode="auto">
            <a:xfrm>
              <a:off x="2109" y="3657"/>
              <a:ext cx="1542" cy="330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pt-BR" sz="2800" b="1">
                  <a:solidFill>
                    <a:schemeClr val="bg1"/>
                  </a:solidFill>
                  <a:latin typeface="Times New Roman" pitchFamily="18" charset="0"/>
                </a:rPr>
                <a:t>Recuperação</a:t>
              </a:r>
            </a:p>
          </p:txBody>
        </p:sp>
        <p:sp>
          <p:nvSpPr>
            <p:cNvPr id="112651" name="Text Box 21"/>
            <p:cNvSpPr txBox="1">
              <a:spLocks noChangeArrowheads="1"/>
            </p:cNvSpPr>
            <p:nvPr/>
          </p:nvSpPr>
          <p:spPr bwMode="auto">
            <a:xfrm>
              <a:off x="204" y="2296"/>
              <a:ext cx="1315" cy="330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pt-BR" sz="2800" b="1">
                  <a:solidFill>
                    <a:schemeClr val="bg1"/>
                  </a:solidFill>
                  <a:latin typeface="Times New Roman" pitchFamily="18" charset="0"/>
                </a:rPr>
                <a:t>Microciclos</a:t>
              </a:r>
            </a:p>
          </p:txBody>
        </p:sp>
        <p:sp>
          <p:nvSpPr>
            <p:cNvPr id="112652" name="Text Box 22"/>
            <p:cNvSpPr txBox="1">
              <a:spLocks noChangeArrowheads="1"/>
            </p:cNvSpPr>
            <p:nvPr/>
          </p:nvSpPr>
          <p:spPr bwMode="auto">
            <a:xfrm>
              <a:off x="4241" y="2160"/>
              <a:ext cx="1315" cy="620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pt-BR" sz="2800" b="1">
                  <a:solidFill>
                    <a:schemeClr val="bg1"/>
                  </a:solidFill>
                  <a:latin typeface="Times New Roman" pitchFamily="18" charset="0"/>
                </a:rPr>
                <a:t>Preparação Específica</a:t>
              </a:r>
            </a:p>
          </p:txBody>
        </p:sp>
        <p:sp>
          <p:nvSpPr>
            <p:cNvPr id="112653" name="Text Box 23"/>
            <p:cNvSpPr txBox="1">
              <a:spLocks noChangeArrowheads="1"/>
            </p:cNvSpPr>
            <p:nvPr/>
          </p:nvSpPr>
          <p:spPr bwMode="auto">
            <a:xfrm>
              <a:off x="4241" y="1298"/>
              <a:ext cx="1316" cy="620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pt-BR" sz="2800" b="1">
                  <a:solidFill>
                    <a:schemeClr val="bg1"/>
                  </a:solidFill>
                  <a:latin typeface="Times New Roman" pitchFamily="18" charset="0"/>
                </a:rPr>
                <a:t>Preparação Geral</a:t>
              </a:r>
            </a:p>
          </p:txBody>
        </p:sp>
      </p:grpSp>
      <p:sp>
        <p:nvSpPr>
          <p:cNvPr id="231448" name="Rectangle 24"/>
          <p:cNvSpPr>
            <a:spLocks noChangeArrowheads="1"/>
          </p:cNvSpPr>
          <p:nvPr/>
        </p:nvSpPr>
        <p:spPr bwMode="auto">
          <a:xfrm>
            <a:off x="6804025" y="6400800"/>
            <a:ext cx="2339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pt-BR" sz="160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Tipos de Microciclos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pt-BR" sz="280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			</a:t>
            </a:r>
          </a:p>
        </p:txBody>
      </p:sp>
      <p:sp>
        <p:nvSpPr>
          <p:cNvPr id="231450" name="Rectangle 26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1752600" cy="4841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pt-BR" sz="2800" smtClean="0">
                <a:latin typeface="Tahoma" pitchFamily="34" charset="0"/>
              </a:rPr>
              <a:t>Microciclo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7773988" cy="5181600"/>
          </a:xfrm>
        </p:spPr>
        <p:txBody>
          <a:bodyPr/>
          <a:lstStyle/>
          <a:p>
            <a:pPr eaLnBrk="1" hangingPunct="1">
              <a:defRPr/>
            </a:pPr>
            <a:r>
              <a:rPr lang="pt-BR" sz="2800" smtClean="0"/>
              <a:t>A Periodização e o desporto moderno</a:t>
            </a:r>
          </a:p>
          <a:p>
            <a:pPr eaLnBrk="1" hangingPunct="1">
              <a:defRPr/>
            </a:pPr>
            <a:endParaRPr lang="pt-BR" smtClean="0"/>
          </a:p>
          <a:p>
            <a:pPr lvl="1" eaLnBrk="1" hangingPunct="1">
              <a:buClr>
                <a:schemeClr val="tx1"/>
              </a:buClr>
              <a:buFontTx/>
              <a:buBlip>
                <a:blip r:embed="rId2"/>
              </a:buBlip>
              <a:defRPr/>
            </a:pPr>
            <a:r>
              <a:rPr lang="pt-BR" smtClean="0"/>
              <a:t>Maior Problema?</a:t>
            </a:r>
          </a:p>
          <a:p>
            <a:pPr lvl="1" eaLnBrk="1" hangingPunct="1">
              <a:buClr>
                <a:schemeClr val="tx1"/>
              </a:buClr>
              <a:buFontTx/>
              <a:buNone/>
              <a:defRPr/>
            </a:pPr>
            <a:endParaRPr lang="pt-BR" smtClean="0"/>
          </a:p>
          <a:p>
            <a:pPr lvl="2"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ü"/>
              <a:defRPr/>
            </a:pPr>
            <a:r>
              <a:rPr lang="pt-BR" sz="2800" smtClean="0"/>
              <a:t>Sociedade Capitalista</a:t>
            </a:r>
          </a:p>
          <a:p>
            <a:pPr lvl="2"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ü"/>
              <a:defRPr/>
            </a:pPr>
            <a:r>
              <a:rPr lang="pt-BR" sz="2800" smtClean="0"/>
              <a:t>Competição o ano todo</a:t>
            </a:r>
          </a:p>
          <a:p>
            <a:pPr lvl="2"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  <a:defRPr/>
            </a:pPr>
            <a:endParaRPr lang="pt-BR" sz="2800" smtClean="0"/>
          </a:p>
          <a:p>
            <a:pPr lvl="3" eaLnBrk="1" hangingPunct="1">
              <a:lnSpc>
                <a:spcPct val="90000"/>
              </a:lnSpc>
              <a:defRPr/>
            </a:pPr>
            <a:r>
              <a:rPr lang="pt-BR" sz="2800" smtClean="0"/>
              <a:t>Tênis de campo</a:t>
            </a:r>
          </a:p>
          <a:p>
            <a:pPr lvl="3" eaLnBrk="1" hangingPunct="1">
              <a:lnSpc>
                <a:spcPct val="90000"/>
              </a:lnSpc>
              <a:defRPr/>
            </a:pPr>
            <a:r>
              <a:rPr lang="pt-BR" sz="2800" smtClean="0"/>
              <a:t>Maratona</a:t>
            </a:r>
          </a:p>
          <a:p>
            <a:pPr lvl="3" eaLnBrk="1" hangingPunct="1">
              <a:lnSpc>
                <a:spcPct val="90000"/>
              </a:lnSpc>
              <a:defRPr/>
            </a:pPr>
            <a:r>
              <a:rPr lang="pt-BR" sz="2800" smtClean="0"/>
              <a:t>Futebol e outros.</a:t>
            </a:r>
          </a:p>
        </p:txBody>
      </p:sp>
      <p:sp>
        <p:nvSpPr>
          <p:cNvPr id="58371" name="AutoShape 3"/>
          <p:cNvSpPr>
            <a:spLocks noChangeArrowheads="1"/>
          </p:cNvSpPr>
          <p:nvPr/>
        </p:nvSpPr>
        <p:spPr bwMode="auto">
          <a:xfrm>
            <a:off x="5532438" y="1763713"/>
            <a:ext cx="1366837" cy="457200"/>
          </a:xfrm>
          <a:prstGeom prst="curvedLeftArrow">
            <a:avLst>
              <a:gd name="adj1" fmla="val 20000"/>
              <a:gd name="adj2" fmla="val 40000"/>
              <a:gd name="adj3" fmla="val 9965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69988" name="Rectangle 4"/>
          <p:cNvSpPr>
            <a:spLocks noGrp="1" noChangeArrowheads="1"/>
          </p:cNvSpPr>
          <p:nvPr>
            <p:ph type="title"/>
          </p:nvPr>
        </p:nvSpPr>
        <p:spPr>
          <a:xfrm>
            <a:off x="79375" y="100013"/>
            <a:ext cx="1676400" cy="484187"/>
          </a:xfrm>
        </p:spPr>
        <p:txBody>
          <a:bodyPr/>
          <a:lstStyle/>
          <a:p>
            <a:pPr eaLnBrk="1" hangingPunct="1">
              <a:defRPr/>
            </a:pPr>
            <a:r>
              <a:rPr lang="pt-BR" sz="1800" smtClean="0"/>
              <a:t>Periodização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sz="2800" smtClean="0"/>
              <a:t>Dinâmico da Carga ao longo de um Microciclo</a:t>
            </a:r>
          </a:p>
        </p:txBody>
      </p:sp>
      <p:graphicFrame>
        <p:nvGraphicFramePr>
          <p:cNvPr id="232451" name="Group 3"/>
          <p:cNvGraphicFramePr>
            <a:graphicFrameLocks noGrp="1"/>
          </p:cNvGraphicFramePr>
          <p:nvPr>
            <p:ph idx="1"/>
          </p:nvPr>
        </p:nvGraphicFramePr>
        <p:xfrm>
          <a:off x="1763713" y="1484313"/>
          <a:ext cx="5934075" cy="3119440"/>
        </p:xfrm>
        <a:graphic>
          <a:graphicData uri="http://schemas.openxmlformats.org/drawingml/2006/table">
            <a:tbl>
              <a:tblPr/>
              <a:tblGrid>
                <a:gridCol w="847725"/>
                <a:gridCol w="847725"/>
                <a:gridCol w="847725"/>
                <a:gridCol w="847725"/>
                <a:gridCol w="847725"/>
                <a:gridCol w="847725"/>
                <a:gridCol w="847725"/>
              </a:tblGrid>
              <a:tr h="623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3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3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3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3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2627313" y="2132013"/>
            <a:ext cx="5040312" cy="2447925"/>
            <a:chOff x="2381" y="1389"/>
            <a:chExt cx="3175" cy="1542"/>
          </a:xfrm>
        </p:grpSpPr>
        <p:sp>
          <p:nvSpPr>
            <p:cNvPr id="113721" name="Line 54"/>
            <p:cNvSpPr>
              <a:spLocks noChangeShapeType="1"/>
            </p:cNvSpPr>
            <p:nvPr/>
          </p:nvSpPr>
          <p:spPr bwMode="auto">
            <a:xfrm flipV="1">
              <a:off x="2381" y="2160"/>
              <a:ext cx="499" cy="408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3722" name="Line 55"/>
            <p:cNvSpPr>
              <a:spLocks noChangeShapeType="1"/>
            </p:cNvSpPr>
            <p:nvPr/>
          </p:nvSpPr>
          <p:spPr bwMode="auto">
            <a:xfrm flipV="1">
              <a:off x="2880" y="1752"/>
              <a:ext cx="544" cy="408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3723" name="Line 56"/>
            <p:cNvSpPr>
              <a:spLocks noChangeShapeType="1"/>
            </p:cNvSpPr>
            <p:nvPr/>
          </p:nvSpPr>
          <p:spPr bwMode="auto">
            <a:xfrm>
              <a:off x="3424" y="1752"/>
              <a:ext cx="545" cy="408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3724" name="Line 57"/>
            <p:cNvSpPr>
              <a:spLocks noChangeShapeType="1"/>
            </p:cNvSpPr>
            <p:nvPr/>
          </p:nvSpPr>
          <p:spPr bwMode="auto">
            <a:xfrm flipV="1">
              <a:off x="3969" y="1752"/>
              <a:ext cx="544" cy="408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3725" name="Line 58"/>
            <p:cNvSpPr>
              <a:spLocks noChangeShapeType="1"/>
            </p:cNvSpPr>
            <p:nvPr/>
          </p:nvSpPr>
          <p:spPr bwMode="auto">
            <a:xfrm flipV="1">
              <a:off x="4513" y="1389"/>
              <a:ext cx="499" cy="363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3726" name="Line 59"/>
            <p:cNvSpPr>
              <a:spLocks noChangeShapeType="1"/>
            </p:cNvSpPr>
            <p:nvPr/>
          </p:nvSpPr>
          <p:spPr bwMode="auto">
            <a:xfrm>
              <a:off x="5012" y="1389"/>
              <a:ext cx="544" cy="1542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32508" name="Rectangle 60"/>
          <p:cNvSpPr>
            <a:spLocks noChangeArrowheads="1"/>
          </p:cNvSpPr>
          <p:nvPr/>
        </p:nvSpPr>
        <p:spPr bwMode="auto">
          <a:xfrm>
            <a:off x="1763713" y="5949950"/>
            <a:ext cx="5688012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pt-BR" sz="240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Ciclo Proposto por Boiko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pt-BR" sz="280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			</a:t>
            </a:r>
          </a:p>
        </p:txBody>
      </p:sp>
      <p:sp>
        <p:nvSpPr>
          <p:cNvPr id="232509" name="Rectangle 61"/>
          <p:cNvSpPr>
            <a:spLocks noChangeArrowheads="1"/>
          </p:cNvSpPr>
          <p:nvPr/>
        </p:nvSpPr>
        <p:spPr bwMode="auto">
          <a:xfrm>
            <a:off x="1403350" y="4797425"/>
            <a:ext cx="774065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pt-BR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		2.ª	3.ª     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4</a:t>
            </a:r>
            <a:r>
              <a:rPr lang="pt-BR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.ª       5.ª     6.ª 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</a:t>
            </a:r>
            <a:r>
              <a:rPr lang="pt-BR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Sábado  Domingo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pt-BR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	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    </a:t>
            </a:r>
            <a:r>
              <a:rPr lang="pt-BR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Feira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    </a:t>
            </a:r>
            <a:r>
              <a:rPr lang="pt-BR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Feira  Feira    Feira  Feira 	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pt-BR" sz="280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			</a:t>
            </a:r>
          </a:p>
        </p:txBody>
      </p:sp>
      <p:sp>
        <p:nvSpPr>
          <p:cNvPr id="232510" name="Rectangle 62"/>
          <p:cNvSpPr>
            <a:spLocks noChangeArrowheads="1"/>
          </p:cNvSpPr>
          <p:nvPr/>
        </p:nvSpPr>
        <p:spPr bwMode="auto">
          <a:xfrm rot="16200000">
            <a:off x="-333375" y="2862263"/>
            <a:ext cx="3709988" cy="811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342900" indent="-342900"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pt-BR" sz="2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Aumento da Carga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pt-BR" sz="280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sz="2800" smtClean="0"/>
              <a:t>Dinâmico da Carga ao longo de um Microciclo</a:t>
            </a:r>
          </a:p>
        </p:txBody>
      </p:sp>
      <p:graphicFrame>
        <p:nvGraphicFramePr>
          <p:cNvPr id="233475" name="Group 3"/>
          <p:cNvGraphicFramePr>
            <a:graphicFrameLocks noGrp="1"/>
          </p:cNvGraphicFramePr>
          <p:nvPr/>
        </p:nvGraphicFramePr>
        <p:xfrm>
          <a:off x="1979613" y="1700213"/>
          <a:ext cx="5934075" cy="3119440"/>
        </p:xfrm>
        <a:graphic>
          <a:graphicData uri="http://schemas.openxmlformats.org/drawingml/2006/table">
            <a:tbl>
              <a:tblPr/>
              <a:tblGrid>
                <a:gridCol w="847725"/>
                <a:gridCol w="847725"/>
                <a:gridCol w="847725"/>
                <a:gridCol w="847725"/>
                <a:gridCol w="847725"/>
                <a:gridCol w="847725"/>
                <a:gridCol w="847725"/>
              </a:tblGrid>
              <a:tr h="623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3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3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3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3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3525" name="Rectangle 53"/>
          <p:cNvSpPr>
            <a:spLocks noChangeArrowheads="1"/>
          </p:cNvSpPr>
          <p:nvPr/>
        </p:nvSpPr>
        <p:spPr bwMode="auto">
          <a:xfrm>
            <a:off x="1979613" y="6165850"/>
            <a:ext cx="5688012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pt-BR" sz="240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Ciclo Proposto por Matvéiev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pt-BR" sz="280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			</a:t>
            </a:r>
          </a:p>
        </p:txBody>
      </p:sp>
      <p:sp>
        <p:nvSpPr>
          <p:cNvPr id="233526" name="Rectangle 54"/>
          <p:cNvSpPr>
            <a:spLocks noChangeArrowheads="1"/>
          </p:cNvSpPr>
          <p:nvPr/>
        </p:nvSpPr>
        <p:spPr bwMode="auto">
          <a:xfrm>
            <a:off x="1619250" y="5013325"/>
            <a:ext cx="774065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pt-BR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	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      </a:t>
            </a:r>
            <a:r>
              <a:rPr lang="pt-BR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2.ª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     </a:t>
            </a:r>
            <a:r>
              <a:rPr lang="pt-BR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3.ª      4.ª      5.ª      6.ª   Sábado  Domingo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pt-BR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	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     Feira</a:t>
            </a:r>
            <a:r>
              <a:rPr lang="pt-BR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  Feira    Feira   Feira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  feira</a:t>
            </a:r>
            <a:r>
              <a:rPr lang="pt-BR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	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pt-BR" sz="280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			</a:t>
            </a:r>
          </a:p>
        </p:txBody>
      </p:sp>
      <p:sp>
        <p:nvSpPr>
          <p:cNvPr id="233527" name="Rectangle 55"/>
          <p:cNvSpPr>
            <a:spLocks noChangeArrowheads="1"/>
          </p:cNvSpPr>
          <p:nvPr/>
        </p:nvSpPr>
        <p:spPr bwMode="auto">
          <a:xfrm rot="16200000">
            <a:off x="-117475" y="3078163"/>
            <a:ext cx="3709988" cy="811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342900" indent="-342900"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pt-BR" sz="2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Aumento da Carga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pt-BR" sz="280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			</a:t>
            </a:r>
          </a:p>
        </p:txBody>
      </p:sp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2843213" y="2276475"/>
            <a:ext cx="5041900" cy="2520950"/>
            <a:chOff x="1791" y="1434"/>
            <a:chExt cx="3176" cy="1588"/>
          </a:xfrm>
        </p:grpSpPr>
        <p:sp>
          <p:nvSpPr>
            <p:cNvPr id="114745" name="Line 57"/>
            <p:cNvSpPr>
              <a:spLocks noChangeShapeType="1"/>
            </p:cNvSpPr>
            <p:nvPr/>
          </p:nvSpPr>
          <p:spPr bwMode="auto">
            <a:xfrm flipV="1">
              <a:off x="1791" y="1434"/>
              <a:ext cx="499" cy="408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4746" name="Line 58"/>
            <p:cNvSpPr>
              <a:spLocks noChangeShapeType="1"/>
            </p:cNvSpPr>
            <p:nvPr/>
          </p:nvSpPr>
          <p:spPr bwMode="auto">
            <a:xfrm>
              <a:off x="2290" y="1434"/>
              <a:ext cx="545" cy="817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4747" name="Line 59"/>
            <p:cNvSpPr>
              <a:spLocks noChangeShapeType="1"/>
            </p:cNvSpPr>
            <p:nvPr/>
          </p:nvSpPr>
          <p:spPr bwMode="auto">
            <a:xfrm flipV="1">
              <a:off x="2835" y="1842"/>
              <a:ext cx="544" cy="408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4748" name="Line 60"/>
            <p:cNvSpPr>
              <a:spLocks noChangeShapeType="1"/>
            </p:cNvSpPr>
            <p:nvPr/>
          </p:nvSpPr>
          <p:spPr bwMode="auto">
            <a:xfrm flipV="1">
              <a:off x="3379" y="1480"/>
              <a:ext cx="499" cy="363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4749" name="Line 61"/>
            <p:cNvSpPr>
              <a:spLocks noChangeShapeType="1"/>
            </p:cNvSpPr>
            <p:nvPr/>
          </p:nvSpPr>
          <p:spPr bwMode="auto">
            <a:xfrm>
              <a:off x="4468" y="2251"/>
              <a:ext cx="499" cy="771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4750" name="Line 62"/>
            <p:cNvSpPr>
              <a:spLocks noChangeShapeType="1"/>
            </p:cNvSpPr>
            <p:nvPr/>
          </p:nvSpPr>
          <p:spPr bwMode="auto">
            <a:xfrm>
              <a:off x="3878" y="1480"/>
              <a:ext cx="590" cy="771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sz="2800" smtClean="0"/>
              <a:t>Dinâmico da Carga ao longo de um Microciclo</a:t>
            </a:r>
          </a:p>
        </p:txBody>
      </p:sp>
      <p:graphicFrame>
        <p:nvGraphicFramePr>
          <p:cNvPr id="234499" name="Group 3"/>
          <p:cNvGraphicFramePr>
            <a:graphicFrameLocks noGrp="1"/>
          </p:cNvGraphicFramePr>
          <p:nvPr/>
        </p:nvGraphicFramePr>
        <p:xfrm>
          <a:off x="1979613" y="1700213"/>
          <a:ext cx="5934075" cy="3144840"/>
        </p:xfrm>
        <a:graphic>
          <a:graphicData uri="http://schemas.openxmlformats.org/drawingml/2006/table">
            <a:tbl>
              <a:tblPr/>
              <a:tblGrid>
                <a:gridCol w="847725"/>
                <a:gridCol w="847725"/>
                <a:gridCol w="847725"/>
                <a:gridCol w="847725"/>
                <a:gridCol w="847725"/>
                <a:gridCol w="847725"/>
                <a:gridCol w="847725"/>
              </a:tblGrid>
              <a:tr h="649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3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3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3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3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2843213" y="2347913"/>
            <a:ext cx="5040312" cy="2447925"/>
            <a:chOff x="1791" y="1479"/>
            <a:chExt cx="3175" cy="1542"/>
          </a:xfrm>
        </p:grpSpPr>
        <p:sp>
          <p:nvSpPr>
            <p:cNvPr id="115769" name="Line 54"/>
            <p:cNvSpPr>
              <a:spLocks noChangeShapeType="1"/>
            </p:cNvSpPr>
            <p:nvPr/>
          </p:nvSpPr>
          <p:spPr bwMode="auto">
            <a:xfrm flipV="1">
              <a:off x="1791" y="2069"/>
              <a:ext cx="499" cy="589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5770" name="Line 55"/>
            <p:cNvSpPr>
              <a:spLocks noChangeShapeType="1"/>
            </p:cNvSpPr>
            <p:nvPr/>
          </p:nvSpPr>
          <p:spPr bwMode="auto">
            <a:xfrm flipV="1">
              <a:off x="2290" y="1480"/>
              <a:ext cx="545" cy="589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5771" name="Line 56"/>
            <p:cNvSpPr>
              <a:spLocks noChangeShapeType="1"/>
            </p:cNvSpPr>
            <p:nvPr/>
          </p:nvSpPr>
          <p:spPr bwMode="auto">
            <a:xfrm>
              <a:off x="2835" y="1480"/>
              <a:ext cx="544" cy="1134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5772" name="Line 57"/>
            <p:cNvSpPr>
              <a:spLocks noChangeShapeType="1"/>
            </p:cNvSpPr>
            <p:nvPr/>
          </p:nvSpPr>
          <p:spPr bwMode="auto">
            <a:xfrm flipV="1">
              <a:off x="3379" y="2069"/>
              <a:ext cx="544" cy="545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5773" name="Line 58"/>
            <p:cNvSpPr>
              <a:spLocks noChangeShapeType="1"/>
            </p:cNvSpPr>
            <p:nvPr/>
          </p:nvSpPr>
          <p:spPr bwMode="auto">
            <a:xfrm flipV="1">
              <a:off x="3923" y="1479"/>
              <a:ext cx="499" cy="590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5774" name="Line 59"/>
            <p:cNvSpPr>
              <a:spLocks noChangeShapeType="1"/>
            </p:cNvSpPr>
            <p:nvPr/>
          </p:nvSpPr>
          <p:spPr bwMode="auto">
            <a:xfrm>
              <a:off x="4422" y="1479"/>
              <a:ext cx="544" cy="1542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34556" name="Rectangle 60"/>
          <p:cNvSpPr>
            <a:spLocks noChangeArrowheads="1"/>
          </p:cNvSpPr>
          <p:nvPr/>
        </p:nvSpPr>
        <p:spPr bwMode="auto">
          <a:xfrm>
            <a:off x="1979613" y="6165850"/>
            <a:ext cx="5688012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pt-BR" sz="240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Ciclo Proposto por Ozolin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pt-BR" sz="280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			</a:t>
            </a:r>
          </a:p>
        </p:txBody>
      </p:sp>
      <p:sp>
        <p:nvSpPr>
          <p:cNvPr id="234557" name="Rectangle 61"/>
          <p:cNvSpPr>
            <a:spLocks noChangeArrowheads="1"/>
          </p:cNvSpPr>
          <p:nvPr/>
        </p:nvSpPr>
        <p:spPr bwMode="auto">
          <a:xfrm>
            <a:off x="1619250" y="5013325"/>
            <a:ext cx="774065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pt-BR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	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      </a:t>
            </a:r>
            <a:r>
              <a:rPr lang="pt-BR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2.ª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     </a:t>
            </a:r>
            <a:r>
              <a:rPr lang="pt-BR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3.ª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    </a:t>
            </a:r>
            <a:r>
              <a:rPr lang="pt-BR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4.ª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 </a:t>
            </a:r>
            <a:r>
              <a:rPr lang="pt-BR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   5.ª      6.ª   Sábado Domingo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pt-BR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	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    </a:t>
            </a:r>
            <a:r>
              <a:rPr lang="pt-BR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Feira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   </a:t>
            </a:r>
            <a:r>
              <a:rPr lang="pt-BR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Feira    Feira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</a:t>
            </a:r>
            <a:r>
              <a:rPr lang="pt-BR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 Feira   Feira 	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pt-BR" sz="280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			</a:t>
            </a:r>
          </a:p>
        </p:txBody>
      </p:sp>
      <p:sp>
        <p:nvSpPr>
          <p:cNvPr id="234558" name="Rectangle 62"/>
          <p:cNvSpPr>
            <a:spLocks noChangeArrowheads="1"/>
          </p:cNvSpPr>
          <p:nvPr/>
        </p:nvSpPr>
        <p:spPr bwMode="auto">
          <a:xfrm rot="16200000">
            <a:off x="-117475" y="3078163"/>
            <a:ext cx="3709988" cy="811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342900" indent="-342900"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pt-BR" sz="2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Aumento da Carga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pt-BR" sz="280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sz="2800" smtClean="0"/>
              <a:t>Modelo de Construção de Microciclos</a:t>
            </a:r>
          </a:p>
        </p:txBody>
      </p:sp>
      <p:graphicFrame>
        <p:nvGraphicFramePr>
          <p:cNvPr id="235579" name="Group 59"/>
          <p:cNvGraphicFramePr>
            <a:graphicFrameLocks noGrp="1"/>
          </p:cNvGraphicFramePr>
          <p:nvPr>
            <p:ph idx="1"/>
          </p:nvPr>
        </p:nvGraphicFramePr>
        <p:xfrm>
          <a:off x="0" y="1676400"/>
          <a:ext cx="9142413" cy="3944938"/>
        </p:xfrm>
        <a:graphic>
          <a:graphicData uri="http://schemas.openxmlformats.org/drawingml/2006/table">
            <a:tbl>
              <a:tblPr/>
              <a:tblGrid>
                <a:gridCol w="3635375"/>
                <a:gridCol w="720725"/>
                <a:gridCol w="720725"/>
                <a:gridCol w="719138"/>
                <a:gridCol w="720725"/>
                <a:gridCol w="719137"/>
                <a:gridCol w="688975"/>
                <a:gridCol w="1217613"/>
              </a:tblGrid>
              <a:tr h="744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MICROCICLOS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Seg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Qua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Qui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Sex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Sáb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Dom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Crescente forte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Choque   Alternado 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Permanente 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80%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82%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70%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83%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84%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85%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Descanso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007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80%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82%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80%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82%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80%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82%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Descanso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73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81%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81%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81%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81%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81%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81%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Descanso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6784" name="Rectangle 49"/>
          <p:cNvSpPr>
            <a:spLocks noChangeArrowheads="1"/>
          </p:cNvSpPr>
          <p:nvPr/>
        </p:nvSpPr>
        <p:spPr bwMode="auto">
          <a:xfrm>
            <a:off x="2195513" y="6399213"/>
            <a:ext cx="2808287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b="1">
                <a:latin typeface="Times New Roman" pitchFamily="18" charset="0"/>
              </a:rPr>
              <a:t>Forte (F)</a:t>
            </a:r>
          </a:p>
          <a:p>
            <a:pPr eaLnBrk="1" hangingPunct="1"/>
            <a:r>
              <a:rPr lang="pt-BR" b="1">
                <a:latin typeface="Times New Roman" pitchFamily="18" charset="0"/>
              </a:rPr>
              <a:t>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sz="2800" smtClean="0"/>
              <a:t>Modelo de Construção de Mesociclos</a:t>
            </a:r>
          </a:p>
        </p:txBody>
      </p:sp>
      <p:graphicFrame>
        <p:nvGraphicFramePr>
          <p:cNvPr id="247811" name="Group 3"/>
          <p:cNvGraphicFramePr>
            <a:graphicFrameLocks noGrp="1"/>
          </p:cNvGraphicFramePr>
          <p:nvPr>
            <p:ph idx="1"/>
          </p:nvPr>
        </p:nvGraphicFramePr>
        <p:xfrm>
          <a:off x="0" y="1676400"/>
          <a:ext cx="9142413" cy="1897063"/>
        </p:xfrm>
        <a:graphic>
          <a:graphicData uri="http://schemas.openxmlformats.org/drawingml/2006/table">
            <a:tbl>
              <a:tblPr/>
              <a:tblGrid>
                <a:gridCol w="2124075"/>
                <a:gridCol w="2016125"/>
                <a:gridCol w="1511300"/>
                <a:gridCol w="2089150"/>
                <a:gridCol w="1401763"/>
              </a:tblGrid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MESOCICLOS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MICROCICLOS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4452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Incorporação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Choque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Ordinário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Choque 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358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Recuperativo de apoio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Ordinário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Recuperativo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7859" name="Group 51"/>
          <p:cNvGraphicFramePr>
            <a:graphicFrameLocks noGrp="1"/>
          </p:cNvGraphicFramePr>
          <p:nvPr/>
        </p:nvGraphicFramePr>
        <p:xfrm>
          <a:off x="0" y="3573463"/>
          <a:ext cx="9144000" cy="2422525"/>
        </p:xfrm>
        <a:graphic>
          <a:graphicData uri="http://schemas.openxmlformats.org/drawingml/2006/table">
            <a:tbl>
              <a:tblPr/>
              <a:tblGrid>
                <a:gridCol w="2124075"/>
                <a:gridCol w="1079500"/>
                <a:gridCol w="1223963"/>
                <a:gridCol w="1081087"/>
                <a:gridCol w="1223963"/>
                <a:gridCol w="1152525"/>
                <a:gridCol w="1258887"/>
              </a:tblGrid>
              <a:tr h="288925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79216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Básico de Desenvolvimento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Choque 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Choque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Choque ++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Recupe-rativo de apoio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93662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Choque 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Ordinário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Choque ++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Estabili-zador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Choque +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Recuperativo de apoio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sz="2800" smtClean="0"/>
              <a:t>Modelo de Construção de Mesociclos</a:t>
            </a:r>
          </a:p>
        </p:txBody>
      </p:sp>
      <p:graphicFrame>
        <p:nvGraphicFramePr>
          <p:cNvPr id="248869" name="Group 37"/>
          <p:cNvGraphicFramePr>
            <a:graphicFrameLocks noGrp="1"/>
          </p:cNvGraphicFramePr>
          <p:nvPr>
            <p:ph idx="1"/>
          </p:nvPr>
        </p:nvGraphicFramePr>
        <p:xfrm>
          <a:off x="0" y="1676400"/>
          <a:ext cx="9144000" cy="4031933"/>
        </p:xfrm>
        <a:graphic>
          <a:graphicData uri="http://schemas.openxmlformats.org/drawingml/2006/table">
            <a:tbl>
              <a:tblPr/>
              <a:tblGrid>
                <a:gridCol w="2124075"/>
                <a:gridCol w="1655763"/>
                <a:gridCol w="1223962"/>
                <a:gridCol w="1655763"/>
                <a:gridCol w="1657350"/>
                <a:gridCol w="827087"/>
              </a:tblGrid>
              <a:tr h="528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MESOCICLOS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MICROCICLOS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40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Básico Estabilizador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Estabilizador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Ordinário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Estabilizador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Recuperativo de apoio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40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Preparatório de Controle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Recuperativo de apoio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Prepara-tório de Controle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Estabilizador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Preparatório de Controle ou Competitivo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sz="2800" smtClean="0"/>
              <a:t>Modelo de Construção de Mesociclos</a:t>
            </a:r>
          </a:p>
        </p:txBody>
      </p:sp>
      <p:graphicFrame>
        <p:nvGraphicFramePr>
          <p:cNvPr id="249897" name="Group 41"/>
          <p:cNvGraphicFramePr>
            <a:graphicFrameLocks noGrp="1"/>
          </p:cNvGraphicFramePr>
          <p:nvPr>
            <p:ph idx="1"/>
          </p:nvPr>
        </p:nvGraphicFramePr>
        <p:xfrm>
          <a:off x="0" y="2492375"/>
          <a:ext cx="9251950" cy="3114358"/>
        </p:xfrm>
        <a:graphic>
          <a:graphicData uri="http://schemas.openxmlformats.org/drawingml/2006/table">
            <a:tbl>
              <a:tblPr/>
              <a:tblGrid>
                <a:gridCol w="2124075"/>
                <a:gridCol w="1079500"/>
                <a:gridCol w="1081088"/>
                <a:gridCol w="1079500"/>
                <a:gridCol w="1152525"/>
                <a:gridCol w="1150937"/>
                <a:gridCol w="1584325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MESOCICLOS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MICROCICLOS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011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Pré – Competitivo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Recuperativo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Choque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Choque 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Prepara-tório de Controle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Recuperativo de apoio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Pré-competitivo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13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011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Competitivo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Compe-titivo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Recu-perativo de apoio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Competitivo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Estabili-zador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Pré-Competitivo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Competitivo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pt-BR" smtClean="0"/>
              <a:t>	Pergunta da Atualidade: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pt-BR" smtClean="0"/>
          </a:p>
          <a:p>
            <a:pPr eaLnBrk="1" hangingPunct="1">
              <a:defRPr/>
            </a:pPr>
            <a:r>
              <a:rPr lang="pt-BR" i="1" smtClean="0"/>
              <a:t>É possível manter a forma ótima do atleta por um prolongado espaço de tempo?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title"/>
          </p:nvPr>
        </p:nvSpPr>
        <p:spPr>
          <a:xfrm>
            <a:off x="79375" y="100013"/>
            <a:ext cx="1676400" cy="484187"/>
          </a:xfrm>
        </p:spPr>
        <p:txBody>
          <a:bodyPr/>
          <a:lstStyle/>
          <a:p>
            <a:pPr eaLnBrk="1" hangingPunct="1">
              <a:defRPr/>
            </a:pPr>
            <a:r>
              <a:rPr lang="pt-BR" sz="1800" smtClean="0"/>
              <a:t>Periodização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ChangeArrowheads="1"/>
          </p:cNvSpPr>
          <p:nvPr/>
        </p:nvSpPr>
        <p:spPr bwMode="auto">
          <a:xfrm>
            <a:off x="533400" y="2438400"/>
            <a:ext cx="3273425" cy="153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pt-BR" sz="2800" dirty="0">
                <a:latin typeface="Calibri" pitchFamily="34" charset="0"/>
              </a:rPr>
              <a:t>Tipos de forma</a:t>
            </a:r>
          </a:p>
          <a:p>
            <a:pPr marL="342900" indent="-342900" algn="ct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pt-BR" sz="2800" dirty="0">
                <a:latin typeface="Calibri" pitchFamily="34" charset="0"/>
              </a:rPr>
              <a:t>desportivas</a:t>
            </a:r>
          </a:p>
        </p:txBody>
      </p:sp>
      <p:sp>
        <p:nvSpPr>
          <p:cNvPr id="173059" name="Rectangle 3"/>
          <p:cNvSpPr>
            <a:spLocks noChangeArrowheads="1"/>
          </p:cNvSpPr>
          <p:nvPr/>
        </p:nvSpPr>
        <p:spPr bwMode="auto">
          <a:xfrm>
            <a:off x="3810000" y="1828800"/>
            <a:ext cx="5148263" cy="32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70000"/>
              <a:buFontTx/>
              <a:buChar char="-"/>
              <a:defRPr/>
            </a:pPr>
            <a:r>
              <a:rPr lang="pt-BR" sz="2800" dirty="0">
                <a:latin typeface="Calibri" pitchFamily="34" charset="0"/>
              </a:rPr>
              <a:t>Geral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70000"/>
              <a:buFontTx/>
              <a:buChar char="-"/>
              <a:defRPr/>
            </a:pPr>
            <a:r>
              <a:rPr lang="pt-BR" sz="2800" dirty="0">
                <a:latin typeface="Calibri" pitchFamily="34" charset="0"/>
              </a:rPr>
              <a:t>Alta forma: rendimento próximo do máximo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70000"/>
              <a:buFontTx/>
              <a:buChar char="-"/>
              <a:defRPr/>
            </a:pPr>
            <a:r>
              <a:rPr lang="pt-BR" sz="2800" dirty="0">
                <a:latin typeface="Calibri" pitchFamily="34" charset="0"/>
              </a:rPr>
              <a:t>Forma ótima: rendimento máximo</a:t>
            </a:r>
          </a:p>
        </p:txBody>
      </p:sp>
      <p:sp>
        <p:nvSpPr>
          <p:cNvPr id="60420" name="AutoShape 4"/>
          <p:cNvSpPr>
            <a:spLocks/>
          </p:cNvSpPr>
          <p:nvPr/>
        </p:nvSpPr>
        <p:spPr bwMode="auto">
          <a:xfrm>
            <a:off x="3581400" y="1676400"/>
            <a:ext cx="360363" cy="2735263"/>
          </a:xfrm>
          <a:prstGeom prst="leftBrace">
            <a:avLst>
              <a:gd name="adj1" fmla="val 6325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title"/>
          </p:nvPr>
        </p:nvSpPr>
        <p:spPr>
          <a:xfrm>
            <a:off x="79375" y="100013"/>
            <a:ext cx="1676400" cy="484187"/>
          </a:xfrm>
        </p:spPr>
        <p:txBody>
          <a:bodyPr/>
          <a:lstStyle/>
          <a:p>
            <a:pPr eaLnBrk="1" hangingPunct="1">
              <a:defRPr/>
            </a:pPr>
            <a:r>
              <a:rPr lang="pt-BR" sz="1800" smtClean="0"/>
              <a:t>Periodização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2766</Words>
  <Application>Microsoft Office PowerPoint</Application>
  <PresentationFormat>Apresentação na tela (4:3)</PresentationFormat>
  <Paragraphs>1067</Paragraphs>
  <Slides>76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76</vt:i4>
      </vt:variant>
    </vt:vector>
  </HeadingPairs>
  <TitlesOfParts>
    <vt:vector size="77" baseType="lpstr">
      <vt:lpstr>Tema do Office</vt:lpstr>
      <vt:lpstr>PERIODIZAÇÃO</vt:lpstr>
      <vt:lpstr>Periodização</vt:lpstr>
      <vt:lpstr>Periodização</vt:lpstr>
      <vt:lpstr>Periodização</vt:lpstr>
      <vt:lpstr>Periodização</vt:lpstr>
      <vt:lpstr>Periodização</vt:lpstr>
      <vt:lpstr>Periodização</vt:lpstr>
      <vt:lpstr>Periodização</vt:lpstr>
      <vt:lpstr>Periodização</vt:lpstr>
      <vt:lpstr>Periodização</vt:lpstr>
      <vt:lpstr>Periodização</vt:lpstr>
      <vt:lpstr>Periodização</vt:lpstr>
      <vt:lpstr>Periodização</vt:lpstr>
      <vt:lpstr>Periodização</vt:lpstr>
      <vt:lpstr>Periodização</vt:lpstr>
      <vt:lpstr>Periodização</vt:lpstr>
      <vt:lpstr>Periodização</vt:lpstr>
      <vt:lpstr>Periodização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Mesociclo</vt:lpstr>
      <vt:lpstr>Mesociclo</vt:lpstr>
      <vt:lpstr>Mesociclo</vt:lpstr>
      <vt:lpstr>Mesociclo</vt:lpstr>
      <vt:lpstr>Mesociclo</vt:lpstr>
      <vt:lpstr>Mesociclo</vt:lpstr>
      <vt:lpstr>Mesociclo</vt:lpstr>
      <vt:lpstr>Mesociclo</vt:lpstr>
      <vt:lpstr>Mesociclo</vt:lpstr>
      <vt:lpstr>Mesociclo</vt:lpstr>
      <vt:lpstr>Quadro Resumo dos Tipos de Mesociclos</vt:lpstr>
      <vt:lpstr>Quadro Resumo dos Tipos de Mesociclos</vt:lpstr>
      <vt:lpstr>Quadro Resumo dos Tipos de Mesociclos</vt:lpstr>
      <vt:lpstr>Quadro Resumo dos Tipos de Mesociclos</vt:lpstr>
      <vt:lpstr>Quadro Resumo dos Tipos de Mesociclos</vt:lpstr>
      <vt:lpstr>Quadro Resumo dos Tipos de Mesociclos</vt:lpstr>
      <vt:lpstr>Quadro Resumo dos Tipos de Mesociclos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Microciclo</vt:lpstr>
      <vt:lpstr>Microciclo</vt:lpstr>
      <vt:lpstr>Microciclo</vt:lpstr>
      <vt:lpstr>Microciclo</vt:lpstr>
      <vt:lpstr>Microciclo</vt:lpstr>
      <vt:lpstr>Microciclo</vt:lpstr>
      <vt:lpstr>Microciclo</vt:lpstr>
      <vt:lpstr>Exemplos de Seqüências de Tarefas em Diferentes Microciclos</vt:lpstr>
      <vt:lpstr>Exemplos de Seqüências de Tarefas em Diferentes Microciclos</vt:lpstr>
      <vt:lpstr>Exemplos de Seqüências de Tarefas em Diferentes Microciclos  </vt:lpstr>
      <vt:lpstr>Exemplos de Seqüências de Tarefas em Diferentes Microciclos</vt:lpstr>
      <vt:lpstr>Tipos de Estímulos (médio para fortes) dentro das sessões de um micro</vt:lpstr>
      <vt:lpstr>Microciclo</vt:lpstr>
      <vt:lpstr>Dinâmico da Carga ao longo de um Microciclo</vt:lpstr>
      <vt:lpstr>Dinâmico da Carga ao longo de um Microciclo</vt:lpstr>
      <vt:lpstr>Dinâmico da Carga ao longo de um Microciclo</vt:lpstr>
      <vt:lpstr>Modelo de Construção de Microciclos</vt:lpstr>
      <vt:lpstr>Modelo de Construção de Mesociclos</vt:lpstr>
      <vt:lpstr>Modelo de Construção de Mesociclos</vt:lpstr>
      <vt:lpstr>Modelo de Construção de Mesociclos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PERIODIZAÇÃO</dc:title>
  <dc:creator>WARLINDO</dc:creator>
  <cp:lastModifiedBy>WARLINDO</cp:lastModifiedBy>
  <cp:revision>9</cp:revision>
  <dcterms:created xsi:type="dcterms:W3CDTF">2009-05-25T22:18:41Z</dcterms:created>
  <dcterms:modified xsi:type="dcterms:W3CDTF">2009-06-18T19:45:42Z</dcterms:modified>
</cp:coreProperties>
</file>