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78" r:id="rId2"/>
    <p:sldId id="279" r:id="rId3"/>
    <p:sldId id="280" r:id="rId4"/>
    <p:sldId id="318" r:id="rId5"/>
    <p:sldId id="301" r:id="rId6"/>
    <p:sldId id="320" r:id="rId7"/>
    <p:sldId id="312" r:id="rId8"/>
    <p:sldId id="316" r:id="rId9"/>
    <p:sldId id="302" r:id="rId10"/>
    <p:sldId id="323" r:id="rId11"/>
    <p:sldId id="306" r:id="rId12"/>
    <p:sldId id="339" r:id="rId13"/>
    <p:sldId id="340" r:id="rId14"/>
    <p:sldId id="341" r:id="rId15"/>
    <p:sldId id="349" r:id="rId16"/>
    <p:sldId id="348" r:id="rId17"/>
    <p:sldId id="298" r:id="rId18"/>
    <p:sldId id="343" r:id="rId19"/>
    <p:sldId id="347" r:id="rId20"/>
    <p:sldId id="344" r:id="rId21"/>
    <p:sldId id="345" r:id="rId22"/>
    <p:sldId id="346" r:id="rId23"/>
    <p:sldId id="35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9533" autoAdjust="0"/>
  </p:normalViewPr>
  <p:slideViewPr>
    <p:cSldViewPr snapToGrid="0">
      <p:cViewPr varScale="1">
        <p:scale>
          <a:sx n="59" d="100"/>
          <a:sy n="59" d="100"/>
        </p:scale>
        <p:origin x="1056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FD2A3-163F-47B7-B6C8-C0DABAA15ACC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16B55-33A8-4A32-B689-57F70B453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4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F2008-4395-420D-BF06-866A105BA33E}" type="datetimeFigureOut">
              <a:rPr lang="fr-FR" smtClean="0"/>
              <a:t>12/11/2020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D4512-20AD-4AD5-A428-0916C326A3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0723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5C9F34-AC62-4265-AE74-F356D6FD5DED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515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5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913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07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787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Charis SIL"/>
              </a:rPr>
              <a:t>The in-house dataset included 16,218 slices of CT images comprising 32 scans that were obtained in 16 patients and performed at our institute. All scans had been performed as follow-up assessment for malignancy (lung cancer, n = 3, breast cancer, n = 2, other, n = 11). Among the 16 patients, 9 patients had known sites of bone metastases</a:t>
            </a:r>
          </a:p>
          <a:p>
            <a:endParaRPr lang="en-US" dirty="0" smtClean="0">
              <a:solidFill>
                <a:srgbClr val="000000"/>
              </a:solidFill>
              <a:latin typeface="Charis SI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516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rgbClr val="000000"/>
              </a:solidFill>
              <a:latin typeface="Charis SI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946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92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52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F34-AC62-4265-AE74-F356D6FD5DED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03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C9F34-AC62-4265-AE74-F356D6FD5DED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93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6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246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CAD : Computer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Aided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Diagnosis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90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140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D4512-20AD-4AD5-A428-0916C326A3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0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0286-9144-4214-B898-949E29C6F3B7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991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0BD6-D030-4E4B-B7F5-0E105712ADD3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518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A192-60FB-4785-87C5-7903771BDF49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762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FD25-C72C-4F49-B852-2BD90AD93AC1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379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20BC-1CAE-49CB-A3D8-74B432BF8A6D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98721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2260-CC87-4E32-B29B-91BD7F64DF7D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076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F0D-6518-4DC0-BC5F-137A848DDC53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8659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514E-54C5-4ADE-9520-282844419F73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0640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08B5-1756-4DC6-B99C-BCACC2CD3194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289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96C6-36CD-4514-8D38-D936B4C91465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797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89AC-BED3-4D62-8FFB-E9F872F360A9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730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D7F67C-D2C1-4EC3-B11E-27960EC9C7F2}" type="datetime1">
              <a:rPr lang="fr-FR" smtClean="0"/>
              <a:t>12/11/2020</a:t>
            </a:fld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773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098" y="1538901"/>
            <a:ext cx="11978054" cy="1323439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Towards </a:t>
            </a:r>
            <a:r>
              <a:rPr lang="en-US" sz="4000" dirty="0">
                <a:solidFill>
                  <a:schemeClr val="bg1"/>
                </a:solidFill>
              </a:rPr>
              <a:t>accurate deep learning algorithms for remote healthcare monitoring using IoT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73" y="148308"/>
            <a:ext cx="1565640" cy="11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657" y="314507"/>
            <a:ext cx="4166513" cy="9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61159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91" t="5763" r="31650" b="4139"/>
          <a:stretch/>
        </p:blipFill>
        <p:spPr>
          <a:xfrm>
            <a:off x="1531179" y="917392"/>
            <a:ext cx="9040483" cy="4865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55940" y="6315789"/>
            <a:ext cx="78672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HAMAOKA,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Tsuyoshi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MADEWELL, John E., PODOLOFF, Donald A.,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imaging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metastatic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breast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cancer.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 of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2004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à coins arrondis 9"/>
          <p:cNvSpPr/>
          <p:nvPr/>
        </p:nvSpPr>
        <p:spPr>
          <a:xfrm>
            <a:off x="451180" y="207016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98807" y="5874755"/>
            <a:ext cx="471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of detection of bone metastases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278650" y="1207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655608" y="903851"/>
            <a:ext cx="602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State of the art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3454"/>
              </p:ext>
            </p:extLst>
          </p:nvPr>
        </p:nvGraphicFramePr>
        <p:xfrm>
          <a:off x="131689" y="1384845"/>
          <a:ext cx="11774854" cy="4835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721"/>
                <a:gridCol w="865415"/>
                <a:gridCol w="996043"/>
                <a:gridCol w="1943100"/>
                <a:gridCol w="1480354"/>
                <a:gridCol w="2277374"/>
                <a:gridCol w="3478847"/>
              </a:tblGrid>
              <a:tr h="57576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42645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RF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18F-NaF PET/CT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0" lang="en-US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Castrate</a:t>
                      </a:r>
                    </a:p>
                    <a:p>
                      <a:r>
                        <a:rPr kumimoji="0" lang="en-US" sz="1800" u="none" strike="noStrike" kern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resistant prostate cancer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1751 </a:t>
                      </a:r>
                      <a:r>
                        <a:rPr kumimoji="0" lang="en-US" sz="1800" kern="1200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NaF</a:t>
                      </a:r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PET/CT images from </a:t>
                      </a:r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 patients</a:t>
                      </a:r>
                      <a:endParaRPr kumimoji="0" lang="fr-FR" sz="18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r>
                        <a:rPr kumimoji="0" lang="en-US" sz="18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and effective classification</a:t>
                      </a:r>
                      <a:endParaRPr kumimoji="0" lang="fr-FR" sz="18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instance.</a:t>
                      </a:r>
                      <a:endParaRPr kumimoji="0" lang="fr-FR" sz="18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r>
                        <a:rPr kumimoji="0" lang="fr-FR" sz="1800" kern="1200" baseline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Robustness for irrelevant</a:t>
                      </a:r>
                      <a:endParaRPr kumimoji="0" lang="fr-FR" sz="18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attributes.</a:t>
                      </a:r>
                      <a:endParaRPr kumimoji="0" lang="fr-FR" sz="18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**Assumes </a:t>
                      </a:r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that similar instance with similar</a:t>
                      </a:r>
                      <a:endParaRPr kumimoji="0" lang="fr-FR" sz="18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 has similar classification.</a:t>
                      </a:r>
                      <a:endParaRPr kumimoji="0" lang="fr-FR" sz="1800" kern="1200" dirty="0" smtClean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**Complexity </a:t>
                      </a:r>
                      <a:r>
                        <a:rPr kumimoji="0" lang="en-US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 high.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585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it-IT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mangioma, osteoblastoma</a:t>
                      </a:r>
                    </a:p>
                    <a:p>
                      <a:r>
                        <a:rPr kumimoji="0" lang="it-IT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osteochondroma, osteoid osteoma and osteogenic sarcoma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79 CT scans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3363" y="6306630"/>
            <a:ext cx="174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RF: random 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278650" y="1207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655608" y="822206"/>
            <a:ext cx="602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State of the art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103758"/>
              </p:ext>
            </p:extLst>
          </p:nvPr>
        </p:nvGraphicFramePr>
        <p:xfrm>
          <a:off x="351831" y="1305841"/>
          <a:ext cx="11774853" cy="45086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812"/>
                <a:gridCol w="1714500"/>
                <a:gridCol w="1061357"/>
                <a:gridCol w="1257300"/>
                <a:gridCol w="1404257"/>
                <a:gridCol w="2573196"/>
                <a:gridCol w="2891431"/>
              </a:tblGrid>
              <a:tr h="57458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disease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448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SVM</a:t>
                      </a:r>
                      <a:endParaRPr kumimoji="0" lang="fr-FR" sz="18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segmentation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tumor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100 bone lesions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**Less</a:t>
                      </a:r>
                      <a:r>
                        <a:rPr kumimoji="0"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Computational complexity.</a:t>
                      </a:r>
                      <a:endParaRPr kumimoji="0" lang="fr-FR" sz="180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**Easy to control the frequency</a:t>
                      </a:r>
                      <a:r>
                        <a:rPr kumimoji="0" lang="fr-F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</a:t>
                      </a:r>
                      <a:r>
                        <a:rPr kumimoji="0" lang="fr-FR" sz="18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error</a:t>
                      </a:r>
                      <a:r>
                        <a:rPr kumimoji="0"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</a:t>
                      </a:r>
                      <a:r>
                        <a:rPr kumimoji="0" lang="fr-FR" sz="180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complexity</a:t>
                      </a:r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Small</a:t>
                      </a:r>
                      <a:r>
                        <a:rPr lang="en-US" sz="18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dataset</a:t>
                      </a:r>
                      <a:endParaRPr lang="en-US" sz="1800" dirty="0" smtClean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0555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[4]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K-means for the extraction of bone tumor part</a:t>
                      </a:r>
                    </a:p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 intensity for bone cancer detection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Bone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cancer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400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MRI images from radiology Assistant website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Applicable for DICOM images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1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-means </a:t>
                      </a:r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cannot build non-convex shaped clusters</a:t>
                      </a:r>
                    </a:p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the number of cluster needs to be predefined.</a:t>
                      </a:r>
                      <a:endParaRPr lang="fr-F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276" y="6361881"/>
            <a:ext cx="5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DICOM: digital </a:t>
            </a:r>
            <a:r>
              <a:rPr lang="en-US" dirty="0"/>
              <a:t>imaging communication of </a:t>
            </a:r>
            <a:r>
              <a:rPr lang="en-US" dirty="0" smtClean="0"/>
              <a:t>medicine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650" y="5992549"/>
            <a:ext cx="55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SVM: Support  Vector 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278650" y="1207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655608" y="903851"/>
            <a:ext cx="602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State of the art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95903"/>
              </p:ext>
            </p:extLst>
          </p:nvPr>
        </p:nvGraphicFramePr>
        <p:xfrm>
          <a:off x="278649" y="1535502"/>
          <a:ext cx="11477921" cy="3078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022"/>
                <a:gridCol w="1485900"/>
                <a:gridCol w="1306286"/>
                <a:gridCol w="865414"/>
                <a:gridCol w="1204546"/>
                <a:gridCol w="1511700"/>
                <a:gridCol w="2051697"/>
                <a:gridCol w="2204356"/>
              </a:tblGrid>
              <a:tr h="9448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CNN Architecture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type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disease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448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[5]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RGB-CNN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Tensorflow</a:t>
                      </a:r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prostate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778 whole body scintigraphy image</a:t>
                      </a:r>
                      <a:endParaRPr kumimoji="0"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**less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running time</a:t>
                      </a:r>
                    </a:p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**reduced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architectural complexity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use of a small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fr-FR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18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94488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[6]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Best-CNN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</a:t>
                      </a:r>
                    </a:p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cancer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408 bone scan images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278650" y="1207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655608" y="903851"/>
            <a:ext cx="602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State of the art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16698"/>
              </p:ext>
            </p:extLst>
          </p:nvPr>
        </p:nvGraphicFramePr>
        <p:xfrm>
          <a:off x="278650" y="1466490"/>
          <a:ext cx="11470053" cy="2682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254"/>
                <a:gridCol w="1535442"/>
                <a:gridCol w="1209554"/>
                <a:gridCol w="963386"/>
                <a:gridCol w="3494314"/>
                <a:gridCol w="1642871"/>
                <a:gridCol w="1876232"/>
              </a:tblGrid>
              <a:tr h="94488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type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94488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[7]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latin typeface="STIX-Regular"/>
                        </a:rPr>
                        <a:t>CNN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U-Net architecture. </a:t>
                      </a:r>
                      <a:endParaRPr lang="en-US" dirty="0" smtClean="0">
                        <a:latin typeface="STIX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kern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Bone cancer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 16,218 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slices of CT images from 32 scans in 16 patients; (2) 12,529 slices of CT images from 20 scans in 20 patients </a:t>
                      </a:r>
                      <a:endParaRPr lang="en-US" dirty="0" smtClean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 270 slices of CT images from 27 scans in 20 patients</a:t>
                      </a:r>
                      <a:endParaRPr kumimoji="0"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tested in three separate datasets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6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fr-FR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noProof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dataset</a:t>
                      </a:r>
                      <a:r>
                        <a:rPr lang="fr-FR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aseline="0" noProof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fr-FR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not </a:t>
                      </a:r>
                      <a:r>
                        <a:rPr lang="en-US" sz="1600" baseline="0" noProof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reported</a:t>
                      </a:r>
                      <a:r>
                        <a:rPr lang="fr-FR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en-US" sz="1600" baseline="0" noProof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fr-FR" sz="1600" baseline="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dose scan</a:t>
                      </a:r>
                      <a:endParaRPr lang="fr-FR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763" y="4386122"/>
            <a:ext cx="7321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Dice coefficient of 0.947 </a:t>
            </a:r>
            <a:r>
              <a:rPr lang="fr-FR" b="1" dirty="0" smtClean="0"/>
              <a:t>±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0.013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RICAP : Random image cropping and patching for data augmentation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278650" y="1207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296565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655608" y="903851"/>
            <a:ext cx="602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State of the art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79768"/>
              </p:ext>
            </p:extLst>
          </p:nvPr>
        </p:nvGraphicFramePr>
        <p:xfrm>
          <a:off x="2416630" y="1665514"/>
          <a:ext cx="6466114" cy="41670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097"/>
                <a:gridCol w="2544744"/>
                <a:gridCol w="2498273"/>
              </a:tblGrid>
              <a:tr h="347768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9976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508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91,47%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3091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98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[4]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984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[5]</a:t>
                      </a:r>
                    </a:p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91.42% ± 1.64%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09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92.50%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862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[7]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----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0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 dirty="0"/>
          </a:p>
        </p:txBody>
      </p:sp>
      <p:sp>
        <p:nvSpPr>
          <p:cNvPr id="5" name="Rectangle 4"/>
          <p:cNvSpPr/>
          <p:nvPr/>
        </p:nvSpPr>
        <p:spPr>
          <a:xfrm>
            <a:off x="374686" y="1225689"/>
            <a:ext cx="110303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[1]PERK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Timothy, BRADSHAW, Tyler, CHEN, Song, 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classification of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benign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lesions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18F-NaF PET/CT images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2018, vol. 63, no 22, p. 225019</a:t>
            </a:r>
            <a:r>
              <a:rPr lang="fr-FR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14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MISHRA,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Anindita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SUHAS, M. V. Classification of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benign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bone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lesions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CT images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Forest. In : 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IEEE International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Trends in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Information &amp; Communication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(RTEICT)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IEEE, 2016. p. 1807-1810</a:t>
            </a:r>
            <a:r>
              <a:rPr lang="fr-FR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FR" sz="14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[3]KUMAR,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Rishav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SUHAS, M. V. Classification of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benign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bone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lesions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CT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imagesusing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machine: A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: 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IEEE International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Trends in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Information &amp; Communication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(RTEICT)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IEEE, 2016. p. </a:t>
            </a:r>
            <a:r>
              <a:rPr lang="fr-FR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821-824</a:t>
            </a:r>
          </a:p>
          <a:p>
            <a:endParaRPr lang="fr-FR" sz="1400" dirty="0" smtClean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AVULA,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Madhuri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LAKKAKULA, Narasimha Prasad, et RAJA,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Murali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Prasad.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Bone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cancer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mri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scan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imagery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pixel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: 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 8th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Asia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Symposium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IEEE, 2014. p. 141-146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PAPANDRIANOS,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Nikolaos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PAPAGEORGIOU,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Elpiniki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I., et ANAGNOSTIS,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Athanasios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Neural Networks to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bone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metastasis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prostate cancer patients in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bone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scintigraphy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Annals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Nuclear</a:t>
            </a:r>
            <a:r>
              <a:rPr lang="fr-FR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2020, p. 1-9</a:t>
            </a:r>
            <a:r>
              <a:rPr lang="fr-FR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smtClean="0"/>
              <a:t>[6]PAPANDRIANOS</a:t>
            </a:r>
            <a:r>
              <a:rPr lang="fr-FR" dirty="0"/>
              <a:t>, </a:t>
            </a:r>
            <a:r>
              <a:rPr lang="fr-FR" dirty="0" err="1"/>
              <a:t>Nikolaos</a:t>
            </a:r>
            <a:r>
              <a:rPr lang="fr-FR" dirty="0"/>
              <a:t>, PAPAGEORGIOU, </a:t>
            </a:r>
            <a:r>
              <a:rPr lang="fr-FR" dirty="0" err="1"/>
              <a:t>Elpiniki</a:t>
            </a:r>
            <a:r>
              <a:rPr lang="fr-FR" dirty="0"/>
              <a:t>, ANAGNOSTIS, </a:t>
            </a:r>
            <a:r>
              <a:rPr lang="fr-FR" dirty="0" err="1"/>
              <a:t>Athanasios</a:t>
            </a:r>
            <a:r>
              <a:rPr lang="fr-FR" dirty="0"/>
              <a:t>, </a:t>
            </a:r>
            <a:r>
              <a:rPr lang="fr-FR" i="1" dirty="0"/>
              <a:t>et al.</a:t>
            </a:r>
            <a:r>
              <a:rPr lang="fr-FR" dirty="0"/>
              <a:t> A </a:t>
            </a:r>
            <a:r>
              <a:rPr lang="fr-FR" dirty="0" err="1"/>
              <a:t>Deep</a:t>
            </a:r>
            <a:r>
              <a:rPr lang="fr-FR" dirty="0"/>
              <a:t>-Learning </a:t>
            </a:r>
            <a:r>
              <a:rPr lang="fr-FR" dirty="0" err="1"/>
              <a:t>Approach</a:t>
            </a:r>
            <a:r>
              <a:rPr lang="fr-FR" dirty="0"/>
              <a:t> for </a:t>
            </a:r>
            <a:r>
              <a:rPr lang="fr-FR" dirty="0" err="1"/>
              <a:t>Diagnosis</a:t>
            </a:r>
            <a:r>
              <a:rPr lang="fr-FR" dirty="0"/>
              <a:t> of </a:t>
            </a:r>
            <a:r>
              <a:rPr lang="fr-FR" dirty="0" err="1"/>
              <a:t>Metastatic</a:t>
            </a:r>
            <a:r>
              <a:rPr lang="fr-FR" dirty="0"/>
              <a:t> </a:t>
            </a:r>
            <a:r>
              <a:rPr lang="fr-FR" dirty="0" err="1"/>
              <a:t>Breast</a:t>
            </a:r>
            <a:r>
              <a:rPr lang="fr-FR" dirty="0"/>
              <a:t> Cancer in </a:t>
            </a:r>
            <a:r>
              <a:rPr lang="fr-FR" dirty="0" err="1"/>
              <a:t>Bones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-Body Scans. </a:t>
            </a:r>
            <a:r>
              <a:rPr lang="fr-FR" i="1" dirty="0" err="1"/>
              <a:t>Applied</a:t>
            </a:r>
            <a:r>
              <a:rPr lang="fr-FR" i="1" dirty="0"/>
              <a:t> Sciences</a:t>
            </a:r>
            <a:r>
              <a:rPr lang="fr-FR" dirty="0"/>
              <a:t>, 2020, vol. 10, no 3, p. </a:t>
            </a:r>
            <a:r>
              <a:rPr lang="fr-FR" dirty="0" smtClean="0"/>
              <a:t>997</a:t>
            </a:r>
          </a:p>
          <a:p>
            <a:endParaRPr lang="fr-FR" dirty="0" smtClean="0"/>
          </a:p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NOGUCHI,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Shunjiro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NISHIO,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Mizuho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YAKAMI,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Masahiro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Bone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segmentation on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-body CT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convolutional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neural network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 data augmentation techniques. 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Computers in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Biology</a:t>
            </a:r>
            <a:r>
              <a:rPr lang="fr-FR" sz="1400" i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Medicine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, 2020, p. 103767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Rectangle à coins arrondis 9"/>
          <p:cNvSpPr/>
          <p:nvPr/>
        </p:nvSpPr>
        <p:spPr>
          <a:xfrm>
            <a:off x="278650" y="1207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0819" y="2174951"/>
            <a:ext cx="984558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b="1" dirty="0" err="1">
                <a:solidFill>
                  <a:srgbClr val="0070C0"/>
                </a:solidFill>
              </a:rPr>
              <a:t>Thank</a:t>
            </a:r>
            <a:r>
              <a:rPr lang="fr-FR" sz="6000" b="1" dirty="0">
                <a:solidFill>
                  <a:srgbClr val="0070C0"/>
                </a:solidFill>
              </a:rPr>
              <a:t> </a:t>
            </a:r>
            <a:r>
              <a:rPr lang="fr-FR" sz="6000" b="1" dirty="0" err="1">
                <a:solidFill>
                  <a:srgbClr val="0070C0"/>
                </a:solidFill>
              </a:rPr>
              <a:t>you</a:t>
            </a:r>
            <a:r>
              <a:rPr lang="fr-FR" sz="6000" b="1" dirty="0">
                <a:solidFill>
                  <a:srgbClr val="0070C0"/>
                </a:solidFill>
              </a:rPr>
              <a:t> for </a:t>
            </a:r>
            <a:r>
              <a:rPr lang="fr-FR" sz="6000" b="1" dirty="0" err="1" smtClean="0">
                <a:solidFill>
                  <a:srgbClr val="0070C0"/>
                </a:solidFill>
              </a:rPr>
              <a:t>your</a:t>
            </a:r>
            <a:r>
              <a:rPr lang="fr-FR" sz="6000" b="1" dirty="0" smtClean="0">
                <a:solidFill>
                  <a:srgbClr val="0070C0"/>
                </a:solidFill>
              </a:rPr>
              <a:t> attention</a:t>
            </a:r>
            <a:r>
              <a:rPr lang="fr-FR" sz="6000" b="1" dirty="0">
                <a:solidFill>
                  <a:srgbClr val="0070C0"/>
                </a:solidFill>
              </a:rPr>
              <a:t> </a:t>
            </a:r>
            <a:endParaRPr lang="fr-FR" sz="6000" b="1" dirty="0" smtClean="0">
              <a:solidFill>
                <a:srgbClr val="0070C0"/>
              </a:solidFill>
            </a:endParaRPr>
          </a:p>
          <a:p>
            <a:r>
              <a:rPr lang="fr-FR" sz="4800" b="1" dirty="0">
                <a:solidFill>
                  <a:srgbClr val="0070C0"/>
                </a:solidFill>
              </a:rPr>
              <a:t> </a:t>
            </a:r>
            <a:r>
              <a:rPr lang="fr-FR" sz="4800" b="1" dirty="0" smtClean="0">
                <a:solidFill>
                  <a:srgbClr val="0070C0"/>
                </a:solidFill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0036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67" y="90000"/>
            <a:ext cx="3901684" cy="66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3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687" y="1151045"/>
            <a:ext cx="871275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CONTEXT</a:t>
            </a:r>
            <a:endParaRPr lang="fr-FR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MOTIVATION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OBJECTIVE</a:t>
            </a: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PROBLEMATIC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RELATED WORK</a:t>
            </a:r>
            <a:endParaRPr lang="fr-FR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fr-FR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31910" y="2153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05884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352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278650" y="15525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313818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655608" y="903851"/>
            <a:ext cx="602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State of the art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07" y="3304728"/>
            <a:ext cx="7591874" cy="295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650" y="6313818"/>
            <a:ext cx="11303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PAPANDRIANOS,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Nikolaos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PAPAGEORGIOU,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Elpiniki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I., et ANAGNOSTIS,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Athanasios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Neural Networks to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prostate cancer patients in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scintigraphy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2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Annals</a:t>
            </a:r>
            <a:r>
              <a:rPr lang="fr-FR" sz="12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2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Nuclear</a:t>
            </a:r>
            <a:r>
              <a:rPr lang="fr-FR" sz="12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Medicine</a:t>
            </a:r>
            <a:r>
              <a:rPr lang="fr-FR" sz="12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2020, p. 1-9.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650" y="1445713"/>
            <a:ext cx="10144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IX-Regular"/>
              </a:rPr>
              <a:t>Convolutional Neural Network (CNN) algorithm that </a:t>
            </a:r>
            <a:r>
              <a:rPr lang="en-US" dirty="0" smtClean="0">
                <a:latin typeface="STIX-Regular"/>
              </a:rPr>
              <a:t>efficiently and </a:t>
            </a:r>
            <a:r>
              <a:rPr lang="en-US" dirty="0">
                <a:latin typeface="STIX-Regular"/>
              </a:rPr>
              <a:t>quickly classifies bone scintigraphy images, by determining the presence or absence of prostate cancer metastasis</a:t>
            </a:r>
            <a:r>
              <a:rPr lang="en-US" dirty="0" smtClean="0">
                <a:latin typeface="STIX-Regula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IX-Regular"/>
              </a:rPr>
              <a:t>was used for bone scintigraphy image included 778 sequential male patients who underwent whole-body bone </a:t>
            </a:r>
            <a:r>
              <a:rPr lang="en-US" dirty="0" err="1" smtClean="0">
                <a:latin typeface="STIX-Regular"/>
              </a:rPr>
              <a:t>scans.A</a:t>
            </a:r>
            <a:r>
              <a:rPr lang="en-US" dirty="0" smtClean="0">
                <a:latin typeface="STIX-Regular"/>
              </a:rPr>
              <a:t> </a:t>
            </a:r>
            <a:r>
              <a:rPr lang="en-US" dirty="0">
                <a:latin typeface="STIX-Regular"/>
              </a:rPr>
              <a:t>nuclear medicine physician classified all the cases into 3 categories: (1) normal, (2) malignant, and (3) degenerative</a:t>
            </a:r>
            <a:r>
              <a:rPr lang="en-US" dirty="0" smtClean="0">
                <a:latin typeface="STIX-Regular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TIX-Regular"/>
              </a:rPr>
              <a:t>,(overall classification accuracy = 91.42% ± 1.64%). </a:t>
            </a:r>
            <a:r>
              <a:rPr lang="en-US" dirty="0" smtClean="0">
                <a:latin typeface="STIX-Regular"/>
              </a:rPr>
              <a:t> </a:t>
            </a:r>
            <a:endParaRPr lang="en-US" dirty="0">
              <a:latin typeface="STIX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TIX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468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 dirty="0"/>
          </a:p>
        </p:txBody>
      </p:sp>
      <p:sp>
        <p:nvSpPr>
          <p:cNvPr id="6" name="Rectangle 5"/>
          <p:cNvSpPr/>
          <p:nvPr/>
        </p:nvSpPr>
        <p:spPr>
          <a:xfrm>
            <a:off x="195072" y="501698"/>
            <a:ext cx="117093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TIX-Regular"/>
              </a:rPr>
              <a:t>The main advantages of the proposed RGB-CNN architecture</a:t>
            </a:r>
          </a:p>
          <a:p>
            <a:r>
              <a:rPr lang="en-US" dirty="0">
                <a:latin typeface="STIX-Regular"/>
              </a:rPr>
              <a:t>are described as follows:</a:t>
            </a:r>
          </a:p>
          <a:p>
            <a:r>
              <a:rPr lang="en-US" dirty="0">
                <a:latin typeface="STIX-Regular"/>
              </a:rPr>
              <a:t>(1) RGB-CNN can efficiently train a model on a small </a:t>
            </a:r>
            <a:r>
              <a:rPr lang="en-US" dirty="0" smtClean="0">
                <a:latin typeface="STIX-Regular"/>
              </a:rPr>
              <a:t>dataset: regardless </a:t>
            </a:r>
            <a:r>
              <a:rPr lang="en-US" dirty="0">
                <a:latin typeface="STIX-Regular"/>
              </a:rPr>
              <a:t>of the relevant literature, in which CNNs</a:t>
            </a:r>
          </a:p>
          <a:p>
            <a:r>
              <a:rPr lang="en-US" dirty="0">
                <a:latin typeface="STIX-Regular"/>
              </a:rPr>
              <a:t>can work properly and effectively only when large </a:t>
            </a:r>
            <a:r>
              <a:rPr lang="en-US" dirty="0" smtClean="0">
                <a:latin typeface="STIX-Regular"/>
              </a:rPr>
              <a:t>datasets of </a:t>
            </a:r>
            <a:r>
              <a:rPr lang="en-US" dirty="0">
                <a:latin typeface="STIX-Regular"/>
              </a:rPr>
              <a:t>medical images are available, in this </a:t>
            </a:r>
            <a:r>
              <a:rPr lang="en-US" dirty="0" smtClean="0">
                <a:latin typeface="STIX-Regular"/>
              </a:rPr>
              <a:t>nuclear medical </a:t>
            </a:r>
            <a:r>
              <a:rPr lang="en-US" dirty="0">
                <a:latin typeface="STIX-Regular"/>
              </a:rPr>
              <a:t>image analysis problem with a small </a:t>
            </a:r>
            <a:r>
              <a:rPr lang="en-US" dirty="0" smtClean="0">
                <a:latin typeface="STIX-Regular"/>
              </a:rPr>
              <a:t>dataset, the </a:t>
            </a:r>
            <a:r>
              <a:rPr lang="en-US" dirty="0">
                <a:latin typeface="STIX-Regular"/>
              </a:rPr>
              <a:t>proposed RGB-CNN model is proven to be able to</a:t>
            </a:r>
          </a:p>
          <a:p>
            <a:r>
              <a:rPr lang="en-US" dirty="0">
                <a:latin typeface="STIX-Regular"/>
              </a:rPr>
              <a:t>be trained efficiently, too.</a:t>
            </a:r>
          </a:p>
          <a:p>
            <a:r>
              <a:rPr lang="en-US" dirty="0">
                <a:latin typeface="STIX-Regular"/>
              </a:rPr>
              <a:t>(2) RGB-CNN reduces architecture complexity: it </a:t>
            </a:r>
            <a:r>
              <a:rPr lang="en-US" dirty="0" smtClean="0">
                <a:latin typeface="STIX-Regular"/>
              </a:rPr>
              <a:t>comes with </a:t>
            </a:r>
            <a:r>
              <a:rPr lang="en-US" dirty="0">
                <a:latin typeface="STIX-Regular"/>
              </a:rPr>
              <a:t>a simpler architecture, exhibiting better performance</a:t>
            </a:r>
          </a:p>
          <a:p>
            <a:r>
              <a:rPr lang="en-US" dirty="0">
                <a:latin typeface="STIX-Regular"/>
              </a:rPr>
              <a:t>than other well-known CNN architectures </a:t>
            </a:r>
            <a:r>
              <a:rPr lang="en-US" dirty="0" smtClean="0">
                <a:latin typeface="STIX-Regular"/>
              </a:rPr>
              <a:t>in the </a:t>
            </a:r>
            <a:r>
              <a:rPr lang="en-US" dirty="0">
                <a:latin typeface="STIX-Regular"/>
              </a:rPr>
              <a:t>field of medical image analysis, and also </a:t>
            </a:r>
            <a:r>
              <a:rPr lang="en-US" dirty="0" smtClean="0">
                <a:latin typeface="STIX-Regular"/>
              </a:rPr>
              <a:t>operates with </a:t>
            </a:r>
            <a:r>
              <a:rPr lang="en-US" dirty="0">
                <a:latin typeface="STIX-Regular"/>
              </a:rPr>
              <a:t>less running time, due to its reduced </a:t>
            </a:r>
            <a:r>
              <a:rPr lang="en-US" dirty="0" smtClean="0">
                <a:latin typeface="STIX-Regular"/>
              </a:rPr>
              <a:t>architectural complexity</a:t>
            </a:r>
            <a:r>
              <a:rPr lang="en-US" dirty="0">
                <a:latin typeface="STIX-Regular"/>
              </a:rPr>
              <a:t>.</a:t>
            </a:r>
          </a:p>
          <a:p>
            <a:endParaRPr lang="en-US" dirty="0" smtClean="0">
              <a:latin typeface="STIX-Regular"/>
            </a:endParaRPr>
          </a:p>
          <a:p>
            <a:r>
              <a:rPr lang="en-US" dirty="0" smtClean="0">
                <a:latin typeface="STIX-Regular"/>
              </a:rPr>
              <a:t>Some </a:t>
            </a:r>
            <a:r>
              <a:rPr lang="en-US" dirty="0">
                <a:latin typeface="STIX-Regular"/>
              </a:rPr>
              <a:t>potential limitations of this research study include</a:t>
            </a:r>
            <a:r>
              <a:rPr lang="en-US" dirty="0" smtClean="0">
                <a:latin typeface="STIX-Regular"/>
              </a:rPr>
              <a:t>: </a:t>
            </a:r>
          </a:p>
          <a:p>
            <a:pPr marL="400050" indent="-400050">
              <a:buAutoNum type="romanLcParenBoth"/>
            </a:pPr>
            <a:r>
              <a:rPr lang="en-US" dirty="0" smtClean="0">
                <a:latin typeface="STIX-Regular"/>
              </a:rPr>
              <a:t>the </a:t>
            </a:r>
            <a:r>
              <a:rPr lang="en-US" dirty="0">
                <a:latin typeface="STIX-Regular"/>
              </a:rPr>
              <a:t>use of a small dataset, since most of the </a:t>
            </a:r>
            <a:r>
              <a:rPr lang="en-US" dirty="0" smtClean="0">
                <a:latin typeface="STIX-Regular"/>
              </a:rPr>
              <a:t>notable accomplishments </a:t>
            </a:r>
            <a:r>
              <a:rPr lang="en-US" dirty="0">
                <a:latin typeface="STIX-Regular"/>
              </a:rPr>
              <a:t>of deep learning are typically based </a:t>
            </a:r>
            <a:r>
              <a:rPr lang="en-US" dirty="0" smtClean="0">
                <a:latin typeface="STIX-Regular"/>
              </a:rPr>
              <a:t>on very </a:t>
            </a:r>
            <a:r>
              <a:rPr lang="en-US" dirty="0">
                <a:latin typeface="STIX-Regular"/>
              </a:rPr>
              <a:t>large amounts of data, </a:t>
            </a:r>
            <a:endParaRPr lang="en-US" dirty="0" smtClean="0">
              <a:latin typeface="STIX-Regular"/>
            </a:endParaRPr>
          </a:p>
          <a:p>
            <a:pPr marL="400050" indent="-400050">
              <a:buAutoNum type="romanLcParenBoth"/>
            </a:pPr>
            <a:r>
              <a:rPr lang="en-US" dirty="0" smtClean="0">
                <a:latin typeface="STIX-Regular"/>
              </a:rPr>
              <a:t>and </a:t>
            </a:r>
            <a:r>
              <a:rPr lang="en-US" dirty="0">
                <a:latin typeface="STIX-Regular"/>
              </a:rPr>
              <a:t>(ii) no explanation on </a:t>
            </a:r>
            <a:r>
              <a:rPr lang="en-US" dirty="0" smtClean="0">
                <a:latin typeface="STIX-Regular"/>
              </a:rPr>
              <a:t>the decisions </a:t>
            </a:r>
            <a:r>
              <a:rPr lang="en-US" dirty="0">
                <a:latin typeface="STIX-Regular"/>
              </a:rPr>
              <a:t>is provided. These limitations will be </a:t>
            </a:r>
            <a:r>
              <a:rPr lang="en-US" dirty="0" smtClean="0">
                <a:latin typeface="STIX-Regular"/>
              </a:rPr>
              <a:t>addressed in </a:t>
            </a:r>
            <a:r>
              <a:rPr lang="en-US" dirty="0">
                <a:latin typeface="STIX-Regular"/>
              </a:rPr>
              <a:t>our future work.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703" y="5810190"/>
            <a:ext cx="11303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PAPANDRIANOS,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Nikolaos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PAPAGEORGIOU,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Elpiniki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I., et ANAGNOSTIS,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Athanasios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Neural Networks to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prostate cancer patients in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scintigraphy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1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Annals</a:t>
            </a:r>
            <a:r>
              <a:rPr lang="fr-FR" sz="11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1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Nuclear</a:t>
            </a:r>
            <a:r>
              <a:rPr lang="fr-FR" sz="11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Medicine</a:t>
            </a:r>
            <a:r>
              <a:rPr lang="fr-FR" sz="11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2020, p. 1-9.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0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278650" y="15525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3903" y="6313818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 dirty="0"/>
          </a:p>
        </p:txBody>
      </p:sp>
      <p:sp>
        <p:nvSpPr>
          <p:cNvPr id="5" name="TextBox 4"/>
          <p:cNvSpPr txBox="1"/>
          <p:nvPr/>
        </p:nvSpPr>
        <p:spPr>
          <a:xfrm>
            <a:off x="655608" y="903851"/>
            <a:ext cx="6021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State of the art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650" y="6313818"/>
            <a:ext cx="11303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PAPANDRIANOS,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Nikolaos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PAPAGEORGIOU,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Elpiniki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I., et ANAGNOSTIS,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Athanasios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Convolutional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Neural Networks to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prostate cancer patients in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scintigraphy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Annals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Nuclear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Medicine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2020, p. 1-9.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4151" y="153741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TIX-Regular"/>
              </a:rPr>
              <a:t>Google </a:t>
            </a:r>
            <a:r>
              <a:rPr lang="en-US" dirty="0" err="1">
                <a:solidFill>
                  <a:srgbClr val="000000"/>
                </a:solidFill>
                <a:latin typeface="STIX-Regular"/>
              </a:rPr>
              <a:t>Colab</a:t>
            </a:r>
            <a:r>
              <a:rPr lang="en-US" dirty="0">
                <a:solidFill>
                  <a:srgbClr val="000000"/>
                </a:solidFill>
                <a:latin typeface="STIX-Regular"/>
              </a:rPr>
              <a:t> [</a:t>
            </a:r>
            <a:r>
              <a:rPr lang="en-US" dirty="0">
                <a:solidFill>
                  <a:srgbClr val="0000FF"/>
                </a:solidFill>
                <a:latin typeface="STIX-Regular"/>
              </a:rPr>
              <a:t>31</a:t>
            </a:r>
            <a:r>
              <a:rPr lang="en-US" dirty="0" smtClean="0">
                <a:solidFill>
                  <a:srgbClr val="000000"/>
                </a:solidFill>
                <a:latin typeface="STIX-Regular"/>
              </a:rPr>
              <a:t>], </a:t>
            </a:r>
          </a:p>
          <a:p>
            <a:r>
              <a:rPr lang="en-US" dirty="0" smtClean="0">
                <a:solidFill>
                  <a:srgbClr val="000000"/>
                </a:solidFill>
                <a:latin typeface="STIX-Regular"/>
              </a:rPr>
              <a:t>included </a:t>
            </a:r>
            <a:r>
              <a:rPr lang="en-US" dirty="0" err="1">
                <a:solidFill>
                  <a:srgbClr val="000000"/>
                </a:solidFill>
                <a:latin typeface="STIX-Regular"/>
              </a:rPr>
              <a:t>OpenCV</a:t>
            </a:r>
            <a:r>
              <a:rPr lang="en-US" dirty="0">
                <a:solidFill>
                  <a:srgbClr val="000000"/>
                </a:solidFill>
                <a:latin typeface="STIX-Regular"/>
              </a:rPr>
              <a:t>, which was used</a:t>
            </a:r>
          </a:p>
          <a:p>
            <a:r>
              <a:rPr lang="en-US" dirty="0">
                <a:solidFill>
                  <a:srgbClr val="000000"/>
                </a:solidFill>
                <a:latin typeface="STIX-Regular"/>
              </a:rPr>
              <a:t>for loading and manipulating images, Glob, for reading </a:t>
            </a:r>
            <a:r>
              <a:rPr lang="en-US" dirty="0" smtClean="0">
                <a:solidFill>
                  <a:srgbClr val="000000"/>
                </a:solidFill>
                <a:latin typeface="STIX-Regular"/>
              </a:rPr>
              <a:t>filenames from </a:t>
            </a:r>
            <a:r>
              <a:rPr lang="en-US" dirty="0">
                <a:solidFill>
                  <a:srgbClr val="000000"/>
                </a:solidFill>
                <a:latin typeface="STIX-Regular"/>
              </a:rPr>
              <a:t>a folder, </a:t>
            </a:r>
            <a:r>
              <a:rPr lang="en-US" dirty="0" err="1">
                <a:solidFill>
                  <a:srgbClr val="000000"/>
                </a:solidFill>
                <a:latin typeface="STIX-Regular"/>
              </a:rPr>
              <a:t>Matplotlib</a:t>
            </a:r>
            <a:r>
              <a:rPr lang="en-US" dirty="0">
                <a:solidFill>
                  <a:srgbClr val="000000"/>
                </a:solidFill>
                <a:latin typeface="STIX-Regular"/>
              </a:rPr>
              <a:t>, for plot visualizations </a:t>
            </a:r>
            <a:r>
              <a:rPr lang="en-US" dirty="0" err="1" smtClean="0">
                <a:solidFill>
                  <a:srgbClr val="000000"/>
                </a:solidFill>
                <a:latin typeface="STIX-Regular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STIX-Regular"/>
              </a:rPr>
              <a:t>, for all mathematical and array operations.</a:t>
            </a:r>
          </a:p>
          <a:p>
            <a:r>
              <a:rPr lang="en-US" dirty="0">
                <a:solidFill>
                  <a:srgbClr val="000000"/>
                </a:solidFill>
                <a:latin typeface="STIX-Regular"/>
              </a:rPr>
              <a:t>Moreover, Python was used for coding, </a:t>
            </a:r>
            <a:r>
              <a:rPr lang="en-US" dirty="0" err="1">
                <a:solidFill>
                  <a:srgbClr val="000000"/>
                </a:solidFill>
                <a:latin typeface="STIX-Regular"/>
              </a:rPr>
              <a:t>Keras</a:t>
            </a:r>
            <a:r>
              <a:rPr lang="en-US" dirty="0">
                <a:solidFill>
                  <a:srgbClr val="000000"/>
                </a:solidFill>
                <a:latin typeface="STIX-Regular"/>
              </a:rPr>
              <a:t> (with Tensorflow</a:t>
            </a:r>
          </a:p>
          <a:p>
            <a:r>
              <a:rPr lang="en-US" dirty="0">
                <a:solidFill>
                  <a:srgbClr val="000000"/>
                </a:solidFill>
                <a:latin typeface="STIX-Regular"/>
              </a:rPr>
              <a:t>[</a:t>
            </a:r>
            <a:r>
              <a:rPr lang="en-US" dirty="0">
                <a:solidFill>
                  <a:srgbClr val="0000FF"/>
                </a:solidFill>
                <a:latin typeface="STIX-Regular"/>
              </a:rPr>
              <a:t>32</a:t>
            </a:r>
            <a:r>
              <a:rPr lang="en-US" dirty="0">
                <a:solidFill>
                  <a:srgbClr val="000000"/>
                </a:solidFill>
                <a:latin typeface="STIX-Regular"/>
              </a:rPr>
              <a:t>]) for programming the CNN, with data normalization,</a:t>
            </a:r>
          </a:p>
          <a:p>
            <a:r>
              <a:rPr lang="en-US" dirty="0">
                <a:solidFill>
                  <a:srgbClr val="000000"/>
                </a:solidFill>
                <a:latin typeface="STIX-Regular"/>
              </a:rPr>
              <a:t>data splitting, confusion matrices and classification</a:t>
            </a:r>
          </a:p>
          <a:p>
            <a:r>
              <a:rPr lang="en-US" dirty="0">
                <a:solidFill>
                  <a:srgbClr val="000000"/>
                </a:solidFill>
                <a:latin typeface="STIX-Regular"/>
              </a:rPr>
              <a:t>reports carried out with </a:t>
            </a:r>
            <a:r>
              <a:rPr lang="en-US" dirty="0" err="1">
                <a:solidFill>
                  <a:srgbClr val="000000"/>
                </a:solidFill>
                <a:latin typeface="STIX-Regular"/>
              </a:rPr>
              <a:t>Sci</a:t>
            </a:r>
            <a:r>
              <a:rPr lang="en-US" dirty="0">
                <a:solidFill>
                  <a:srgbClr val="000000"/>
                </a:solidFill>
                <a:latin typeface="STIX-Regular"/>
              </a:rPr>
              <a:t>-Kit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2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2" y="1828800"/>
            <a:ext cx="36480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5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331910" y="2153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44076" y="1999281"/>
            <a:ext cx="23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en-US" dirty="0"/>
              <a:t> 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4893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493" y="1193497"/>
            <a:ext cx="4788000" cy="478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910" y="1193497"/>
            <a:ext cx="6864583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leading cause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globally</a:t>
            </a:r>
          </a:p>
          <a:p>
            <a:pPr>
              <a:lnSpc>
                <a:spcPct val="150000"/>
              </a:lnSpc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It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responsible for an estimated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9.6 million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deaths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in 6 deaths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due to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</a:p>
          <a:p>
            <a:pPr>
              <a:lnSpc>
                <a:spcPct val="150000"/>
              </a:lnSpc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 is defined by the rapid creation of abnormal cells that grow beyond their usual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boundaries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spread to other organs, the latter process is referred to as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metastasizing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defRPr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Metastases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are a major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death from cancer</a:t>
            </a: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0" y="6016003"/>
            <a:ext cx="20574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331910" y="215352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92144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212310" y="940793"/>
            <a:ext cx="111798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Bone is the third most frequent site of metastasis, behind lung and liver </a:t>
            </a:r>
            <a:r>
              <a:rPr lang="en-US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70% of patients with breast or prostate cancer have bone metastases </a:t>
            </a:r>
            <a:r>
              <a:rPr lang="en-US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 bone metastases are diagnosed, the disease must be classified as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incurable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83146"/>
              </p:ext>
            </p:extLst>
          </p:nvPr>
        </p:nvGraphicFramePr>
        <p:xfrm>
          <a:off x="7167116" y="2678817"/>
          <a:ext cx="4886387" cy="2944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824"/>
                <a:gridCol w="2502563"/>
              </a:tblGrid>
              <a:tr h="398540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1: Incidence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bone metastases at postmortem examination in different cancers [1]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6885"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tumor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Incidence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bone metastases (%)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59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                                              </a:t>
                      </a:r>
                      <a:r>
                        <a:rPr lang="en-US" sz="1600" dirty="0" smtClean="0">
                          <a:latin typeface="TimesNewRomanPSMT"/>
                        </a:rPr>
                        <a:t>65-75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Prostate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65-75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11689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Thyroid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Bladder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Melanoma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30-40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14-45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0" y="2524464"/>
            <a:ext cx="1562100" cy="365760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894010" y="2521788"/>
            <a:ext cx="5110639" cy="3660276"/>
            <a:chOff x="1894010" y="3007545"/>
            <a:chExt cx="5093387" cy="3657600"/>
          </a:xfrm>
        </p:grpSpPr>
        <p:sp>
          <p:nvSpPr>
            <p:cNvPr id="24" name="TextBox 23"/>
            <p:cNvSpPr txBox="1"/>
            <p:nvPr/>
          </p:nvSpPr>
          <p:spPr>
            <a:xfrm>
              <a:off x="2058208" y="3007545"/>
              <a:ext cx="2634560" cy="2521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250000"/>
                </a:lnSpc>
              </a:pPr>
              <a:r>
                <a:rPr lang="en-US" sz="2000" b="1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Bone Metastases:</a:t>
              </a:r>
              <a:endParaRPr lang="en-US" sz="2000" b="1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Cancers that originate in another site (Usually breast, prostate or lung) and spread to the bone</a:t>
              </a:r>
              <a:endParaRPr lang="en-US" b="1" u="sng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/>
            <a:srcRect l="60272" t="10337" r="8873" b="5112"/>
            <a:stretch/>
          </p:blipFill>
          <p:spPr>
            <a:xfrm>
              <a:off x="4856967" y="3007545"/>
              <a:ext cx="2130430" cy="365760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94010" y="3007545"/>
              <a:ext cx="2962957" cy="36576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331910" y="6313557"/>
            <a:ext cx="101060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MACEDO,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Filipa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LADEIRA, Katia, PINHO,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Filipa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metastases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2] O’SULLIVAN, Gerard J., CARTY, Fiona L., et CRONIN, Carmel G. Imaging of bone metastasis: an update. </a:t>
            </a:r>
            <a:r>
              <a:rPr lang="en-US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World journal of radiology</a:t>
            </a:r>
            <a:r>
              <a:rPr lang="en-US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à coins arrondis 9"/>
          <p:cNvSpPr/>
          <p:nvPr/>
        </p:nvSpPr>
        <p:spPr>
          <a:xfrm>
            <a:off x="331910" y="113752"/>
            <a:ext cx="430910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Motivation and objective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09399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36" y="2010970"/>
            <a:ext cx="4903763" cy="327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2898" y="922363"/>
            <a:ext cx="11631048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of life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prolongation of survival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the important parameters that form the basis for further medical decision making.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detection of skeletal metastasis is critical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accurate staging and optimal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 the implementation of treatment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reduce the risk of complications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 quality of life</a:t>
            </a:r>
          </a:p>
          <a:p>
            <a:pPr lvl="2" algn="just">
              <a:lnSpc>
                <a:spcPct val="15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22006" y="5606646"/>
            <a:ext cx="100756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an algorithm to detect bone metastases based on medical images analysis</a:t>
            </a:r>
          </a:p>
          <a:p>
            <a:endParaRPr lang="en-US" dirty="0" smtClean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13013" t="3446"/>
          <a:stretch/>
        </p:blipFill>
        <p:spPr>
          <a:xfrm>
            <a:off x="138022" y="5175849"/>
            <a:ext cx="1383984" cy="12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5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51180" y="32778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Problematic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392145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 dirty="0"/>
          </a:p>
        </p:txBody>
      </p:sp>
      <p:sp>
        <p:nvSpPr>
          <p:cNvPr id="2" name="Rectangle 1"/>
          <p:cNvSpPr/>
          <p:nvPr/>
        </p:nvSpPr>
        <p:spPr>
          <a:xfrm>
            <a:off x="689639" y="1147376"/>
            <a:ext cx="1046096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the proposed algorithm could be integrated into a CAD system of whole-body diagnosis in nuclear medicine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provide evidence that the clinical decision support system could be generalized to all the types of metastatic cancer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we can offer interpretability and transparency in the classification process, while simultaneously increasing the accuracy of the model, and investigating new efficient AI architectures.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2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9"/>
          <p:cNvSpPr/>
          <p:nvPr/>
        </p:nvSpPr>
        <p:spPr>
          <a:xfrm>
            <a:off x="451180" y="32778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61156" y="6210300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357331" y="1054893"/>
            <a:ext cx="486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bone metastases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534" y="1356401"/>
            <a:ext cx="11103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Bone metastasis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classified as </a:t>
            </a:r>
            <a:r>
              <a:rPr lang="en-US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Osteolytic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lesions are caused by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 activation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osteoclast bone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resorption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Osteoblastic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lesions result from direct tumor stimulation of osteoblasts. 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(c) Mixed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2630" y="5826925"/>
            <a:ext cx="248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Bone metastatic lesions</a:t>
            </a:r>
            <a:r>
              <a:rPr lang="en-US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3534" y="6182090"/>
            <a:ext cx="114466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[1] GURKAN,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Guray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SARIKAYA,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Ismet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et SARIKAYA, Ali.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Semiquantitative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assessment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osteoblastic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osteolytic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and mixed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lytic-sclerotic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lesions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fluorodeoxyglucose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positron </a:t>
            </a:r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emission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tomography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tomography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scintigraphy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World Journal of 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Nuclear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Medicine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</a:p>
          <a:p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[2] JINNAH, Alexander H., ZACKS, Benjamin C., GWAM,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Chukwuweike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U.,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Emerging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established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fr-FR" sz="1000" i="1" dirty="0">
                <a:latin typeface="Calibri" panose="020F0502020204030204" pitchFamily="34" charset="0"/>
                <a:cs typeface="Calibri" panose="020F0502020204030204" pitchFamily="34" charset="0"/>
              </a:rPr>
              <a:t>Cancers</a:t>
            </a:r>
            <a:r>
              <a:rPr lang="fr-FR" sz="1000" dirty="0">
                <a:latin typeface="Calibri" panose="020F0502020204030204" pitchFamily="34" charset="0"/>
                <a:cs typeface="Calibri" panose="020F0502020204030204" pitchFamily="34" charset="0"/>
              </a:rPr>
              <a:t>, 2018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9980" y="2696460"/>
            <a:ext cx="7893683" cy="3204000"/>
            <a:chOff x="2501663" y="2725946"/>
            <a:chExt cx="7893683" cy="32040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4979" t="4166"/>
            <a:stretch/>
          </p:blipFill>
          <p:spPr>
            <a:xfrm>
              <a:off x="2501663" y="2725946"/>
              <a:ext cx="7893683" cy="32040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144943" y="3784109"/>
              <a:ext cx="916914" cy="1020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osteoclast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1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9"/>
          <p:cNvSpPr/>
          <p:nvPr/>
        </p:nvSpPr>
        <p:spPr>
          <a:xfrm>
            <a:off x="451180" y="32778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30639" y="6219861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08" r="2636"/>
          <a:stretch/>
        </p:blipFill>
        <p:spPr>
          <a:xfrm>
            <a:off x="6959371" y="125619"/>
            <a:ext cx="4776068" cy="5570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8182"/>
          <a:stretch/>
        </p:blipFill>
        <p:spPr>
          <a:xfrm>
            <a:off x="855057" y="1425690"/>
            <a:ext cx="3038295" cy="3943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6825" y="6291039"/>
            <a:ext cx="111549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 smtClean="0">
                <a:solidFill>
                  <a:srgbClr val="222222"/>
                </a:solidFill>
                <a:latin typeface="Arial" panose="020B0604020202020204" pitchFamily="34" charset="0"/>
              </a:rPr>
              <a:t>[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1] HAMAOKA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Tsuyoshi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MADEWELL, John E., PODOLOFF, Donald A.,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imaging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metastatic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breast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cancer.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Journal of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Oncology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2004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227" y="5248269"/>
            <a:ext cx="3946694" cy="572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sites for bone metastases</a:t>
            </a:r>
            <a:r>
              <a:rPr lang="en-US" sz="2000" b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917" y="6476784"/>
            <a:ext cx="113707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SUGIURA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Hideshi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YAMADA, Kenji, SUGIURA,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Takahiko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Predictors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survival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patients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bone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metastasis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1000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lung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cancer. 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orthopaedics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fr-FR" sz="1000" i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000" i="1" dirty="0" err="1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fr-FR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000" dirty="0" smtClean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2008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2883" y="5610395"/>
            <a:ext cx="690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dvPTimes"/>
              </a:rPr>
              <a:t>Anatomic localization of skeletal metastases from lung </a:t>
            </a:r>
            <a:r>
              <a:rPr lang="en-US" dirty="0" smtClean="0">
                <a:latin typeface="AdvPTimes"/>
              </a:rPr>
              <a:t>cancer</a:t>
            </a:r>
            <a:r>
              <a:rPr lang="en-US" b="1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AdvP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331" y="1054893"/>
            <a:ext cx="4865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 of bone metastases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9"/>
          <p:cNvSpPr/>
          <p:nvPr/>
        </p:nvSpPr>
        <p:spPr>
          <a:xfrm>
            <a:off x="451180" y="327787"/>
            <a:ext cx="3643741" cy="57606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Related work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85341" y="6270152"/>
            <a:ext cx="609600" cy="457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451179" y="1259457"/>
            <a:ext cx="584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Bone metastases  images </a:t>
            </a: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133" y="1601475"/>
            <a:ext cx="673435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different types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Computed Tomography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photon Emission Computed Tomography (SPECT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Magnetic-Resonance Imaging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(MRI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Positron Emission Tomography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PET)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Scintigraphy Skeletal (SS)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X-ray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1179" y="6473436"/>
            <a:ext cx="96248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O’SULLIVAN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Gerard J., CARTY, Fiona L., et CRONIN, Carmel G. Imaging of bone metastasis: an update. </a:t>
            </a:r>
            <a:r>
              <a:rPr lang="en-US" sz="1000" i="1" dirty="0">
                <a:solidFill>
                  <a:srgbClr val="222222"/>
                </a:solidFill>
                <a:latin typeface="Arial" panose="020B0604020202020204" pitchFamily="34" charset="0"/>
              </a:rPr>
              <a:t>World journal of radiology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2015, vol. 7, no 8, p. 202</a:t>
            </a:r>
            <a:endParaRPr lang="en-US" sz="1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37823"/>
              </p:ext>
            </p:extLst>
          </p:nvPr>
        </p:nvGraphicFramePr>
        <p:xfrm>
          <a:off x="5574974" y="2957408"/>
          <a:ext cx="6218685" cy="291021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2895"/>
                <a:gridCol w="2072895"/>
                <a:gridCol w="2072895"/>
              </a:tblGrid>
              <a:tr h="559758">
                <a:tc grid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2: Sensitivity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specificity of imaging modalities in bone metastasis [1]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7013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Imaging modality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18F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NaF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-PET/CT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18F FDG-PET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Sensitivity(%)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Specificity(%)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83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Fonderi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14017</TotalTime>
  <Words>1583</Words>
  <Application>Microsoft Office PowerPoint</Application>
  <PresentationFormat>Widescreen</PresentationFormat>
  <Paragraphs>330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AdvPTimes</vt:lpstr>
      <vt:lpstr>Arial</vt:lpstr>
      <vt:lpstr>Calibri</vt:lpstr>
      <vt:lpstr>Charis SIL</vt:lpstr>
      <vt:lpstr>Franklin Gothic Book</vt:lpstr>
      <vt:lpstr>Perpetua</vt:lpstr>
      <vt:lpstr>STIX-Regular</vt:lpstr>
      <vt:lpstr>Times New Roman</vt:lpstr>
      <vt:lpstr>TimesNewRomanPSMT</vt:lpstr>
      <vt:lpstr>Wingdings</vt:lpstr>
      <vt:lpstr>Wingdings 2</vt:lpstr>
      <vt:lpstr>Capitaux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Houssem Salhi</dc:creator>
  <cp:lastModifiedBy>DISG</cp:lastModifiedBy>
  <cp:revision>354</cp:revision>
  <dcterms:created xsi:type="dcterms:W3CDTF">2019-06-10T18:00:09Z</dcterms:created>
  <dcterms:modified xsi:type="dcterms:W3CDTF">2020-11-12T14:51:18Z</dcterms:modified>
</cp:coreProperties>
</file>