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78" r:id="rId2"/>
    <p:sldId id="279" r:id="rId3"/>
    <p:sldId id="280" r:id="rId4"/>
    <p:sldId id="318" r:id="rId5"/>
    <p:sldId id="301" r:id="rId6"/>
    <p:sldId id="320" r:id="rId7"/>
    <p:sldId id="312" r:id="rId8"/>
    <p:sldId id="316" r:id="rId9"/>
    <p:sldId id="302" r:id="rId10"/>
    <p:sldId id="323" r:id="rId11"/>
    <p:sldId id="352" r:id="rId12"/>
    <p:sldId id="359" r:id="rId13"/>
    <p:sldId id="360" r:id="rId14"/>
    <p:sldId id="349" r:id="rId15"/>
    <p:sldId id="361" r:id="rId16"/>
    <p:sldId id="362" r:id="rId17"/>
    <p:sldId id="298" r:id="rId18"/>
    <p:sldId id="36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215"/>
    <a:srgbClr val="6A6128"/>
    <a:srgbClr val="B99A5D"/>
    <a:srgbClr val="766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79533" autoAdjust="0"/>
  </p:normalViewPr>
  <p:slideViewPr>
    <p:cSldViewPr snapToGrid="0">
      <p:cViewPr varScale="1">
        <p:scale>
          <a:sx n="59" d="100"/>
          <a:sy n="59" d="100"/>
        </p:scale>
        <p:origin x="1056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FD2A3-163F-47B7-B6C8-C0DABAA15ACC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16B55-33A8-4A32-B689-57F70B453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74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F2008-4395-420D-BF06-866A105BA33E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D4512-20AD-4AD5-A428-0916C326A3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0723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5C9F34-AC62-4265-AE74-F356D6FD5DE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515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D4512-20AD-4AD5-A428-0916C326A3D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55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D4512-20AD-4AD5-A428-0916C326A3D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730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automated diagnosis for BS was proposed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[6] exploiting multi-view bone scans with attention-augmented deep neural networks. The model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contains three parts that aim to extract, aggregate, and classify high-level features in a data-driven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D4512-20AD-4AD5-A428-0916C326A3D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715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automated diagnosis for BS was proposed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[6] exploiting multi-view bone scans with attention-augmented deep neural networks. The model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contains three parts that aim to extract, aggregate, and classify high-level features in a data-driven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D4512-20AD-4AD5-A428-0916C326A3D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759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olidFill>
                <a:srgbClr val="000000"/>
              </a:solidFill>
              <a:latin typeface="Charis SI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D4512-20AD-4AD5-A428-0916C326A3D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946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normalization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It is common to follow a normalization process (feature scaling)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most machine learning algorithms [70]. The min-max normalization process normalizes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dataset values within the (0,1) to ensure that all feature data are in the same scale for training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testing. The data normalization process also assists the convergence of the back propagation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D4512-20AD-4AD5-A428-0916C326A3D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48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9F34-AC62-4265-AE74-F356D6FD5DED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03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9F34-AC62-4265-AE74-F356D6FD5DED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3935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D4512-20AD-4AD5-A428-0916C326A3D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63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D4512-20AD-4AD5-A428-0916C326A3D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246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CAD : Computer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Aided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Diagnosis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D4512-20AD-4AD5-A428-0916C326A3D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905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D4512-20AD-4AD5-A428-0916C326A3D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808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Benign lesions and bone metastases have often similar</a:t>
            </a:r>
            <a:r>
              <a:rPr lang="en-US" baseline="0" dirty="0" smtClean="0"/>
              <a:t> imaging features so the location of a lesion can help to distinguish between them</a:t>
            </a:r>
          </a:p>
          <a:p>
            <a:endParaRPr lang="en-US" baseline="0" dirty="0" smtClean="0"/>
          </a:p>
          <a:p>
            <a:r>
              <a:rPr lang="en-US" baseline="0" dirty="0" smtClean="0"/>
              <a:t>Ribs, spine , pelvis and femurs are the most sites for bone metastases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D4512-20AD-4AD5-A428-0916C326A3D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140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D4512-20AD-4AD5-A428-0916C326A3D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30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286-9144-4214-B898-949E29C6F3B7}" type="datetime1">
              <a:rPr lang="fr-FR" smtClean="0"/>
              <a:t>12/12/2020</a:t>
            </a:fld>
            <a:endParaRPr lang="fr-BE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9911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0BD6-D030-4E4B-B7F5-0E105712ADD3}" type="datetime1">
              <a:rPr lang="fr-FR" smtClean="0"/>
              <a:t>12/12/2020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5181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A192-60FB-4785-87C5-7903771BDF49}" type="datetime1">
              <a:rPr lang="fr-FR" smtClean="0"/>
              <a:t>12/12/2020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762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FD25-C72C-4F49-B852-2BD90AD93AC1}" type="datetime1">
              <a:rPr lang="fr-FR" smtClean="0"/>
              <a:t>12/12/2020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3790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20BC-1CAE-49CB-A3D8-74B432BF8A6D}" type="datetime1">
              <a:rPr lang="fr-FR" smtClean="0"/>
              <a:t>12/12/2020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98721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2260-CC87-4E32-B29B-91BD7F64DF7D}" type="datetime1">
              <a:rPr lang="fr-FR" smtClean="0"/>
              <a:t>12/12/2020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0767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F0D-6518-4DC0-BC5F-137A848DDC53}" type="datetime1">
              <a:rPr lang="fr-FR" smtClean="0"/>
              <a:t>12/12/2020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8659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514E-54C5-4ADE-9520-282844419F73}" type="datetime1">
              <a:rPr lang="fr-FR" smtClean="0"/>
              <a:t>12/12/2020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0640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08B5-1756-4DC6-B99C-BCACC2CD3194}" type="datetime1">
              <a:rPr lang="fr-FR" smtClean="0"/>
              <a:t>12/12/2020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2895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96C6-36CD-4514-8D38-D936B4C91465}" type="datetime1">
              <a:rPr lang="fr-FR" smtClean="0"/>
              <a:t>12/12/2020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2797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89AC-BED3-4D62-8FFB-E9F872F360A9}" type="datetime1">
              <a:rPr lang="fr-FR" smtClean="0"/>
              <a:t>12/12/2020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7300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D7F67C-D2C1-4EC3-B11E-27960EC9C7F2}" type="datetime1">
              <a:rPr lang="fr-FR" smtClean="0"/>
              <a:t>12/12/2020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0773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116" y="1571552"/>
            <a:ext cx="11978054" cy="1323439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Machine </a:t>
            </a:r>
            <a:r>
              <a:rPr lang="en-US" sz="4000" dirty="0">
                <a:solidFill>
                  <a:schemeClr val="bg1"/>
                </a:solidFill>
              </a:rPr>
              <a:t>L</a:t>
            </a:r>
            <a:r>
              <a:rPr lang="en-US" sz="4000" dirty="0" smtClean="0">
                <a:solidFill>
                  <a:schemeClr val="bg1"/>
                </a:solidFill>
              </a:rPr>
              <a:t>earning Applications in Medical Diagnosis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Case Study: Bone metastases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73" y="148308"/>
            <a:ext cx="1565640" cy="118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57" y="314507"/>
            <a:ext cx="4166513" cy="9654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8673" y="3541078"/>
            <a:ext cx="11608904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baseline="30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Marwa </a:t>
            </a:r>
            <a:r>
              <a:rPr lang="en-US" sz="2200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Afnouch</a:t>
            </a:r>
            <a:r>
              <a:rPr lang="en-US" sz="2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Olfa </a:t>
            </a:r>
            <a:r>
              <a:rPr lang="en-US" sz="2200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gaddour</a:t>
            </a:r>
            <a:r>
              <a:rPr lang="en-US" sz="2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baseline="30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Ihsen </a:t>
            </a:r>
            <a:r>
              <a:rPr lang="en-US" sz="2200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Alouani</a:t>
            </a:r>
            <a:r>
              <a:rPr lang="en-US" sz="2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200" b="1" baseline="30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Abdelmalik </a:t>
            </a:r>
            <a:r>
              <a:rPr lang="en-US" sz="2200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Taleb</a:t>
            </a:r>
            <a:r>
              <a:rPr lang="en-US" sz="2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Ahmed, </a:t>
            </a:r>
            <a:r>
              <a:rPr lang="en-US" sz="2200" b="1" baseline="30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Mohamed </a:t>
            </a:r>
            <a:r>
              <a:rPr lang="en-US" sz="2200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Abid</a:t>
            </a:r>
            <a:endParaRPr lang="fr-FR" sz="2000" b="1" i="1" dirty="0">
              <a:solidFill>
                <a:prstClr val="black"/>
              </a:solidFill>
              <a:latin typeface="Perpetua"/>
            </a:endParaRPr>
          </a:p>
          <a:p>
            <a:endParaRPr lang="fr-FR" sz="2000" b="1" i="1" dirty="0">
              <a:solidFill>
                <a:prstClr val="black"/>
              </a:solidFill>
              <a:latin typeface="Perpetua"/>
            </a:endParaRPr>
          </a:p>
          <a:p>
            <a:pPr algn="ctr">
              <a:lnSpc>
                <a:spcPct val="150000"/>
              </a:lnSpc>
            </a:pPr>
            <a:r>
              <a:rPr lang="en-US" dirty="0" smtClean="0"/>
              <a:t>1Computer&amp; Embedded Systems</a:t>
            </a:r>
            <a:r>
              <a:rPr lang="en-US" dirty="0"/>
              <a:t> Research Lab</a:t>
            </a:r>
            <a:r>
              <a:rPr lang="en-US" dirty="0" smtClean="0"/>
              <a:t>, National Engineering school </a:t>
            </a:r>
            <a:r>
              <a:rPr lang="en-US" dirty="0"/>
              <a:t>of </a:t>
            </a:r>
            <a:r>
              <a:rPr lang="en-US" dirty="0" err="1" smtClean="0"/>
              <a:t>Sfax</a:t>
            </a:r>
            <a:r>
              <a:rPr lang="en-US" dirty="0" smtClean="0"/>
              <a:t> (ENIS),</a:t>
            </a:r>
            <a:r>
              <a:rPr lang="en-US" dirty="0"/>
              <a:t> University of </a:t>
            </a:r>
            <a:r>
              <a:rPr lang="en-US" dirty="0" err="1" smtClean="0"/>
              <a:t>Sfax</a:t>
            </a:r>
            <a:r>
              <a:rPr lang="en-US" dirty="0" smtClean="0"/>
              <a:t>, </a:t>
            </a:r>
            <a:r>
              <a:rPr lang="en-US" dirty="0"/>
              <a:t>Tunisia</a:t>
            </a:r>
          </a:p>
          <a:p>
            <a:pPr algn="ctr">
              <a:lnSpc>
                <a:spcPct val="150000"/>
              </a:lnSpc>
            </a:pPr>
            <a:r>
              <a:rPr lang="en-US" baseline="30000" dirty="0" smtClean="0">
                <a:solidFill>
                  <a:prstClr val="black"/>
                </a:solidFill>
              </a:rPr>
              <a:t>2</a:t>
            </a:r>
            <a:r>
              <a:rPr lang="en-US" sz="2000" dirty="0" smtClean="0"/>
              <a:t>Université </a:t>
            </a:r>
            <a:r>
              <a:rPr lang="en-US" sz="2000" dirty="0" err="1" smtClean="0"/>
              <a:t>Polytechnique</a:t>
            </a:r>
            <a:r>
              <a:rPr lang="en-US" sz="2000" dirty="0" smtClean="0"/>
              <a:t> </a:t>
            </a:r>
            <a:r>
              <a:rPr lang="en-US" sz="2000" dirty="0" err="1" smtClean="0"/>
              <a:t>Hauts</a:t>
            </a:r>
            <a:r>
              <a:rPr lang="en-US" sz="2000" dirty="0" smtClean="0"/>
              <a:t> de France ,University of Lille, France</a:t>
            </a:r>
            <a:endParaRPr lang="en-US" sz="2000" dirty="0">
              <a:solidFill>
                <a:prstClr val="black"/>
              </a:solidFill>
              <a:latin typeface="Perpetua"/>
            </a:endParaRP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prstClr val="black"/>
                </a:solidFill>
                <a:latin typeface="Perpetua"/>
              </a:rPr>
              <a:t>{</a:t>
            </a:r>
            <a:r>
              <a:rPr lang="en-US" sz="2000" dirty="0" err="1" smtClean="0">
                <a:solidFill>
                  <a:prstClr val="black"/>
                </a:solidFill>
                <a:latin typeface="Perpetua"/>
              </a:rPr>
              <a:t>marwa,afnouch</a:t>
            </a:r>
            <a:r>
              <a:rPr lang="en-US" sz="2000" dirty="0" smtClean="0">
                <a:solidFill>
                  <a:prstClr val="black"/>
                </a:solidFill>
                <a:latin typeface="Perpetua"/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  <a:latin typeface="Perpetua"/>
              </a:rPr>
              <a:t>olfa.gaddour</a:t>
            </a:r>
            <a:r>
              <a:rPr lang="en-US" sz="2000" dirty="0" smtClean="0">
                <a:solidFill>
                  <a:prstClr val="black"/>
                </a:solidFill>
                <a:latin typeface="Perpetua"/>
              </a:rPr>
              <a:t>}@enis</a:t>
            </a:r>
            <a:r>
              <a:rPr lang="en-US" sz="2000" dirty="0" smtClean="0">
                <a:solidFill>
                  <a:prstClr val="black"/>
                </a:solidFill>
              </a:rPr>
              <a:t>.tn </a:t>
            </a:r>
            <a:r>
              <a:rPr lang="en-US" sz="2000" dirty="0" smtClean="0">
                <a:solidFill>
                  <a:prstClr val="black"/>
                </a:solidFill>
                <a:latin typeface="Perpetua"/>
              </a:rPr>
              <a:t> ,{</a:t>
            </a:r>
            <a:r>
              <a:rPr lang="fr-FR" sz="2000" dirty="0" err="1" smtClean="0"/>
              <a:t>Ihsen.Alouani</a:t>
            </a:r>
            <a:r>
              <a:rPr lang="fr-FR" sz="2000" dirty="0" smtClean="0"/>
              <a:t>,</a:t>
            </a:r>
            <a:r>
              <a:rPr lang="fr-FR" sz="2000" dirty="0"/>
              <a:t> </a:t>
            </a:r>
            <a:r>
              <a:rPr lang="fr-FR" sz="2000" dirty="0" err="1" smtClean="0"/>
              <a:t>taleb</a:t>
            </a:r>
            <a:r>
              <a:rPr lang="en-US" sz="2000" dirty="0" smtClean="0">
                <a:solidFill>
                  <a:prstClr val="black"/>
                </a:solidFill>
              </a:rPr>
              <a:t>}</a:t>
            </a:r>
            <a:r>
              <a:rPr lang="fr-FR" sz="2000" dirty="0" smtClean="0"/>
              <a:t>@</a:t>
            </a:r>
            <a:r>
              <a:rPr lang="fr-FR" sz="2000" dirty="0"/>
              <a:t>uphf.fr</a:t>
            </a:r>
            <a:r>
              <a:rPr lang="en-US" sz="2000" dirty="0" smtClean="0">
                <a:solidFill>
                  <a:prstClr val="black"/>
                </a:solidFill>
              </a:rPr>
              <a:t>,{</a:t>
            </a:r>
            <a:r>
              <a:rPr lang="fr-FR" sz="2000" dirty="0" err="1"/>
              <a:t>mohamed.abid_ces</a:t>
            </a:r>
            <a:r>
              <a:rPr lang="en-US" sz="2000" dirty="0" smtClean="0">
                <a:solidFill>
                  <a:prstClr val="black"/>
                </a:solidFill>
              </a:rPr>
              <a:t>}</a:t>
            </a:r>
            <a:r>
              <a:rPr lang="fr-FR" sz="2000" dirty="0" smtClean="0"/>
              <a:t> @</a:t>
            </a:r>
            <a:r>
              <a:rPr lang="fr-FR" sz="2000" dirty="0"/>
              <a:t>yahoo.fr</a:t>
            </a:r>
            <a:endParaRPr lang="fr-FR" sz="2000" dirty="0">
              <a:solidFill>
                <a:prstClr val="black"/>
              </a:solidFill>
              <a:latin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14313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61159" y="6296565"/>
            <a:ext cx="609600" cy="457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91" t="5763" r="31650" b="4139"/>
          <a:stretch/>
        </p:blipFill>
        <p:spPr>
          <a:xfrm>
            <a:off x="1531179" y="917392"/>
            <a:ext cx="9040483" cy="48652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155940" y="6315789"/>
            <a:ext cx="78672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HAMAOKA,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Tsuyoshi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MADEWELL, John E., PODOLOFF, Donald A., </a:t>
            </a:r>
            <a:r>
              <a:rPr lang="fr-F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imaging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metastatic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breast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cancer. </a:t>
            </a:r>
            <a:r>
              <a:rPr lang="fr-F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Journal of </a:t>
            </a:r>
            <a:r>
              <a:rPr lang="fr-FR" sz="10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Clinical</a:t>
            </a:r>
            <a:r>
              <a:rPr lang="fr-F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Oncology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2004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à coins arrondis 9"/>
          <p:cNvSpPr/>
          <p:nvPr/>
        </p:nvSpPr>
        <p:spPr>
          <a:xfrm>
            <a:off x="451180" y="207016"/>
            <a:ext cx="364374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Related work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98807" y="5874755"/>
            <a:ext cx="471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of detection of bone metastases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9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435350"/>
              </p:ext>
            </p:extLst>
          </p:nvPr>
        </p:nvGraphicFramePr>
        <p:xfrm>
          <a:off x="195072" y="812805"/>
          <a:ext cx="11855416" cy="43161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971"/>
                <a:gridCol w="636814"/>
                <a:gridCol w="1257300"/>
                <a:gridCol w="1404257"/>
                <a:gridCol w="2890157"/>
                <a:gridCol w="4865917"/>
              </a:tblGrid>
              <a:tr h="35534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Studies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ML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Method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Dataset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Classification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problem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66897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[1]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n-US" sz="16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</a:t>
                      </a:r>
                    </a:p>
                    <a:p>
                      <a:endParaRPr lang="en-US" sz="16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sz="16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</a:t>
                      </a:r>
                    </a:p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n-US" sz="16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CNN</a:t>
                      </a:r>
                    </a:p>
                    <a:p>
                      <a:endParaRPr lang="en-US" sz="16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sz="16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sz="16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CNN</a:t>
                      </a:r>
                    </a:p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586 Whole body bone scan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classes: Bone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metastasis in prostate patient or not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97,38% classification testing accuracy and 95,8% average sensitivity</a:t>
                      </a:r>
                    </a:p>
                  </a:txBody>
                  <a:tcPr/>
                </a:tc>
              </a:tr>
              <a:tr h="92314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[2]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u="none" strike="noStrike" kern="1200" baseline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u="none" strike="noStrike" kern="1200" baseline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778 bone scan images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Bone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metastasis in prostate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patient or not</a:t>
                      </a:r>
                    </a:p>
                    <a:p>
                      <a:r>
                        <a:rPr lang="en-US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classes: (a) benign, (b) malignant And (c) degenerative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u="none" strike="noStrike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classification accuracy 91.61%  </a:t>
                      </a:r>
                      <a:r>
                        <a:rPr kumimoji="0" lang="fr-FR" sz="1600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± </a:t>
                      </a:r>
                      <a:r>
                        <a:rPr kumimoji="0" lang="en-US" sz="1600" u="none" strike="noStrike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2.46%</a:t>
                      </a:r>
                    </a:p>
                    <a:p>
                      <a:r>
                        <a:rPr kumimoji="0" lang="en-US" sz="1600" u="none" strike="noStrike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 regarding normal, malignant and degenerative changes: 91.3%, 94.7% and 88.6%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57891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[3]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classification accuracy = 91.42% ± 1.64%</a:t>
                      </a:r>
                      <a:endParaRPr lang="en-US" sz="16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78858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[4]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408 bone scan images</a:t>
                      </a:r>
                    </a:p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classes : Bone metastasis in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breast cancer patient or not</a:t>
                      </a:r>
                      <a:endParaRPr lang="en-US" sz="16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sz="16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Classification accuracy 92.5%</a:t>
                      </a:r>
                    </a:p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Sensitivity 95%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76041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[5]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778 bone scan images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classes: Bone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metastasis in prostate patient or not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97.41% accuracy rate, </a:t>
                      </a:r>
                    </a:p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error rate (2.59%)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012371" y="1992085"/>
            <a:ext cx="186145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6042" y="3545760"/>
            <a:ext cx="187778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012371" y="4354276"/>
            <a:ext cx="1861458" cy="1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2371" y="3690257"/>
            <a:ext cx="6204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2020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5321" y="3562089"/>
            <a:ext cx="6204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CNN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6042" y="4473510"/>
            <a:ext cx="6204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2020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10442" y="4467553"/>
            <a:ext cx="6368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CNN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46958" y="5151229"/>
            <a:ext cx="10058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[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1] </a:t>
            </a:r>
            <a:r>
              <a:rPr lang="fr-FR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PAPANDRIANOS,</a:t>
            </a:r>
            <a:r>
              <a:rPr lang="fr-FR" sz="1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et</a:t>
            </a:r>
            <a:r>
              <a:rPr lang="fr-FR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i="1" dirty="0">
                <a:latin typeface="Calibri" panose="020F0502020204030204" pitchFamily="34" charset="0"/>
                <a:cs typeface="Calibri" panose="020F0502020204030204" pitchFamily="34" charset="0"/>
              </a:rPr>
              <a:t>al.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metastasis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classification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whole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body images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prostate cancer patients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convolutional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neural networks application. </a:t>
            </a:r>
            <a:r>
              <a:rPr lang="fr-FR" sz="1000" i="1" dirty="0" err="1">
                <a:latin typeface="Calibri" panose="020F0502020204030204" pitchFamily="34" charset="0"/>
                <a:cs typeface="Calibri" panose="020F0502020204030204" pitchFamily="34" charset="0"/>
              </a:rPr>
              <a:t>PloS</a:t>
            </a:r>
            <a:r>
              <a:rPr lang="fr-FR" sz="1000" i="1" dirty="0">
                <a:latin typeface="Calibri" panose="020F0502020204030204" pitchFamily="34" charset="0"/>
                <a:cs typeface="Calibri" panose="020F0502020204030204" pitchFamily="34" charset="0"/>
              </a:rPr>
              <a:t> one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2020</a:t>
            </a:r>
          </a:p>
          <a:p>
            <a:endParaRPr lang="fr-FR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000" dirty="0" smtClean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2] </a:t>
            </a:r>
            <a:r>
              <a:rPr lang="fr-FR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PAPANDRIANOS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000" i="1" dirty="0">
                <a:latin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 Efficient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Metastasis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Diagnosis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Scintigraphy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Fast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Convolutional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Neural Network Architecture. </a:t>
            </a:r>
            <a:r>
              <a:rPr lang="fr-FR" sz="1000" i="1" dirty="0">
                <a:latin typeface="Calibri" panose="020F0502020204030204" pitchFamily="34" charset="0"/>
                <a:cs typeface="Calibri" panose="020F0502020204030204" pitchFamily="34" charset="0"/>
              </a:rPr>
              <a:t>Diagnostics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2020</a:t>
            </a:r>
          </a:p>
          <a:p>
            <a:endParaRPr lang="fr-FR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000" dirty="0" smtClean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3] </a:t>
            </a:r>
            <a:r>
              <a:rPr lang="fr-FR" sz="1000" dirty="0" smtClean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PAPANDRIANOS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smtClean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al.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Convolutional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Neural Networks to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metastasis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prostate cancer patients in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scintigraphy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fr-FR" sz="1000" i="1" dirty="0" err="1" smtClean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Annals</a:t>
            </a:r>
            <a:r>
              <a:rPr lang="fr-FR" sz="1000" i="1" dirty="0" smtClean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fr-FR" sz="10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Nuclear</a:t>
            </a:r>
            <a:r>
              <a:rPr lang="fr-F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Medicine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000" dirty="0" smtClean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</a:t>
            </a:r>
          </a:p>
          <a:p>
            <a:endParaRPr lang="fr-FR" sz="1000" dirty="0" smtClean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000" dirty="0" smtClean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4] </a:t>
            </a:r>
            <a:r>
              <a:rPr lang="fr-FR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PAPANDRIANOS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000" i="1" dirty="0">
                <a:latin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 A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Deep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-Learning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Diagnosis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Metastatic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Breast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Cancer in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Bones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Whole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-Body Scans. </a:t>
            </a:r>
            <a:r>
              <a:rPr lang="fr-FR" sz="10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r>
              <a:rPr lang="fr-FR" sz="1000" i="1" dirty="0">
                <a:latin typeface="Calibri" panose="020F0502020204030204" pitchFamily="34" charset="0"/>
                <a:cs typeface="Calibri" panose="020F0502020204030204" pitchFamily="34" charset="0"/>
              </a:rPr>
              <a:t> Sciences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2020</a:t>
            </a:r>
            <a:endParaRPr lang="fr-FR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5] NTAKOLIA,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Charis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, DIAMANTIS,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Dimitrios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E., PAPANDRIANOS,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Nikolaos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fr-FR" sz="1000" i="1" dirty="0">
                <a:latin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 A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Lightweight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Convolutional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Neural Network Architecture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Metastasis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Classification in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Nuclear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Medicine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: A Case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Study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on Prostate Cancer Patients. In : </a:t>
            </a:r>
            <a:r>
              <a:rPr lang="fr-FR" sz="1000" i="1" dirty="0" err="1">
                <a:latin typeface="Calibri" panose="020F0502020204030204" pitchFamily="34" charset="0"/>
                <a:cs typeface="Calibri" panose="020F0502020204030204" pitchFamily="34" charset="0"/>
              </a:rPr>
              <a:t>Healthcare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Multidisciplinary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Digital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Publishing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Institute, 2020. </a:t>
            </a:r>
          </a:p>
        </p:txBody>
      </p:sp>
      <p:sp>
        <p:nvSpPr>
          <p:cNvPr id="17" name="Rectangle à coins arrondis 9"/>
          <p:cNvSpPr/>
          <p:nvPr/>
        </p:nvSpPr>
        <p:spPr>
          <a:xfrm>
            <a:off x="278650" y="120752"/>
            <a:ext cx="364374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Related work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61159" y="6296565"/>
            <a:ext cx="609600" cy="457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fr-BE" dirty="0" smtClean="0"/>
              <a:t>11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2073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796770"/>
              </p:ext>
            </p:extLst>
          </p:nvPr>
        </p:nvGraphicFramePr>
        <p:xfrm>
          <a:off x="195072" y="812805"/>
          <a:ext cx="11855416" cy="4863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971"/>
                <a:gridCol w="636814"/>
                <a:gridCol w="1534886"/>
                <a:gridCol w="2008414"/>
                <a:gridCol w="3004457"/>
                <a:gridCol w="3869874"/>
              </a:tblGrid>
              <a:tr h="50541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Studies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ML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Method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Dataset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Classification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problem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121746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[6]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Deep CNNs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15,474 bone scan images from 13,811 patients (9595 benign and 5879  malignant)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classes: absence or presence of</a:t>
                      </a:r>
                    </a:p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bone metastasis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accuracy of 89.00%, F1-score of 0.893, and</a:t>
                      </a:r>
                    </a:p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Sensitivity of 92.00%</a:t>
                      </a:r>
                      <a:endParaRPr lang="en-US" sz="1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167709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[7]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Semisupervised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learning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1088 labeled and 18,560 unlabeled chest images from</a:t>
                      </a:r>
                    </a:p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9,280 patients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MaligNet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designed for lesion instance segmentation</a:t>
                      </a:r>
                    </a:p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After detection of hotspots,  the image is classified as metastasis or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Classification task, 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MaligNet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achieves a sensitivity of 0.657 and a specificity of 0.857</a:t>
                      </a:r>
                    </a:p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 task mean precision, mean sensitivity, and mean F1-score of 0.852, 0.856, and 0.848</a:t>
                      </a:r>
                    </a:p>
                    <a:p>
                      <a:endParaRPr lang="en-US" sz="1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93650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[8]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Deep learning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139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Whole body bone scan images 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software automatically analyzed bone scintigraphy for the presence or absence of osseous metastasis in prostate patients, for the 12 body regions.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sensitivity 91.7%</a:t>
                      </a:r>
                    </a:p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specificity 87.3%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accuracy 89.2%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9031" y="5809102"/>
            <a:ext cx="1206617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[6] PI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Yong, </a:t>
            </a:r>
            <a:r>
              <a:rPr lang="fr-FR" sz="1000" i="1" dirty="0" smtClean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</a:t>
            </a:r>
            <a:r>
              <a:rPr lang="fr-F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al.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Automated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diagnosis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metastasis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multi-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scans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attention-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augmented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neural networks. </a:t>
            </a:r>
            <a:r>
              <a:rPr lang="fr-FR" sz="10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Medical</a:t>
            </a:r>
            <a:r>
              <a:rPr lang="fr-F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Image </a:t>
            </a:r>
            <a:r>
              <a:rPr lang="fr-FR" sz="10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000" dirty="0" smtClean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</a:t>
            </a:r>
          </a:p>
          <a:p>
            <a:endParaRPr lang="fr-FR" sz="1000" dirty="0" smtClean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000" dirty="0" smtClean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[7] APIPARAKOON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000" dirty="0" err="1" smtClean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Terapap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 </a:t>
            </a:r>
            <a:r>
              <a:rPr lang="fr-F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MaligNet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Semisupervised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Learning for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Lesion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Instance Segmentation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Scintigraphy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fr-F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IEEE Access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000" dirty="0" smtClean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</a:t>
            </a:r>
          </a:p>
          <a:p>
            <a:endParaRPr lang="fr-FR" sz="10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[8]AOKI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Yuki</a:t>
            </a:r>
            <a:r>
              <a:rPr lang="fr-FR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000" i="1" dirty="0">
                <a:latin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 The utility of a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deep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learning-based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scintigraphy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in patient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prostate cancer. </a:t>
            </a:r>
            <a:r>
              <a:rPr lang="fr-FR" sz="1000" i="1" dirty="0" err="1">
                <a:latin typeface="Calibri" panose="020F0502020204030204" pitchFamily="34" charset="0"/>
                <a:cs typeface="Calibri" panose="020F0502020204030204" pitchFamily="34" charset="0"/>
              </a:rPr>
              <a:t>Annals</a:t>
            </a:r>
            <a:r>
              <a:rPr lang="fr-FR" sz="10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10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Nuclear</a:t>
            </a:r>
            <a:r>
              <a:rPr lang="fr-FR" sz="1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Medicine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, 2020</a:t>
            </a:r>
            <a:r>
              <a:rPr lang="fr-FR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à coins arrondis 9"/>
          <p:cNvSpPr/>
          <p:nvPr/>
        </p:nvSpPr>
        <p:spPr>
          <a:xfrm>
            <a:off x="278650" y="120752"/>
            <a:ext cx="364374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Related work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61159" y="6296565"/>
            <a:ext cx="609600" cy="457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fr-BE" dirty="0" smtClean="0"/>
              <a:t>12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6574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104136"/>
              </p:ext>
            </p:extLst>
          </p:nvPr>
        </p:nvGraphicFramePr>
        <p:xfrm>
          <a:off x="195072" y="812805"/>
          <a:ext cx="11855416" cy="30335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971"/>
                <a:gridCol w="636814"/>
                <a:gridCol w="1175657"/>
                <a:gridCol w="3069772"/>
                <a:gridCol w="2563585"/>
                <a:gridCol w="3608617"/>
              </a:tblGrid>
              <a:tr h="50541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Studies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ML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Method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Dataset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Classification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problem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121746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[9]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CNN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18FDG PET/CT images of 24 patients 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bone lesion segmentation of metastatic breast cancer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Bone segmentation achieves a mean Dice score of 0,94 </a:t>
                      </a:r>
                      <a:r>
                        <a:rPr kumimoji="0" lang="fr-FR" sz="1600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±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0,03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121746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[10]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CNN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1281 serum Raman spectra from 427 patients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recognize prostate cancer patients with bone metastases.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mean training accuracy of 99.51% ± 0.23%, mean testing accuracy of 81.70% ± 2.83%, mean testing</a:t>
                      </a:r>
                    </a:p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sensitivity of 80.63% ± 5.07%, and mean testing specificity of 82.82% ± 2.94%.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25823" y="5792781"/>
            <a:ext cx="120661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/>
              <a:t>[9] MOREAU</a:t>
            </a:r>
            <a:r>
              <a:rPr lang="fr-FR" sz="1000" dirty="0"/>
              <a:t> </a:t>
            </a:r>
            <a:r>
              <a:rPr lang="fr-FR" sz="1000" i="1" dirty="0"/>
              <a:t>et al.</a:t>
            </a:r>
            <a:r>
              <a:rPr lang="fr-FR" sz="1000" dirty="0"/>
              <a:t> </a:t>
            </a:r>
            <a:r>
              <a:rPr lang="fr-FR" sz="1000" dirty="0" err="1"/>
              <a:t>Deep</a:t>
            </a:r>
            <a:r>
              <a:rPr lang="fr-FR" sz="1000" dirty="0"/>
              <a:t> </a:t>
            </a:r>
            <a:r>
              <a:rPr lang="fr-FR" sz="1000" dirty="0" err="1"/>
              <a:t>learning</a:t>
            </a:r>
            <a:r>
              <a:rPr lang="fr-FR" sz="1000" dirty="0"/>
              <a:t> </a:t>
            </a:r>
            <a:r>
              <a:rPr lang="fr-FR" sz="1000" dirty="0" err="1"/>
              <a:t>approaches</a:t>
            </a:r>
            <a:r>
              <a:rPr lang="fr-FR" sz="1000" dirty="0"/>
              <a:t> for </a:t>
            </a:r>
            <a:r>
              <a:rPr lang="fr-FR" sz="1000" dirty="0" err="1"/>
              <a:t>bone</a:t>
            </a:r>
            <a:r>
              <a:rPr lang="fr-FR" sz="1000" dirty="0"/>
              <a:t> and </a:t>
            </a:r>
            <a:r>
              <a:rPr lang="fr-FR" sz="1000" dirty="0" err="1"/>
              <a:t>bone</a:t>
            </a:r>
            <a:r>
              <a:rPr lang="fr-FR" sz="1000" dirty="0"/>
              <a:t> </a:t>
            </a:r>
            <a:r>
              <a:rPr lang="fr-FR" sz="1000" dirty="0" err="1"/>
              <a:t>lesion</a:t>
            </a:r>
            <a:r>
              <a:rPr lang="fr-FR" sz="1000" dirty="0"/>
              <a:t> segmentation on 18FDG PET/CT </a:t>
            </a:r>
            <a:r>
              <a:rPr lang="fr-FR" sz="1000" dirty="0" err="1"/>
              <a:t>imaging</a:t>
            </a:r>
            <a:r>
              <a:rPr lang="fr-FR" sz="1000" dirty="0"/>
              <a:t> in the </a:t>
            </a:r>
            <a:r>
              <a:rPr lang="fr-FR" sz="1000" dirty="0" err="1"/>
              <a:t>context</a:t>
            </a:r>
            <a:r>
              <a:rPr lang="fr-FR" sz="1000" dirty="0"/>
              <a:t> of </a:t>
            </a:r>
            <a:r>
              <a:rPr lang="fr-FR" sz="1000" dirty="0" err="1"/>
              <a:t>metastatic</a:t>
            </a:r>
            <a:r>
              <a:rPr lang="fr-FR" sz="1000" dirty="0"/>
              <a:t> </a:t>
            </a:r>
            <a:r>
              <a:rPr lang="fr-FR" sz="1000" dirty="0" err="1"/>
              <a:t>breast</a:t>
            </a:r>
            <a:r>
              <a:rPr lang="fr-FR" sz="1000" dirty="0"/>
              <a:t> cancer. In : </a:t>
            </a:r>
            <a:r>
              <a:rPr lang="fr-FR" sz="1000" i="1" dirty="0"/>
              <a:t>2020 42nd </a:t>
            </a:r>
            <a:r>
              <a:rPr lang="fr-FR" sz="1000" i="1" dirty="0" err="1"/>
              <a:t>Annual</a:t>
            </a:r>
            <a:r>
              <a:rPr lang="fr-FR" sz="1000" i="1" dirty="0"/>
              <a:t> International </a:t>
            </a:r>
            <a:r>
              <a:rPr lang="fr-FR" sz="1000" i="1" dirty="0" err="1"/>
              <a:t>Conference</a:t>
            </a:r>
            <a:r>
              <a:rPr lang="fr-FR" sz="1000" i="1" dirty="0"/>
              <a:t> of the IEEE Engineering in </a:t>
            </a:r>
            <a:r>
              <a:rPr lang="fr-FR" sz="1000" i="1" dirty="0" err="1"/>
              <a:t>Medicine</a:t>
            </a:r>
            <a:r>
              <a:rPr lang="fr-FR" sz="1000" i="1" dirty="0"/>
              <a:t> &amp; </a:t>
            </a:r>
            <a:r>
              <a:rPr lang="fr-FR" sz="1000" i="1" dirty="0" err="1"/>
              <a:t>Biology</a:t>
            </a:r>
            <a:r>
              <a:rPr lang="fr-FR" sz="1000" i="1" dirty="0"/>
              <a:t> Society (EMBC)</a:t>
            </a:r>
            <a:r>
              <a:rPr lang="fr-FR" sz="1000" dirty="0"/>
              <a:t>. IEEE, 2020. </a:t>
            </a:r>
            <a:endParaRPr lang="fr-FR" sz="1000" dirty="0" smtClean="0"/>
          </a:p>
          <a:p>
            <a:r>
              <a:rPr lang="fr-FR" sz="1000" dirty="0" smtClean="0"/>
              <a:t>[10] SHAO</a:t>
            </a:r>
            <a:r>
              <a:rPr lang="fr-FR" sz="1000" dirty="0"/>
              <a:t> </a:t>
            </a:r>
            <a:r>
              <a:rPr lang="fr-FR" sz="1000" i="1" dirty="0"/>
              <a:t>et al.</a:t>
            </a:r>
            <a:r>
              <a:rPr lang="fr-FR" sz="1000" dirty="0"/>
              <a:t> </a:t>
            </a:r>
            <a:r>
              <a:rPr lang="fr-FR" sz="1000" dirty="0" err="1"/>
              <a:t>Deep</a:t>
            </a:r>
            <a:r>
              <a:rPr lang="fr-FR" sz="1000" dirty="0"/>
              <a:t> </a:t>
            </a:r>
            <a:r>
              <a:rPr lang="fr-FR" sz="1000" dirty="0" err="1"/>
              <a:t>convolutional</a:t>
            </a:r>
            <a:r>
              <a:rPr lang="fr-FR" sz="1000" dirty="0"/>
              <a:t> neural networks combine Raman spectral signature of </a:t>
            </a:r>
            <a:r>
              <a:rPr lang="fr-FR" sz="1000" dirty="0" err="1"/>
              <a:t>serum</a:t>
            </a:r>
            <a:r>
              <a:rPr lang="fr-FR" sz="1000" dirty="0"/>
              <a:t> for prostate cancer </a:t>
            </a:r>
            <a:r>
              <a:rPr lang="fr-FR" sz="1000" dirty="0" err="1"/>
              <a:t>bone</a:t>
            </a:r>
            <a:r>
              <a:rPr lang="fr-FR" sz="1000" dirty="0"/>
              <a:t> </a:t>
            </a:r>
            <a:r>
              <a:rPr lang="fr-FR" sz="1000" dirty="0" err="1"/>
              <a:t>metastases</a:t>
            </a:r>
            <a:r>
              <a:rPr lang="fr-FR" sz="1000" dirty="0"/>
              <a:t> screening. </a:t>
            </a:r>
            <a:r>
              <a:rPr lang="fr-FR" sz="1000" i="1" dirty="0" err="1"/>
              <a:t>Nanomedicine</a:t>
            </a:r>
            <a:r>
              <a:rPr lang="fr-FR" sz="1000" i="1" dirty="0"/>
              <a:t>: </a:t>
            </a:r>
            <a:r>
              <a:rPr lang="fr-FR" sz="1000" i="1" dirty="0" err="1"/>
              <a:t>Nanotechnology</a:t>
            </a:r>
            <a:r>
              <a:rPr lang="fr-FR" sz="1000" i="1" dirty="0"/>
              <a:t>, </a:t>
            </a:r>
            <a:r>
              <a:rPr lang="fr-FR" sz="1000" i="1" dirty="0" err="1"/>
              <a:t>Biology</a:t>
            </a:r>
            <a:r>
              <a:rPr lang="fr-FR" sz="1000" i="1" dirty="0"/>
              <a:t> and </a:t>
            </a:r>
            <a:r>
              <a:rPr lang="fr-FR" sz="1000" i="1" dirty="0" err="1"/>
              <a:t>Medicine</a:t>
            </a:r>
            <a:r>
              <a:rPr lang="fr-FR" sz="1000" dirty="0"/>
              <a:t>, 2020, vol. 29, p. 102245</a:t>
            </a:r>
            <a:r>
              <a:rPr lang="fr-FR" sz="1000" dirty="0" smtClean="0"/>
              <a:t>.</a:t>
            </a:r>
          </a:p>
        </p:txBody>
      </p:sp>
      <p:sp>
        <p:nvSpPr>
          <p:cNvPr id="7" name="Rectangle à coins arrondis 9"/>
          <p:cNvSpPr/>
          <p:nvPr/>
        </p:nvSpPr>
        <p:spPr>
          <a:xfrm>
            <a:off x="278650" y="120752"/>
            <a:ext cx="364374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Related work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61159" y="6296565"/>
            <a:ext cx="609600" cy="457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fr-BE" dirty="0" smtClean="0"/>
              <a:t>13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778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9"/>
          <p:cNvSpPr/>
          <p:nvPr/>
        </p:nvSpPr>
        <p:spPr>
          <a:xfrm>
            <a:off x="278650" y="137083"/>
            <a:ext cx="364374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Related work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43903" y="6296565"/>
            <a:ext cx="609600" cy="457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858268"/>
              </p:ext>
            </p:extLst>
          </p:nvPr>
        </p:nvGraphicFramePr>
        <p:xfrm>
          <a:off x="278648" y="1061354"/>
          <a:ext cx="10955409" cy="4493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1009"/>
                <a:gridCol w="6085495"/>
                <a:gridCol w="1613436"/>
                <a:gridCol w="1975469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Paper 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Remarks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availability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 &gt;=90%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7609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[1-5]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less running time</a:t>
                      </a:r>
                    </a:p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reduced architectural 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complexity</a:t>
                      </a:r>
                    </a:p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small dataset</a:t>
                      </a:r>
                      <a:endParaRPr lang="fr-FR" sz="16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fr-FR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fr-FR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noProof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Over-fitting</a:t>
                      </a:r>
                      <a:endParaRPr lang="en-US" sz="1600" noProof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sz="16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++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555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[6]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Large dataset 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[7]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Detect and identify bone lesion using a few number of labeled data with large number of unlabeled images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0821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[8]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Detect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metastasis in 12 regions in the whole body 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[9]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use of hybrid images PET/CT</a:t>
                      </a:r>
                    </a:p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=&gt;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high sensitivity / specificity 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0168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[10]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Less running time 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7337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Our position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Large dataset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++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78650" y="5110837"/>
            <a:ext cx="11004393" cy="4572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1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9"/>
          <p:cNvSpPr/>
          <p:nvPr/>
        </p:nvSpPr>
        <p:spPr>
          <a:xfrm>
            <a:off x="278650" y="137081"/>
            <a:ext cx="364374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Proposed Approach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19053" y="108987"/>
            <a:ext cx="3837214" cy="261332"/>
          </a:xfrm>
          <a:prstGeom prst="rect">
            <a:avLst/>
          </a:prstGeom>
          <a:gradFill flip="none" rotWithShape="1">
            <a:gsLst>
              <a:gs pos="0">
                <a:srgbClr val="EF8215">
                  <a:tint val="66000"/>
                  <a:satMod val="160000"/>
                </a:srgbClr>
              </a:gs>
              <a:gs pos="50000">
                <a:srgbClr val="EF8215">
                  <a:tint val="44500"/>
                  <a:satMod val="160000"/>
                </a:srgbClr>
              </a:gs>
              <a:gs pos="100000">
                <a:srgbClr val="EF8215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EF8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images 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35384" y="634218"/>
            <a:ext cx="3837214" cy="225809"/>
          </a:xfrm>
          <a:prstGeom prst="rect">
            <a:avLst/>
          </a:prstGeom>
          <a:gradFill flip="none" rotWithShape="1">
            <a:gsLst>
              <a:gs pos="0">
                <a:srgbClr val="EF8215">
                  <a:tint val="66000"/>
                  <a:satMod val="160000"/>
                </a:srgbClr>
              </a:gs>
              <a:gs pos="50000">
                <a:srgbClr val="EF8215">
                  <a:tint val="44500"/>
                  <a:satMod val="160000"/>
                </a:srgbClr>
              </a:gs>
              <a:gs pos="100000">
                <a:srgbClr val="EF8215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EF8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Normalization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19054" y="3597093"/>
            <a:ext cx="4474030" cy="529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the functions and layers (RELU and number of nodes).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35384" y="1145658"/>
            <a:ext cx="3837214" cy="259972"/>
          </a:xfrm>
          <a:prstGeom prst="rect">
            <a:avLst/>
          </a:prstGeom>
          <a:gradFill flip="none" rotWithShape="1">
            <a:gsLst>
              <a:gs pos="0">
                <a:srgbClr val="EF8215">
                  <a:tint val="66000"/>
                  <a:satMod val="160000"/>
                </a:srgbClr>
              </a:gs>
              <a:gs pos="50000">
                <a:srgbClr val="EF8215">
                  <a:tint val="44500"/>
                  <a:satMod val="160000"/>
                </a:srgbClr>
              </a:gs>
              <a:gs pos="100000">
                <a:srgbClr val="EF8215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EF8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Shuffle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19054" y="1700755"/>
            <a:ext cx="5584373" cy="595402"/>
          </a:xfrm>
          <a:prstGeom prst="rect">
            <a:avLst/>
          </a:prstGeom>
          <a:gradFill flip="none" rotWithShape="1">
            <a:gsLst>
              <a:gs pos="0">
                <a:srgbClr val="EF8215">
                  <a:tint val="66000"/>
                  <a:satMod val="160000"/>
                </a:srgbClr>
              </a:gs>
              <a:gs pos="50000">
                <a:srgbClr val="EF8215">
                  <a:tint val="44500"/>
                  <a:satMod val="160000"/>
                </a:srgbClr>
              </a:gs>
              <a:gs pos="100000">
                <a:srgbClr val="EF8215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EF8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 the dataset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97276" y="2609650"/>
            <a:ext cx="4495808" cy="408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a CNN Architecture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97276" y="3109884"/>
            <a:ext cx="4495808" cy="408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 parameters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19054" y="4197447"/>
            <a:ext cx="4474030" cy="408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 the CNN 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35384" y="4683301"/>
            <a:ext cx="4457700" cy="408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 Procedure 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44911" y="5379870"/>
            <a:ext cx="5558515" cy="366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Predict Model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77569" y="5824383"/>
            <a:ext cx="5504092" cy="3699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 testing phase 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88448" y="6272501"/>
            <a:ext cx="5482319" cy="3351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 metrics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26556" y="1721463"/>
            <a:ext cx="1166128" cy="5746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Dataset</a:t>
            </a:r>
            <a:endParaRPr 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780814" y="1721464"/>
            <a:ext cx="1061356" cy="574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 Dataset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10298215" y="2324576"/>
            <a:ext cx="266371" cy="304520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16200000">
            <a:off x="3348299" y="961059"/>
            <a:ext cx="2215594" cy="511439"/>
          </a:xfrm>
          <a:prstGeom prst="rect">
            <a:avLst/>
          </a:prstGeom>
          <a:gradFill flip="none" rotWithShape="1">
            <a:gsLst>
              <a:gs pos="0">
                <a:srgbClr val="EF8215">
                  <a:tint val="66000"/>
                  <a:satMod val="160000"/>
                </a:srgbClr>
              </a:gs>
              <a:gs pos="50000">
                <a:srgbClr val="EF8215">
                  <a:tint val="44500"/>
                  <a:satMod val="160000"/>
                </a:srgbClr>
              </a:gs>
              <a:gs pos="100000">
                <a:srgbClr val="EF8215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reprocessing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 rot="16200000">
            <a:off x="3196175" y="3581196"/>
            <a:ext cx="2454531" cy="511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Convolutional Neural Network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3820893" y="5736870"/>
            <a:ext cx="1245615" cy="51143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 &amp; Evaluation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8340495" y="370314"/>
            <a:ext cx="183017" cy="263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8318723" y="887190"/>
            <a:ext cx="183017" cy="263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7872409" y="1436696"/>
            <a:ext cx="183017" cy="263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6135289" y="2324576"/>
            <a:ext cx="183017" cy="263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43903" y="6296565"/>
            <a:ext cx="609600" cy="457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fr-BE" dirty="0" smtClean="0"/>
              <a:t>15</a:t>
            </a:r>
            <a:endParaRPr lang="fr-BE" dirty="0"/>
          </a:p>
        </p:txBody>
      </p:sp>
      <p:sp>
        <p:nvSpPr>
          <p:cNvPr id="28" name="Down Arrow 27"/>
          <p:cNvSpPr/>
          <p:nvPr/>
        </p:nvSpPr>
        <p:spPr>
          <a:xfrm>
            <a:off x="6287689" y="5105880"/>
            <a:ext cx="183017" cy="263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5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9"/>
          <p:cNvSpPr/>
          <p:nvPr/>
        </p:nvSpPr>
        <p:spPr>
          <a:xfrm>
            <a:off x="278650" y="71767"/>
            <a:ext cx="364374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Future Work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43903" y="6296565"/>
            <a:ext cx="609600" cy="457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fr-BE" dirty="0" smtClean="0"/>
              <a:t>16</a:t>
            </a:r>
            <a:endParaRPr lang="fr-BE" dirty="0"/>
          </a:p>
        </p:txBody>
      </p:sp>
      <p:sp>
        <p:nvSpPr>
          <p:cNvPr id="2" name="TextBox 1"/>
          <p:cNvSpPr txBox="1"/>
          <p:nvPr/>
        </p:nvSpPr>
        <p:spPr>
          <a:xfrm>
            <a:off x="930727" y="1012371"/>
            <a:ext cx="102355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Annotate the collected database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Test the approach  with ANN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Extend it with CNN by varying the number of layers and number of nodes per layer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Combine medical images with their reports using NLP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Detection of all types of  bone metastasis </a:t>
            </a:r>
            <a:r>
              <a:rPr lang="en-US" sz="2400" dirty="0" smtClean="0">
                <a:sym typeface="Wingdings" panose="05000000000000000000" pitchFamily="2" charset="2"/>
              </a:rPr>
              <a:t> generalized algorithm</a:t>
            </a:r>
            <a:endParaRPr lang="en-US" sz="24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78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0819" y="2174951"/>
            <a:ext cx="984558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0" b="1" dirty="0" err="1">
                <a:solidFill>
                  <a:srgbClr val="0070C0"/>
                </a:solidFill>
              </a:rPr>
              <a:t>Thank</a:t>
            </a:r>
            <a:r>
              <a:rPr lang="fr-FR" sz="6000" b="1" dirty="0">
                <a:solidFill>
                  <a:srgbClr val="0070C0"/>
                </a:solidFill>
              </a:rPr>
              <a:t> </a:t>
            </a:r>
            <a:r>
              <a:rPr lang="fr-FR" sz="6000" b="1" dirty="0" err="1">
                <a:solidFill>
                  <a:srgbClr val="0070C0"/>
                </a:solidFill>
              </a:rPr>
              <a:t>you</a:t>
            </a:r>
            <a:r>
              <a:rPr lang="fr-FR" sz="6000" b="1" dirty="0">
                <a:solidFill>
                  <a:srgbClr val="0070C0"/>
                </a:solidFill>
              </a:rPr>
              <a:t> for </a:t>
            </a:r>
            <a:r>
              <a:rPr lang="fr-FR" sz="6000" b="1" dirty="0" err="1" smtClean="0">
                <a:solidFill>
                  <a:srgbClr val="0070C0"/>
                </a:solidFill>
              </a:rPr>
              <a:t>your</a:t>
            </a:r>
            <a:r>
              <a:rPr lang="fr-FR" sz="6000" b="1" dirty="0" smtClean="0">
                <a:solidFill>
                  <a:srgbClr val="0070C0"/>
                </a:solidFill>
              </a:rPr>
              <a:t> attention</a:t>
            </a:r>
            <a:r>
              <a:rPr lang="fr-FR" sz="6000" b="1" dirty="0">
                <a:solidFill>
                  <a:srgbClr val="0070C0"/>
                </a:solidFill>
              </a:rPr>
              <a:t> </a:t>
            </a:r>
            <a:endParaRPr lang="fr-FR" sz="6000" b="1" dirty="0" smtClean="0">
              <a:solidFill>
                <a:srgbClr val="0070C0"/>
              </a:solidFill>
            </a:endParaRPr>
          </a:p>
          <a:p>
            <a:r>
              <a:rPr lang="fr-FR" sz="4800" b="1" dirty="0">
                <a:solidFill>
                  <a:srgbClr val="0070C0"/>
                </a:solidFill>
              </a:rPr>
              <a:t> </a:t>
            </a:r>
            <a:r>
              <a:rPr lang="fr-FR" sz="4800" b="1" dirty="0" smtClean="0">
                <a:solidFill>
                  <a:srgbClr val="0070C0"/>
                </a:solidFill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003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9"/>
          <p:cNvSpPr/>
          <p:nvPr/>
        </p:nvSpPr>
        <p:spPr>
          <a:xfrm>
            <a:off x="278650" y="186071"/>
            <a:ext cx="364374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Work Progress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3256" y="1229222"/>
            <a:ext cx="1057002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Certification From Coursera: Deep Learning Specialization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Attendance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workshop Blockchain in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IoT: ENSI Manouba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Attendance English and pedagogy courses at ENIS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school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Attendance the following courses: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Initiation à la recherche ( Prof responsable: Hafedh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Trabelsi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Business Intelligence (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Prof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responsable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Mounir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ben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Ayed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Techniques Avancées pour le Débruitage du Signal et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l’image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 Prof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responsable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Fathi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Kallel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43903" y="6296565"/>
            <a:ext cx="609600" cy="457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fr-BE" dirty="0" smtClean="0"/>
              <a:t>18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6897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5658" y="699332"/>
            <a:ext cx="87127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r>
              <a:rPr lang="fr-FR" sz="2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endParaRPr lang="fr-FR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 </a:t>
            </a: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OBJECTIVE</a:t>
            </a:r>
          </a:p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r>
              <a:rPr lang="fr-FR" sz="2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 WORK</a:t>
            </a:r>
          </a:p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r>
              <a:rPr lang="fr-FR" sz="2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APPROACH</a:t>
            </a:r>
          </a:p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r>
              <a:rPr lang="fr-FR" sz="2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WORK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331910" y="215352"/>
            <a:ext cx="364374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05884" y="6210300"/>
            <a:ext cx="609600" cy="457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352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331910" y="215352"/>
            <a:ext cx="364374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Context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44076" y="1999281"/>
            <a:ext cx="235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  <a:p>
            <a:r>
              <a:rPr lang="en-US" dirty="0"/>
              <a:t> 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4893" y="6210300"/>
            <a:ext cx="609600" cy="457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493" y="1193497"/>
            <a:ext cx="4788000" cy="478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1910" y="1193497"/>
            <a:ext cx="6864583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leading cause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death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globally</a:t>
            </a:r>
          </a:p>
          <a:p>
            <a:pPr>
              <a:lnSpc>
                <a:spcPct val="150000"/>
              </a:lnSpc>
              <a:defRPr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It 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responsible for an estimated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9.6 million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deaths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bout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in 6 deaths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due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</a:p>
          <a:p>
            <a:pPr>
              <a:lnSpc>
                <a:spcPct val="150000"/>
              </a:lnSpc>
              <a:defRPr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 is defined by the rapid creation of abnormal cells that grow beyond their usual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boundaries 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spread to other organs, the latter process is referred to as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metastasizing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  <a:defRPr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Metastases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are a major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cause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of death from cancer</a:t>
            </a:r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10" y="6016003"/>
            <a:ext cx="20574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331910" y="215352"/>
            <a:ext cx="364374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Context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92144" y="6210300"/>
            <a:ext cx="609600" cy="457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 dirty="0"/>
          </a:p>
        </p:txBody>
      </p:sp>
      <p:sp>
        <p:nvSpPr>
          <p:cNvPr id="2" name="Rectangle 1"/>
          <p:cNvSpPr/>
          <p:nvPr/>
        </p:nvSpPr>
        <p:spPr>
          <a:xfrm>
            <a:off x="212310" y="940793"/>
            <a:ext cx="111798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Bone is the third most frequent site of metastasis, behind lung and liver </a:t>
            </a:r>
            <a:r>
              <a:rPr lang="en-US" b="1" baseline="30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70% of patients with breast or prostate cancer have bone metastases </a:t>
            </a:r>
            <a:r>
              <a:rPr lang="en-US" b="1" baseline="30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Once bone metastases are diagnosed, the disease must be classified as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incurable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783146"/>
              </p:ext>
            </p:extLst>
          </p:nvPr>
        </p:nvGraphicFramePr>
        <p:xfrm>
          <a:off x="7167116" y="2678817"/>
          <a:ext cx="4886387" cy="2944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3824"/>
                <a:gridCol w="2502563"/>
              </a:tblGrid>
              <a:tr h="398540">
                <a:tc gridSpan="2"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1: Incidence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bone metastases at postmortem examination in different cancers [1]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6885">
                <a:tc gridSpan="2"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tumor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Incidence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bone metastases (%)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595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Breast                                              </a:t>
                      </a:r>
                      <a:r>
                        <a:rPr lang="en-US" sz="1600" dirty="0" smtClean="0">
                          <a:latin typeface="TimesNewRomanPSMT"/>
                        </a:rPr>
                        <a:t>65-75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Prostate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          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65-75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1689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Thyroid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Bladder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Lung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Melanoma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30-40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14-45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10" y="2524464"/>
            <a:ext cx="1562100" cy="365760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894010" y="2521788"/>
            <a:ext cx="5110639" cy="3660276"/>
            <a:chOff x="1894010" y="3007545"/>
            <a:chExt cx="5093387" cy="3657600"/>
          </a:xfrm>
        </p:grpSpPr>
        <p:sp>
          <p:nvSpPr>
            <p:cNvPr id="24" name="TextBox 23"/>
            <p:cNvSpPr txBox="1"/>
            <p:nvPr/>
          </p:nvSpPr>
          <p:spPr>
            <a:xfrm>
              <a:off x="2058208" y="3007545"/>
              <a:ext cx="2634560" cy="2521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250000"/>
                </a:lnSpc>
              </a:pPr>
              <a:r>
                <a:rPr lang="en-US" sz="2000" b="1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Bone Metastases:</a:t>
              </a:r>
              <a:endParaRPr lang="en-US" sz="2000" b="1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Cancers that originate in another site (Usually breast, prostate or lung) and spread to the bone</a:t>
              </a:r>
              <a:endParaRPr lang="en-US" b="1" u="sng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4"/>
            <a:srcRect l="60272" t="10337" r="8873" b="5112"/>
            <a:stretch/>
          </p:blipFill>
          <p:spPr>
            <a:xfrm>
              <a:off x="4856967" y="3007545"/>
              <a:ext cx="2130430" cy="365760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94010" y="3007545"/>
              <a:ext cx="2962957" cy="36576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331910" y="6313557"/>
            <a:ext cx="101060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 MACEDO,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Filipa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LADEIRA, Katia, PINHO,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Filipa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fr-F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metastases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an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fr-FR" sz="10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Oncology</a:t>
            </a:r>
            <a:r>
              <a:rPr lang="fr-F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reviews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000" dirty="0" smtClean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2017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1000" dirty="0" smtClean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2] O’SULLIVAN, Gerard J., CARTY, Fiona L., et CRONIN, Carmel G. Imaging of bone metastasis: an update. </a:t>
            </a:r>
            <a:r>
              <a:rPr lang="en-US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World journal of radiology</a:t>
            </a:r>
            <a:r>
              <a:rPr lang="en-US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dirty="0" smtClean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2015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à coins arrondis 9"/>
          <p:cNvSpPr/>
          <p:nvPr/>
        </p:nvSpPr>
        <p:spPr>
          <a:xfrm>
            <a:off x="331910" y="113752"/>
            <a:ext cx="430910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Motivation and objective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09399" y="6210300"/>
            <a:ext cx="609600" cy="457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236" y="2010970"/>
            <a:ext cx="4903763" cy="3276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2898" y="922363"/>
            <a:ext cx="1163104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Quality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of life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prolongation of survival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the important parameters that form the basis for further medical decision making.</a:t>
            </a: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arly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detection of skeletal metastasis is critical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accurate staging and optimal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treatment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allow the implementation of treatment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reduce the risk of complications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improve quality of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>
              <a:lnSpc>
                <a:spcPct val="150000"/>
              </a:lnSpc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2006" y="5606646"/>
            <a:ext cx="100756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Developing an algorithm to detect bone metastases based on medical images analysis</a:t>
            </a:r>
          </a:p>
          <a:p>
            <a:endParaRPr lang="en-US" dirty="0" smtClean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/>
          <a:srcRect l="13013" t="3446"/>
          <a:stretch/>
        </p:blipFill>
        <p:spPr>
          <a:xfrm>
            <a:off x="138022" y="5175849"/>
            <a:ext cx="1383984" cy="121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5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451180" y="327787"/>
            <a:ext cx="364374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92145" y="6210300"/>
            <a:ext cx="609600" cy="457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 dirty="0"/>
          </a:p>
        </p:txBody>
      </p:sp>
      <p:sp>
        <p:nvSpPr>
          <p:cNvPr id="2" name="Rectangle 1"/>
          <p:cNvSpPr/>
          <p:nvPr/>
        </p:nvSpPr>
        <p:spPr>
          <a:xfrm>
            <a:off x="689639" y="1147376"/>
            <a:ext cx="10460966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the proposed algorithm could be integrated into a CAD system of whole-body diagnosis in nuclear medicine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to provide evidence that the clinical decision support system could be generalized to all the types of metastatic cancer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we can offer interpretability and transparency in the classification process, while simultaneously increasing the accuracy of the model, and investigating new efficient AI architectures.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2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9"/>
          <p:cNvSpPr/>
          <p:nvPr/>
        </p:nvSpPr>
        <p:spPr>
          <a:xfrm>
            <a:off x="451180" y="327787"/>
            <a:ext cx="364374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Related work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61156" y="6210300"/>
            <a:ext cx="609600" cy="457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 dirty="0"/>
          </a:p>
        </p:txBody>
      </p:sp>
      <p:sp>
        <p:nvSpPr>
          <p:cNvPr id="6" name="TextBox 5"/>
          <p:cNvSpPr txBox="1"/>
          <p:nvPr/>
        </p:nvSpPr>
        <p:spPr>
          <a:xfrm>
            <a:off x="357331" y="1054893"/>
            <a:ext cx="4865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bone metastases</a:t>
            </a:r>
            <a:endParaRPr 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534" y="1356401"/>
            <a:ext cx="11103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Bone metastasis are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classified as </a:t>
            </a:r>
            <a:r>
              <a:rPr lang="en-US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Osteolytic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lesions are caused by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 activation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osteoclast bone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resorption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Osteoblastic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lesions result from direct tumor stimulation of osteoblasts. 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(c) Mixed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22630" y="5826925"/>
            <a:ext cx="248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Bone metastatic lesions</a:t>
            </a:r>
            <a:r>
              <a:rPr lang="en-US" b="1" baseline="30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33534" y="6182090"/>
            <a:ext cx="114466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[1] GURKAN,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Guray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, SARIKAYA,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Ismet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, et SARIKAYA, Ali.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Semiquantitative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assessment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osteoblastic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osteolytic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, and mixed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lytic-sclerotic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lesions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fluorodeoxyglucose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positron </a:t>
            </a:r>
            <a:r>
              <a:rPr lang="fr-FR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emission</a:t>
            </a:r>
            <a:r>
              <a:rPr lang="fr-FR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tomography</a:t>
            </a:r>
            <a:r>
              <a:rPr lang="fr-FR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fr-FR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computed</a:t>
            </a:r>
            <a:r>
              <a:rPr lang="fr-FR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tomography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scintigraphy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fr-FR" sz="1000" i="1" dirty="0">
                <a:latin typeface="Calibri" panose="020F0502020204030204" pitchFamily="34" charset="0"/>
                <a:cs typeface="Calibri" panose="020F0502020204030204" pitchFamily="34" charset="0"/>
              </a:rPr>
              <a:t>World Journal of </a:t>
            </a:r>
            <a:r>
              <a:rPr lang="fr-FR" sz="10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Nuclear</a:t>
            </a:r>
            <a:r>
              <a:rPr lang="fr-FR" sz="1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Medicine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2019</a:t>
            </a:r>
          </a:p>
          <a:p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[2] JINNAH, Alexander H., ZACKS, Benjamin C., GWAM,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Chukwuweike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U., </a:t>
            </a:r>
            <a:r>
              <a:rPr lang="fr-FR" sz="1000" i="1" dirty="0">
                <a:latin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Emerging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established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metastasis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fr-FR" sz="1000" i="1" dirty="0">
                <a:latin typeface="Calibri" panose="020F0502020204030204" pitchFamily="34" charset="0"/>
                <a:cs typeface="Calibri" panose="020F0502020204030204" pitchFamily="34" charset="0"/>
              </a:rPr>
              <a:t>Cancers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, 2018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89980" y="2696460"/>
            <a:ext cx="7893683" cy="3204000"/>
            <a:chOff x="2501663" y="2725946"/>
            <a:chExt cx="7893683" cy="32040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l="4979" t="4166"/>
            <a:stretch/>
          </p:blipFill>
          <p:spPr>
            <a:xfrm>
              <a:off x="2501663" y="2725946"/>
              <a:ext cx="7893683" cy="32040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144943" y="3784109"/>
              <a:ext cx="916914" cy="102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osteoclast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212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9"/>
          <p:cNvSpPr/>
          <p:nvPr/>
        </p:nvSpPr>
        <p:spPr>
          <a:xfrm>
            <a:off x="451180" y="327787"/>
            <a:ext cx="364374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Related work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0639" y="6219861"/>
            <a:ext cx="609600" cy="457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708" r="2636"/>
          <a:stretch/>
        </p:blipFill>
        <p:spPr>
          <a:xfrm>
            <a:off x="6959371" y="125619"/>
            <a:ext cx="4776068" cy="5570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38182"/>
          <a:stretch/>
        </p:blipFill>
        <p:spPr>
          <a:xfrm>
            <a:off x="855057" y="1425690"/>
            <a:ext cx="3038295" cy="39433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6825" y="6291039"/>
            <a:ext cx="1115498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 smtClean="0">
                <a:solidFill>
                  <a:srgbClr val="222222"/>
                </a:solidFill>
                <a:latin typeface="Arial" panose="020B0604020202020204" pitchFamily="34" charset="0"/>
              </a:rPr>
              <a:t>[</a:t>
            </a:r>
            <a:r>
              <a:rPr lang="fr-FR" sz="1000" dirty="0" smtClean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1] HAMAOKA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Tsuyoshi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MADEWELL, John E., PODOLOFF, Donald A., </a:t>
            </a:r>
            <a:r>
              <a:rPr lang="fr-F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imaging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metastatic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breast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cancer. </a:t>
            </a:r>
            <a:r>
              <a:rPr lang="fr-F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Journal of </a:t>
            </a:r>
            <a:r>
              <a:rPr lang="fr-FR" sz="10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Clinical</a:t>
            </a:r>
            <a:r>
              <a:rPr lang="fr-F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Oncology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000" dirty="0" smtClean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2004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8227" y="5248269"/>
            <a:ext cx="3946694" cy="5729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sites for bone metastases</a:t>
            </a:r>
            <a:r>
              <a:rPr lang="en-US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917" y="6476784"/>
            <a:ext cx="113707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 SUGIURA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Hideshi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YAMADA, Kenji, SUGIURA,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Takahiko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fr-F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Predictors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survival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patients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metastasis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lung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cancer. </a:t>
            </a:r>
            <a:r>
              <a:rPr lang="fr-FR" sz="10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Clinical</a:t>
            </a:r>
            <a:r>
              <a:rPr lang="fr-F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orthopaedics</a:t>
            </a:r>
            <a:r>
              <a:rPr lang="fr-F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fr-FR" sz="10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fr-F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000" dirty="0" smtClean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2008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2883" y="5610395"/>
            <a:ext cx="690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dvPTimes"/>
              </a:rPr>
              <a:t>Anatomic localization of skeletal metastases from lung </a:t>
            </a:r>
            <a:r>
              <a:rPr lang="en-US" dirty="0" smtClean="0">
                <a:latin typeface="AdvPTimes"/>
              </a:rPr>
              <a:t>cancer</a:t>
            </a:r>
            <a:r>
              <a:rPr lang="en-US" b="1" baseline="30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AdvPTime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331" y="1054893"/>
            <a:ext cx="4865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 of bone metastases</a:t>
            </a:r>
            <a:endParaRPr 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9"/>
          <p:cNvSpPr/>
          <p:nvPr/>
        </p:nvSpPr>
        <p:spPr>
          <a:xfrm>
            <a:off x="451180" y="327787"/>
            <a:ext cx="364374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Related work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85341" y="6270152"/>
            <a:ext cx="609600" cy="457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 dirty="0"/>
          </a:p>
        </p:txBody>
      </p:sp>
      <p:sp>
        <p:nvSpPr>
          <p:cNvPr id="7" name="TextBox 6"/>
          <p:cNvSpPr txBox="1"/>
          <p:nvPr/>
        </p:nvSpPr>
        <p:spPr>
          <a:xfrm>
            <a:off x="451179" y="1259457"/>
            <a:ext cx="584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Bone metastases  images 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133" y="1601475"/>
            <a:ext cx="673435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different types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Computed Tomography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photon Emission Computed Tomography (SPECT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Magnetic-Resonance Imaging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(MRI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Positron Emission Tomography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PET)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Scintigraphy Skeletal (SS)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X-ray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1179" y="6473436"/>
            <a:ext cx="962481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[1] O’SULLIVAN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, Gerard J., CARTY, Fiona L., et CRONIN, Carmel G. Imaging of bone metastasis: an update. </a:t>
            </a:r>
            <a:r>
              <a:rPr lang="en-US" sz="1000" i="1" dirty="0">
                <a:solidFill>
                  <a:srgbClr val="222222"/>
                </a:solidFill>
                <a:latin typeface="Arial" panose="020B0604020202020204" pitchFamily="34" charset="0"/>
              </a:rPr>
              <a:t>World journal of radiology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, 2015, vol. 7, no 8, p. 202</a:t>
            </a:r>
            <a:endParaRPr lang="en-US" sz="10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37823"/>
              </p:ext>
            </p:extLst>
          </p:nvPr>
        </p:nvGraphicFramePr>
        <p:xfrm>
          <a:off x="5574974" y="2957408"/>
          <a:ext cx="6218685" cy="291021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72895"/>
                <a:gridCol w="2072895"/>
                <a:gridCol w="2072895"/>
              </a:tblGrid>
              <a:tr h="559758">
                <a:tc gridSpan="3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2: Sensitivity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specificity of imaging modalities in bone metastasis [1]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7013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Imaging modality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18F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NaF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-PET/CT</a:t>
                      </a: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</a:t>
                      </a: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18F FDG-PET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Sensitivity(%)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Specificity(%)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83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Fonderi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16722</TotalTime>
  <Words>1559</Words>
  <Application>Microsoft Office PowerPoint</Application>
  <PresentationFormat>Widescreen</PresentationFormat>
  <Paragraphs>346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AdvPTimes</vt:lpstr>
      <vt:lpstr>Arial</vt:lpstr>
      <vt:lpstr>Calibri</vt:lpstr>
      <vt:lpstr>Charis SIL</vt:lpstr>
      <vt:lpstr>Franklin Gothic Book</vt:lpstr>
      <vt:lpstr>Perpetua</vt:lpstr>
      <vt:lpstr>Times New Roman</vt:lpstr>
      <vt:lpstr>TimesNewRomanPSMT</vt:lpstr>
      <vt:lpstr>Wingdings</vt:lpstr>
      <vt:lpstr>Wingdings 2</vt:lpstr>
      <vt:lpstr>Capitaux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Houssem Salhi</dc:creator>
  <cp:lastModifiedBy>DISG</cp:lastModifiedBy>
  <cp:revision>444</cp:revision>
  <dcterms:created xsi:type="dcterms:W3CDTF">2019-06-10T18:00:09Z</dcterms:created>
  <dcterms:modified xsi:type="dcterms:W3CDTF">2020-12-12T06:48:03Z</dcterms:modified>
</cp:coreProperties>
</file>